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g"/>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media/image89.jpg" ContentType="image/jpeg"/>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2"/>
  </p:sldMasterIdLst>
  <p:notesMasterIdLst>
    <p:notesMasterId r:id="rId20"/>
  </p:notesMasterIdLst>
  <p:handoutMasterIdLst>
    <p:handoutMasterId r:id="rId21"/>
  </p:handoutMasterIdLst>
  <p:sldIdLst>
    <p:sldId id="356" r:id="rId3"/>
    <p:sldId id="357" r:id="rId4"/>
    <p:sldId id="384" r:id="rId5"/>
    <p:sldId id="388" r:id="rId6"/>
    <p:sldId id="385" r:id="rId7"/>
    <p:sldId id="366" r:id="rId8"/>
    <p:sldId id="364" r:id="rId9"/>
    <p:sldId id="389" r:id="rId10"/>
    <p:sldId id="390" r:id="rId11"/>
    <p:sldId id="382" r:id="rId12"/>
    <p:sldId id="379" r:id="rId13"/>
    <p:sldId id="383" r:id="rId14"/>
    <p:sldId id="380" r:id="rId15"/>
    <p:sldId id="381" r:id="rId16"/>
    <p:sldId id="360" r:id="rId17"/>
    <p:sldId id="358" r:id="rId18"/>
    <p:sldId id="359" r:id="rId19"/>
  </p:sldIdLst>
  <p:sldSz cx="12192000" cy="6858000"/>
  <p:notesSz cx="6797675" cy="9928225"/>
  <p:defaultTextStyle>
    <a:defPPr>
      <a:defRPr lang="en-US"/>
    </a:defPPr>
    <a:lvl1pPr marL="0" algn="l" defTabSz="914278" rtl="0" eaLnBrk="1" latinLnBrk="0" hangingPunct="1">
      <a:defRPr sz="1900" kern="1200">
        <a:solidFill>
          <a:schemeClr val="tx1"/>
        </a:solidFill>
        <a:latin typeface="+mn-lt"/>
        <a:ea typeface="+mn-ea"/>
        <a:cs typeface="+mn-cs"/>
      </a:defRPr>
    </a:lvl1pPr>
    <a:lvl2pPr marL="457138" algn="l" defTabSz="914278" rtl="0" eaLnBrk="1" latinLnBrk="0" hangingPunct="1">
      <a:defRPr sz="1900" kern="1200">
        <a:solidFill>
          <a:schemeClr val="tx1"/>
        </a:solidFill>
        <a:latin typeface="+mn-lt"/>
        <a:ea typeface="+mn-ea"/>
        <a:cs typeface="+mn-cs"/>
      </a:defRPr>
    </a:lvl2pPr>
    <a:lvl3pPr marL="914278" algn="l" defTabSz="914278" rtl="0" eaLnBrk="1" latinLnBrk="0" hangingPunct="1">
      <a:defRPr sz="1900" kern="1200">
        <a:solidFill>
          <a:schemeClr val="tx1"/>
        </a:solidFill>
        <a:latin typeface="+mn-lt"/>
        <a:ea typeface="+mn-ea"/>
        <a:cs typeface="+mn-cs"/>
      </a:defRPr>
    </a:lvl3pPr>
    <a:lvl4pPr marL="1371417" algn="l" defTabSz="914278" rtl="0" eaLnBrk="1" latinLnBrk="0" hangingPunct="1">
      <a:defRPr sz="1900" kern="1200">
        <a:solidFill>
          <a:schemeClr val="tx1"/>
        </a:solidFill>
        <a:latin typeface="+mn-lt"/>
        <a:ea typeface="+mn-ea"/>
        <a:cs typeface="+mn-cs"/>
      </a:defRPr>
    </a:lvl4pPr>
    <a:lvl5pPr marL="1828556" algn="l" defTabSz="914278" rtl="0" eaLnBrk="1" latinLnBrk="0" hangingPunct="1">
      <a:defRPr sz="1900" kern="1200">
        <a:solidFill>
          <a:schemeClr val="tx1"/>
        </a:solidFill>
        <a:latin typeface="+mn-lt"/>
        <a:ea typeface="+mn-ea"/>
        <a:cs typeface="+mn-cs"/>
      </a:defRPr>
    </a:lvl5pPr>
    <a:lvl6pPr marL="2285695" algn="l" defTabSz="914278" rtl="0" eaLnBrk="1" latinLnBrk="0" hangingPunct="1">
      <a:defRPr sz="1900" kern="1200">
        <a:solidFill>
          <a:schemeClr val="tx1"/>
        </a:solidFill>
        <a:latin typeface="+mn-lt"/>
        <a:ea typeface="+mn-ea"/>
        <a:cs typeface="+mn-cs"/>
      </a:defRPr>
    </a:lvl6pPr>
    <a:lvl7pPr marL="2742834" algn="l" defTabSz="914278" rtl="0" eaLnBrk="1" latinLnBrk="0" hangingPunct="1">
      <a:defRPr sz="1900" kern="1200">
        <a:solidFill>
          <a:schemeClr val="tx1"/>
        </a:solidFill>
        <a:latin typeface="+mn-lt"/>
        <a:ea typeface="+mn-ea"/>
        <a:cs typeface="+mn-cs"/>
      </a:defRPr>
    </a:lvl7pPr>
    <a:lvl8pPr marL="3199973" algn="l" defTabSz="914278" rtl="0" eaLnBrk="1" latinLnBrk="0" hangingPunct="1">
      <a:defRPr sz="1900" kern="1200">
        <a:solidFill>
          <a:schemeClr val="tx1"/>
        </a:solidFill>
        <a:latin typeface="+mn-lt"/>
        <a:ea typeface="+mn-ea"/>
        <a:cs typeface="+mn-cs"/>
      </a:defRPr>
    </a:lvl8pPr>
    <a:lvl9pPr marL="3657113" algn="l" defTabSz="914278"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880">
          <p15:clr>
            <a:srgbClr val="A4A3A4"/>
          </p15:clr>
        </p15:guide>
        <p15:guide id="2" pos="216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46FF"/>
    <a:srgbClr val="E613FF"/>
    <a:srgbClr val="CC66FF"/>
    <a:srgbClr val="A6F911"/>
    <a:srgbClr val="686868"/>
    <a:srgbClr val="FF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6113" autoAdjust="0"/>
  </p:normalViewPr>
  <p:slideViewPr>
    <p:cSldViewPr>
      <p:cViewPr varScale="1">
        <p:scale>
          <a:sx n="64" d="100"/>
          <a:sy n="64" d="100"/>
        </p:scale>
        <p:origin x="-1952" y="-104"/>
      </p:cViewPr>
      <p:guideLst>
        <p:guide orient="horz" pos="2880"/>
        <p:guide pos="2160"/>
      </p:guideLst>
    </p:cSldViewPr>
  </p:slideViewPr>
  <p:notesTextViewPr>
    <p:cViewPr>
      <p:scale>
        <a:sx n="100" d="100"/>
        <a:sy n="100" d="100"/>
      </p:scale>
      <p:origin x="0" y="0"/>
    </p:cViewPr>
  </p:notesTextViewPr>
  <p:sorterViewPr>
    <p:cViewPr>
      <p:scale>
        <a:sx n="89" d="100"/>
        <a:sy n="89" d="100"/>
      </p:scale>
      <p:origin x="0" y="0"/>
    </p:cViewPr>
  </p:sorterViewPr>
  <p:notesViewPr>
    <p:cSldViewPr>
      <p:cViewPr>
        <p:scale>
          <a:sx n="100" d="100"/>
          <a:sy n="100" d="100"/>
        </p:scale>
        <p:origin x="1824" y="-1374"/>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notesMaster" Target="notesMasters/notesMaster1.xml"/><Relationship Id="rId21" Type="http://schemas.openxmlformats.org/officeDocument/2006/relationships/handoutMaster" Target="handoutMasters/handout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customXml" Target="../customXml/item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file:///D:\datin%202019\PTM%20riskesdas.xlsx" TargetMode="External"/></Relationships>
</file>

<file path=ppt/charts/_rels/chart2.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oleObject" Target="file:///D:\2018\BOD%202018\Laporan\data%20PTM.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0860717410323707"/>
          <c:y val="0.0514005540974045"/>
          <c:w val="0.893749125109361"/>
          <c:h val="0.719609944590261"/>
        </c:manualLayout>
      </c:layout>
      <c:barChart>
        <c:barDir val="col"/>
        <c:grouping val="clustered"/>
        <c:varyColors val="0"/>
        <c:ser>
          <c:idx val="0"/>
          <c:order val="0"/>
          <c:tx>
            <c:strRef>
              <c:f>PTM!$C$15</c:f>
              <c:strCache>
                <c:ptCount val="1"/>
                <c:pt idx="0">
                  <c:v>2013</c:v>
                </c:pt>
              </c:strCache>
            </c:strRef>
          </c:tx>
          <c:invertIfNegative val="0"/>
          <c:dLbls>
            <c:spPr>
              <a:noFill/>
              <a:ln>
                <a:noFill/>
              </a:ln>
              <a:effectLst/>
            </c:spPr>
            <c:txPr>
              <a:bodyPr/>
              <a:lstStyle/>
              <a:p>
                <a:pPr>
                  <a:defRPr sz="1200" baseline="0">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PTM!$B$16:$B$20</c:f>
              <c:strCache>
                <c:ptCount val="5"/>
                <c:pt idx="0">
                  <c:v>Obesitas pada dewasa</c:v>
                </c:pt>
                <c:pt idx="1">
                  <c:v>Obesitas sentral</c:v>
                </c:pt>
                <c:pt idx="2">
                  <c:v>Merokok</c:v>
                </c:pt>
                <c:pt idx="3">
                  <c:v>Aktivitas fisik kurang</c:v>
                </c:pt>
                <c:pt idx="4">
                  <c:v>Kurang makan sayur dan buah</c:v>
                </c:pt>
              </c:strCache>
            </c:strRef>
          </c:cat>
          <c:val>
            <c:numRef>
              <c:f>PTM!$C$16:$C$20</c:f>
              <c:numCache>
                <c:formatCode>General</c:formatCode>
                <c:ptCount val="5"/>
                <c:pt idx="0">
                  <c:v>14.8</c:v>
                </c:pt>
                <c:pt idx="1">
                  <c:v>26.6</c:v>
                </c:pt>
                <c:pt idx="2">
                  <c:v>28.8</c:v>
                </c:pt>
                <c:pt idx="3">
                  <c:v>26.1</c:v>
                </c:pt>
                <c:pt idx="4">
                  <c:v>93.5</c:v>
                </c:pt>
              </c:numCache>
            </c:numRef>
          </c:val>
          <c:extLst xmlns:c16r2="http://schemas.microsoft.com/office/drawing/2015/06/chart">
            <c:ext xmlns:c16="http://schemas.microsoft.com/office/drawing/2014/chart" uri="{C3380CC4-5D6E-409C-BE32-E72D297353CC}">
              <c16:uniqueId val="{00000000-A7F8-41EB-A101-337B94807557}"/>
            </c:ext>
          </c:extLst>
        </c:ser>
        <c:ser>
          <c:idx val="1"/>
          <c:order val="1"/>
          <c:tx>
            <c:strRef>
              <c:f>PTM!$D$15</c:f>
              <c:strCache>
                <c:ptCount val="1"/>
                <c:pt idx="0">
                  <c:v>2018</c:v>
                </c:pt>
              </c:strCache>
            </c:strRef>
          </c:tx>
          <c:invertIfNegative val="0"/>
          <c:dLbls>
            <c:spPr>
              <a:noFill/>
              <a:ln>
                <a:noFill/>
              </a:ln>
              <a:effectLst/>
            </c:spPr>
            <c:txPr>
              <a:bodyPr/>
              <a:lstStyle/>
              <a:p>
                <a:pPr>
                  <a:defRPr sz="1200" baseline="0">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PTM!$B$16:$B$20</c:f>
              <c:strCache>
                <c:ptCount val="5"/>
                <c:pt idx="0">
                  <c:v>Obesitas pada dewasa</c:v>
                </c:pt>
                <c:pt idx="1">
                  <c:v>Obesitas sentral</c:v>
                </c:pt>
                <c:pt idx="2">
                  <c:v>Merokok</c:v>
                </c:pt>
                <c:pt idx="3">
                  <c:v>Aktivitas fisik kurang</c:v>
                </c:pt>
                <c:pt idx="4">
                  <c:v>Kurang makan sayur dan buah</c:v>
                </c:pt>
              </c:strCache>
            </c:strRef>
          </c:cat>
          <c:val>
            <c:numRef>
              <c:f>PTM!$D$16:$D$20</c:f>
              <c:numCache>
                <c:formatCode>General</c:formatCode>
                <c:ptCount val="5"/>
                <c:pt idx="0">
                  <c:v>21.8</c:v>
                </c:pt>
                <c:pt idx="1">
                  <c:v>31.0</c:v>
                </c:pt>
                <c:pt idx="2">
                  <c:v>29.3</c:v>
                </c:pt>
                <c:pt idx="3">
                  <c:v>33.5</c:v>
                </c:pt>
                <c:pt idx="4">
                  <c:v>95.5</c:v>
                </c:pt>
              </c:numCache>
            </c:numRef>
          </c:val>
          <c:extLst xmlns:c16r2="http://schemas.microsoft.com/office/drawing/2015/06/chart">
            <c:ext xmlns:c16="http://schemas.microsoft.com/office/drawing/2014/chart" uri="{C3380CC4-5D6E-409C-BE32-E72D297353CC}">
              <c16:uniqueId val="{00000001-A7F8-41EB-A101-337B94807557}"/>
            </c:ext>
          </c:extLst>
        </c:ser>
        <c:dLbls>
          <c:showLegendKey val="0"/>
          <c:showVal val="0"/>
          <c:showCatName val="0"/>
          <c:showSerName val="0"/>
          <c:showPercent val="0"/>
          <c:showBubbleSize val="0"/>
        </c:dLbls>
        <c:gapWidth val="150"/>
        <c:axId val="-2049630792"/>
        <c:axId val="-2049627656"/>
      </c:barChart>
      <c:catAx>
        <c:axId val="-2049630792"/>
        <c:scaling>
          <c:orientation val="minMax"/>
        </c:scaling>
        <c:delete val="0"/>
        <c:axPos val="b"/>
        <c:numFmt formatCode="General" sourceLinked="0"/>
        <c:majorTickMark val="out"/>
        <c:minorTickMark val="none"/>
        <c:tickLblPos val="nextTo"/>
        <c:txPr>
          <a:bodyPr/>
          <a:lstStyle/>
          <a:p>
            <a:pPr>
              <a:defRPr sz="1400" baseline="0">
                <a:solidFill>
                  <a:schemeClr val="bg1"/>
                </a:solidFill>
              </a:defRPr>
            </a:pPr>
            <a:endParaRPr lang="en-US"/>
          </a:p>
        </c:txPr>
        <c:crossAx val="-2049627656"/>
        <c:crosses val="autoZero"/>
        <c:auto val="1"/>
        <c:lblAlgn val="ctr"/>
        <c:lblOffset val="100"/>
        <c:noMultiLvlLbl val="0"/>
      </c:catAx>
      <c:valAx>
        <c:axId val="-2049627656"/>
        <c:scaling>
          <c:orientation val="minMax"/>
          <c:max val="100.0"/>
        </c:scaling>
        <c:delete val="0"/>
        <c:axPos val="l"/>
        <c:majorGridlines>
          <c:spPr>
            <a:ln>
              <a:noFill/>
            </a:ln>
          </c:spPr>
        </c:majorGridlines>
        <c:numFmt formatCode="General" sourceLinked="1"/>
        <c:majorTickMark val="out"/>
        <c:minorTickMark val="none"/>
        <c:tickLblPos val="nextTo"/>
        <c:txPr>
          <a:bodyPr/>
          <a:lstStyle/>
          <a:p>
            <a:pPr>
              <a:defRPr sz="1400" baseline="0">
                <a:solidFill>
                  <a:schemeClr val="bg1"/>
                </a:solidFill>
              </a:defRPr>
            </a:pPr>
            <a:endParaRPr lang="en-US"/>
          </a:p>
        </c:txPr>
        <c:crossAx val="-2049630792"/>
        <c:crosses val="autoZero"/>
        <c:crossBetween val="between"/>
      </c:valAx>
    </c:plotArea>
    <c:legend>
      <c:legendPos val="r"/>
      <c:layout>
        <c:manualLayout>
          <c:xMode val="edge"/>
          <c:yMode val="edge"/>
          <c:x val="0.299265310586176"/>
          <c:y val="0.916282808398949"/>
          <c:w val="0.403512467191602"/>
          <c:h val="0.0702121609798775"/>
        </c:manualLayout>
      </c:layout>
      <c:overlay val="0"/>
      <c:txPr>
        <a:bodyPr/>
        <a:lstStyle/>
        <a:p>
          <a:pPr>
            <a:defRPr sz="1400" baseline="0">
              <a:solidFill>
                <a:schemeClr val="bg1"/>
              </a:solidFill>
            </a:defRPr>
          </a:pPr>
          <a:endParaRPr lang="en-US"/>
        </a:p>
      </c:txPr>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0779484896543409"/>
          <c:y val="0.171712962962963"/>
          <c:w val="0.70553499717129"/>
          <c:h val="0.720887649460485"/>
        </c:manualLayout>
      </c:layout>
      <c:lineChart>
        <c:grouping val="standard"/>
        <c:varyColors val="0"/>
        <c:ser>
          <c:idx val="0"/>
          <c:order val="0"/>
          <c:tx>
            <c:strRef>
              <c:f>Sheet1!$B$32</c:f>
              <c:strCache>
                <c:ptCount val="1"/>
                <c:pt idx="0">
                  <c:v>Hipertensi</c:v>
                </c:pt>
              </c:strCache>
            </c:strRef>
          </c:tx>
          <c:spPr>
            <a:ln w="38100" cap="rnd">
              <a:solidFill>
                <a:schemeClr val="accent6"/>
              </a:solidFill>
              <a:prstDash val="dash"/>
              <a:round/>
            </a:ln>
            <a:effectLst/>
          </c:spPr>
          <c:marker>
            <c:symbol val="none"/>
          </c:marker>
          <c:cat>
            <c:numRef>
              <c:f>Sheet1!$A$33:$A$60</c:f>
              <c:numCache>
                <c:formatCode>General</c:formatCode>
                <c:ptCount val="28"/>
                <c:pt idx="0">
                  <c:v>1990.0</c:v>
                </c:pt>
                <c:pt idx="1">
                  <c:v>1991.0</c:v>
                </c:pt>
                <c:pt idx="2">
                  <c:v>1992.0</c:v>
                </c:pt>
                <c:pt idx="3">
                  <c:v>1993.0</c:v>
                </c:pt>
                <c:pt idx="4">
                  <c:v>1994.0</c:v>
                </c:pt>
                <c:pt idx="5">
                  <c:v>1995.0</c:v>
                </c:pt>
                <c:pt idx="6">
                  <c:v>1996.0</c:v>
                </c:pt>
                <c:pt idx="7">
                  <c:v>1997.0</c:v>
                </c:pt>
                <c:pt idx="8">
                  <c:v>1998.0</c:v>
                </c:pt>
                <c:pt idx="9">
                  <c:v>1999.0</c:v>
                </c:pt>
                <c:pt idx="10">
                  <c:v>2000.0</c:v>
                </c:pt>
                <c:pt idx="11">
                  <c:v>2001.0</c:v>
                </c:pt>
                <c:pt idx="12">
                  <c:v>2002.0</c:v>
                </c:pt>
                <c:pt idx="13">
                  <c:v>2003.0</c:v>
                </c:pt>
                <c:pt idx="14">
                  <c:v>2004.0</c:v>
                </c:pt>
                <c:pt idx="15">
                  <c:v>2005.0</c:v>
                </c:pt>
                <c:pt idx="16">
                  <c:v>2006.0</c:v>
                </c:pt>
                <c:pt idx="17">
                  <c:v>2007.0</c:v>
                </c:pt>
                <c:pt idx="18">
                  <c:v>2008.0</c:v>
                </c:pt>
                <c:pt idx="19">
                  <c:v>2009.0</c:v>
                </c:pt>
                <c:pt idx="20">
                  <c:v>2010.0</c:v>
                </c:pt>
                <c:pt idx="21">
                  <c:v>2011.0</c:v>
                </c:pt>
                <c:pt idx="22">
                  <c:v>2012.0</c:v>
                </c:pt>
                <c:pt idx="23">
                  <c:v>2013.0</c:v>
                </c:pt>
                <c:pt idx="24">
                  <c:v>2014.0</c:v>
                </c:pt>
                <c:pt idx="25">
                  <c:v>2015.0</c:v>
                </c:pt>
                <c:pt idx="26">
                  <c:v>2016.0</c:v>
                </c:pt>
                <c:pt idx="27">
                  <c:v>2017.0</c:v>
                </c:pt>
              </c:numCache>
            </c:numRef>
          </c:cat>
          <c:val>
            <c:numRef>
              <c:f>Sheet1!$B$33:$B$60</c:f>
              <c:numCache>
                <c:formatCode>General</c:formatCode>
                <c:ptCount val="28"/>
                <c:pt idx="0">
                  <c:v>2675.00763198533</c:v>
                </c:pt>
                <c:pt idx="1">
                  <c:v>2689.651446853548</c:v>
                </c:pt>
                <c:pt idx="2">
                  <c:v>2707.85609478914</c:v>
                </c:pt>
                <c:pt idx="3">
                  <c:v>2732.537714342601</c:v>
                </c:pt>
                <c:pt idx="4">
                  <c:v>2751.877239576352</c:v>
                </c:pt>
                <c:pt idx="5">
                  <c:v>2778.1160769681</c:v>
                </c:pt>
                <c:pt idx="6">
                  <c:v>2820.117197081752</c:v>
                </c:pt>
                <c:pt idx="7">
                  <c:v>2866.212480258859</c:v>
                </c:pt>
                <c:pt idx="8">
                  <c:v>2923.130126884442</c:v>
                </c:pt>
                <c:pt idx="9">
                  <c:v>3002.876101865352</c:v>
                </c:pt>
                <c:pt idx="10">
                  <c:v>3099.37899970361</c:v>
                </c:pt>
                <c:pt idx="11">
                  <c:v>3188.686844482732</c:v>
                </c:pt>
                <c:pt idx="12">
                  <c:v>3277.081059428919</c:v>
                </c:pt>
                <c:pt idx="13">
                  <c:v>3353.055188701431</c:v>
                </c:pt>
                <c:pt idx="14">
                  <c:v>3424.17483041311</c:v>
                </c:pt>
                <c:pt idx="15">
                  <c:v>3483.15424843351</c:v>
                </c:pt>
                <c:pt idx="16">
                  <c:v>3533.141411157709</c:v>
                </c:pt>
                <c:pt idx="17">
                  <c:v>3579.464480618073</c:v>
                </c:pt>
                <c:pt idx="18">
                  <c:v>3648.51884313029</c:v>
                </c:pt>
                <c:pt idx="19">
                  <c:v>3704.63680202793</c:v>
                </c:pt>
                <c:pt idx="20">
                  <c:v>3751.61830162232</c:v>
                </c:pt>
                <c:pt idx="21">
                  <c:v>3793.17878188115</c:v>
                </c:pt>
                <c:pt idx="22">
                  <c:v>3849.110527865382</c:v>
                </c:pt>
                <c:pt idx="23">
                  <c:v>3904.155932059781</c:v>
                </c:pt>
                <c:pt idx="24">
                  <c:v>3959.90481830121</c:v>
                </c:pt>
                <c:pt idx="25">
                  <c:v>4016.256961349853</c:v>
                </c:pt>
                <c:pt idx="26">
                  <c:v>4039.08476487928</c:v>
                </c:pt>
                <c:pt idx="27">
                  <c:v>4063.0708031551</c:v>
                </c:pt>
              </c:numCache>
            </c:numRef>
          </c:val>
          <c:smooth val="0"/>
          <c:extLst xmlns:c16r2="http://schemas.microsoft.com/office/drawing/2015/06/chart">
            <c:ext xmlns:c16="http://schemas.microsoft.com/office/drawing/2014/chart" uri="{C3380CC4-5D6E-409C-BE32-E72D297353CC}">
              <c16:uniqueId val="{00000000-6C74-4D5C-994E-861B216A7EA4}"/>
            </c:ext>
          </c:extLst>
        </c:ser>
        <c:ser>
          <c:idx val="1"/>
          <c:order val="1"/>
          <c:tx>
            <c:strRef>
              <c:f>Sheet1!$C$32</c:f>
              <c:strCache>
                <c:ptCount val="1"/>
                <c:pt idx="0">
                  <c:v>Gula Darah Puasa</c:v>
                </c:pt>
              </c:strCache>
            </c:strRef>
          </c:tx>
          <c:spPr>
            <a:ln w="38100" cap="rnd">
              <a:solidFill>
                <a:schemeClr val="accent5"/>
              </a:solidFill>
              <a:prstDash val="dash"/>
              <a:round/>
            </a:ln>
            <a:effectLst/>
          </c:spPr>
          <c:marker>
            <c:symbol val="none"/>
          </c:marker>
          <c:cat>
            <c:numRef>
              <c:f>Sheet1!$A$33:$A$60</c:f>
              <c:numCache>
                <c:formatCode>General</c:formatCode>
                <c:ptCount val="28"/>
                <c:pt idx="0">
                  <c:v>1990.0</c:v>
                </c:pt>
                <c:pt idx="1">
                  <c:v>1991.0</c:v>
                </c:pt>
                <c:pt idx="2">
                  <c:v>1992.0</c:v>
                </c:pt>
                <c:pt idx="3">
                  <c:v>1993.0</c:v>
                </c:pt>
                <c:pt idx="4">
                  <c:v>1994.0</c:v>
                </c:pt>
                <c:pt idx="5">
                  <c:v>1995.0</c:v>
                </c:pt>
                <c:pt idx="6">
                  <c:v>1996.0</c:v>
                </c:pt>
                <c:pt idx="7">
                  <c:v>1997.0</c:v>
                </c:pt>
                <c:pt idx="8">
                  <c:v>1998.0</c:v>
                </c:pt>
                <c:pt idx="9">
                  <c:v>1999.0</c:v>
                </c:pt>
                <c:pt idx="10">
                  <c:v>2000.0</c:v>
                </c:pt>
                <c:pt idx="11">
                  <c:v>2001.0</c:v>
                </c:pt>
                <c:pt idx="12">
                  <c:v>2002.0</c:v>
                </c:pt>
                <c:pt idx="13">
                  <c:v>2003.0</c:v>
                </c:pt>
                <c:pt idx="14">
                  <c:v>2004.0</c:v>
                </c:pt>
                <c:pt idx="15">
                  <c:v>2005.0</c:v>
                </c:pt>
                <c:pt idx="16">
                  <c:v>2006.0</c:v>
                </c:pt>
                <c:pt idx="17">
                  <c:v>2007.0</c:v>
                </c:pt>
                <c:pt idx="18">
                  <c:v>2008.0</c:v>
                </c:pt>
                <c:pt idx="19">
                  <c:v>2009.0</c:v>
                </c:pt>
                <c:pt idx="20">
                  <c:v>2010.0</c:v>
                </c:pt>
                <c:pt idx="21">
                  <c:v>2011.0</c:v>
                </c:pt>
                <c:pt idx="22">
                  <c:v>2012.0</c:v>
                </c:pt>
                <c:pt idx="23">
                  <c:v>2013.0</c:v>
                </c:pt>
                <c:pt idx="24">
                  <c:v>2014.0</c:v>
                </c:pt>
                <c:pt idx="25">
                  <c:v>2015.0</c:v>
                </c:pt>
                <c:pt idx="26">
                  <c:v>2016.0</c:v>
                </c:pt>
                <c:pt idx="27">
                  <c:v>2017.0</c:v>
                </c:pt>
              </c:numCache>
            </c:numRef>
          </c:cat>
          <c:val>
            <c:numRef>
              <c:f>Sheet1!$C$33:$C$60</c:f>
              <c:numCache>
                <c:formatCode>General</c:formatCode>
                <c:ptCount val="28"/>
                <c:pt idx="0">
                  <c:v>2207.385106376608</c:v>
                </c:pt>
                <c:pt idx="1">
                  <c:v>2241.668886500753</c:v>
                </c:pt>
                <c:pt idx="2">
                  <c:v>2272.544265977789</c:v>
                </c:pt>
                <c:pt idx="3">
                  <c:v>2305.6664577718</c:v>
                </c:pt>
                <c:pt idx="4">
                  <c:v>2329.433993149427</c:v>
                </c:pt>
                <c:pt idx="5">
                  <c:v>2353.85746994132</c:v>
                </c:pt>
                <c:pt idx="6">
                  <c:v>2366.961236054982</c:v>
                </c:pt>
                <c:pt idx="7">
                  <c:v>2361.628985212509</c:v>
                </c:pt>
                <c:pt idx="8">
                  <c:v>2358.027106594027</c:v>
                </c:pt>
                <c:pt idx="9">
                  <c:v>2369.66833565817</c:v>
                </c:pt>
                <c:pt idx="10">
                  <c:v>2413.83544040661</c:v>
                </c:pt>
                <c:pt idx="11">
                  <c:v>2469.18045947913</c:v>
                </c:pt>
                <c:pt idx="12">
                  <c:v>2535.577647514391</c:v>
                </c:pt>
                <c:pt idx="13">
                  <c:v>2601.48938505115</c:v>
                </c:pt>
                <c:pt idx="14">
                  <c:v>2669.00824388535</c:v>
                </c:pt>
                <c:pt idx="15">
                  <c:v>2732.72694637057</c:v>
                </c:pt>
                <c:pt idx="16">
                  <c:v>2820.26528603301</c:v>
                </c:pt>
                <c:pt idx="17">
                  <c:v>2920.54652457091</c:v>
                </c:pt>
                <c:pt idx="18">
                  <c:v>3063.912547636772</c:v>
                </c:pt>
                <c:pt idx="19">
                  <c:v>3194.70799644238</c:v>
                </c:pt>
                <c:pt idx="20">
                  <c:v>3299.55296778231</c:v>
                </c:pt>
                <c:pt idx="21">
                  <c:v>3392.489048122179</c:v>
                </c:pt>
                <c:pt idx="22">
                  <c:v>3494.935606131408</c:v>
                </c:pt>
                <c:pt idx="23">
                  <c:v>3602.528133653231</c:v>
                </c:pt>
                <c:pt idx="24">
                  <c:v>3713.44552171747</c:v>
                </c:pt>
                <c:pt idx="25">
                  <c:v>3821.44016025597</c:v>
                </c:pt>
                <c:pt idx="26">
                  <c:v>3909.510197174917</c:v>
                </c:pt>
                <c:pt idx="27">
                  <c:v>3973.75402272338</c:v>
                </c:pt>
              </c:numCache>
            </c:numRef>
          </c:val>
          <c:smooth val="0"/>
          <c:extLst xmlns:c16r2="http://schemas.microsoft.com/office/drawing/2015/06/chart">
            <c:ext xmlns:c16="http://schemas.microsoft.com/office/drawing/2014/chart" uri="{C3380CC4-5D6E-409C-BE32-E72D297353CC}">
              <c16:uniqueId val="{00000001-6C74-4D5C-994E-861B216A7EA4}"/>
            </c:ext>
          </c:extLst>
        </c:ser>
        <c:ser>
          <c:idx val="2"/>
          <c:order val="2"/>
          <c:tx>
            <c:strRef>
              <c:f>Sheet1!$D$32</c:f>
              <c:strCache>
                <c:ptCount val="1"/>
                <c:pt idx="0">
                  <c:v>Smoking</c:v>
                </c:pt>
              </c:strCache>
            </c:strRef>
          </c:tx>
          <c:spPr>
            <a:ln w="38100">
              <a:solidFill>
                <a:schemeClr val="accent4"/>
              </a:solidFill>
              <a:prstDash val="dash"/>
            </a:ln>
            <a:effectLst/>
          </c:spPr>
          <c:marker>
            <c:symbol val="none"/>
          </c:marker>
          <c:cat>
            <c:numRef>
              <c:f>Sheet1!$A$33:$A$60</c:f>
              <c:numCache>
                <c:formatCode>General</c:formatCode>
                <c:ptCount val="28"/>
                <c:pt idx="0">
                  <c:v>1990.0</c:v>
                </c:pt>
                <c:pt idx="1">
                  <c:v>1991.0</c:v>
                </c:pt>
                <c:pt idx="2">
                  <c:v>1992.0</c:v>
                </c:pt>
                <c:pt idx="3">
                  <c:v>1993.0</c:v>
                </c:pt>
                <c:pt idx="4">
                  <c:v>1994.0</c:v>
                </c:pt>
                <c:pt idx="5">
                  <c:v>1995.0</c:v>
                </c:pt>
                <c:pt idx="6">
                  <c:v>1996.0</c:v>
                </c:pt>
                <c:pt idx="7">
                  <c:v>1997.0</c:v>
                </c:pt>
                <c:pt idx="8">
                  <c:v>1998.0</c:v>
                </c:pt>
                <c:pt idx="9">
                  <c:v>1999.0</c:v>
                </c:pt>
                <c:pt idx="10">
                  <c:v>2000.0</c:v>
                </c:pt>
                <c:pt idx="11">
                  <c:v>2001.0</c:v>
                </c:pt>
                <c:pt idx="12">
                  <c:v>2002.0</c:v>
                </c:pt>
                <c:pt idx="13">
                  <c:v>2003.0</c:v>
                </c:pt>
                <c:pt idx="14">
                  <c:v>2004.0</c:v>
                </c:pt>
                <c:pt idx="15">
                  <c:v>2005.0</c:v>
                </c:pt>
                <c:pt idx="16">
                  <c:v>2006.0</c:v>
                </c:pt>
                <c:pt idx="17">
                  <c:v>2007.0</c:v>
                </c:pt>
                <c:pt idx="18">
                  <c:v>2008.0</c:v>
                </c:pt>
                <c:pt idx="19">
                  <c:v>2009.0</c:v>
                </c:pt>
                <c:pt idx="20">
                  <c:v>2010.0</c:v>
                </c:pt>
                <c:pt idx="21">
                  <c:v>2011.0</c:v>
                </c:pt>
                <c:pt idx="22">
                  <c:v>2012.0</c:v>
                </c:pt>
                <c:pt idx="23">
                  <c:v>2013.0</c:v>
                </c:pt>
                <c:pt idx="24">
                  <c:v>2014.0</c:v>
                </c:pt>
                <c:pt idx="25">
                  <c:v>2015.0</c:v>
                </c:pt>
                <c:pt idx="26">
                  <c:v>2016.0</c:v>
                </c:pt>
                <c:pt idx="27">
                  <c:v>2017.0</c:v>
                </c:pt>
              </c:numCache>
            </c:numRef>
          </c:cat>
          <c:val>
            <c:numRef>
              <c:f>Sheet1!$D$33:$D$60</c:f>
              <c:numCache>
                <c:formatCode>General</c:formatCode>
                <c:ptCount val="28"/>
                <c:pt idx="0">
                  <c:v>1817.02647426199</c:v>
                </c:pt>
                <c:pt idx="1">
                  <c:v>1840.5314140998</c:v>
                </c:pt>
                <c:pt idx="2">
                  <c:v>1865.3868497808</c:v>
                </c:pt>
                <c:pt idx="3">
                  <c:v>1884.99100846441</c:v>
                </c:pt>
                <c:pt idx="4">
                  <c:v>1902.30984247819</c:v>
                </c:pt>
                <c:pt idx="5">
                  <c:v>1917.36203378505</c:v>
                </c:pt>
                <c:pt idx="6">
                  <c:v>1939.72617004794</c:v>
                </c:pt>
                <c:pt idx="7">
                  <c:v>1969.86545251048</c:v>
                </c:pt>
                <c:pt idx="8">
                  <c:v>2009.375362747731</c:v>
                </c:pt>
                <c:pt idx="9">
                  <c:v>2057.14035845659</c:v>
                </c:pt>
                <c:pt idx="10">
                  <c:v>2108.735156374678</c:v>
                </c:pt>
                <c:pt idx="11">
                  <c:v>2153.05831410676</c:v>
                </c:pt>
                <c:pt idx="12">
                  <c:v>2204.19782103598</c:v>
                </c:pt>
                <c:pt idx="13">
                  <c:v>2249.85468471558</c:v>
                </c:pt>
                <c:pt idx="14">
                  <c:v>2295.038103542957</c:v>
                </c:pt>
                <c:pt idx="15">
                  <c:v>2332.625145538492</c:v>
                </c:pt>
                <c:pt idx="16">
                  <c:v>2368.62754276535</c:v>
                </c:pt>
                <c:pt idx="17">
                  <c:v>2405.6615458617</c:v>
                </c:pt>
                <c:pt idx="18">
                  <c:v>2444.388498754119</c:v>
                </c:pt>
                <c:pt idx="19">
                  <c:v>2476.94308344226</c:v>
                </c:pt>
                <c:pt idx="20">
                  <c:v>2502.388144298531</c:v>
                </c:pt>
                <c:pt idx="21">
                  <c:v>2524.3347724206</c:v>
                </c:pt>
                <c:pt idx="22">
                  <c:v>2543.24347140356</c:v>
                </c:pt>
                <c:pt idx="23">
                  <c:v>2561.006562599491</c:v>
                </c:pt>
                <c:pt idx="24">
                  <c:v>2579.8635984366</c:v>
                </c:pt>
                <c:pt idx="25">
                  <c:v>2601.551055884787</c:v>
                </c:pt>
                <c:pt idx="26">
                  <c:v>2611.82998230204</c:v>
                </c:pt>
                <c:pt idx="27">
                  <c:v>2621.331110517692</c:v>
                </c:pt>
              </c:numCache>
            </c:numRef>
          </c:val>
          <c:smooth val="0"/>
          <c:extLst xmlns:c16r2="http://schemas.microsoft.com/office/drawing/2015/06/chart">
            <c:ext xmlns:c16="http://schemas.microsoft.com/office/drawing/2014/chart" uri="{C3380CC4-5D6E-409C-BE32-E72D297353CC}">
              <c16:uniqueId val="{00000002-6C74-4D5C-994E-861B216A7EA4}"/>
            </c:ext>
          </c:extLst>
        </c:ser>
        <c:ser>
          <c:idx val="3"/>
          <c:order val="3"/>
          <c:tx>
            <c:strRef>
              <c:f>Sheet1!$E$32</c:f>
              <c:strCache>
                <c:ptCount val="1"/>
                <c:pt idx="0">
                  <c:v>Dietary Risk</c:v>
                </c:pt>
              </c:strCache>
            </c:strRef>
          </c:tx>
          <c:spPr>
            <a:ln w="38100" cap="rnd">
              <a:solidFill>
                <a:srgbClr val="FF0000"/>
              </a:solidFill>
              <a:prstDash val="dash"/>
              <a:round/>
            </a:ln>
            <a:effectLst/>
          </c:spPr>
          <c:marker>
            <c:symbol val="none"/>
          </c:marker>
          <c:cat>
            <c:numRef>
              <c:f>Sheet1!$A$33:$A$60</c:f>
              <c:numCache>
                <c:formatCode>General</c:formatCode>
                <c:ptCount val="28"/>
                <c:pt idx="0">
                  <c:v>1990.0</c:v>
                </c:pt>
                <c:pt idx="1">
                  <c:v>1991.0</c:v>
                </c:pt>
                <c:pt idx="2">
                  <c:v>1992.0</c:v>
                </c:pt>
                <c:pt idx="3">
                  <c:v>1993.0</c:v>
                </c:pt>
                <c:pt idx="4">
                  <c:v>1994.0</c:v>
                </c:pt>
                <c:pt idx="5">
                  <c:v>1995.0</c:v>
                </c:pt>
                <c:pt idx="6">
                  <c:v>1996.0</c:v>
                </c:pt>
                <c:pt idx="7">
                  <c:v>1997.0</c:v>
                </c:pt>
                <c:pt idx="8">
                  <c:v>1998.0</c:v>
                </c:pt>
                <c:pt idx="9">
                  <c:v>1999.0</c:v>
                </c:pt>
                <c:pt idx="10">
                  <c:v>2000.0</c:v>
                </c:pt>
                <c:pt idx="11">
                  <c:v>2001.0</c:v>
                </c:pt>
                <c:pt idx="12">
                  <c:v>2002.0</c:v>
                </c:pt>
                <c:pt idx="13">
                  <c:v>2003.0</c:v>
                </c:pt>
                <c:pt idx="14">
                  <c:v>2004.0</c:v>
                </c:pt>
                <c:pt idx="15">
                  <c:v>2005.0</c:v>
                </c:pt>
                <c:pt idx="16">
                  <c:v>2006.0</c:v>
                </c:pt>
                <c:pt idx="17">
                  <c:v>2007.0</c:v>
                </c:pt>
                <c:pt idx="18">
                  <c:v>2008.0</c:v>
                </c:pt>
                <c:pt idx="19">
                  <c:v>2009.0</c:v>
                </c:pt>
                <c:pt idx="20">
                  <c:v>2010.0</c:v>
                </c:pt>
                <c:pt idx="21">
                  <c:v>2011.0</c:v>
                </c:pt>
                <c:pt idx="22">
                  <c:v>2012.0</c:v>
                </c:pt>
                <c:pt idx="23">
                  <c:v>2013.0</c:v>
                </c:pt>
                <c:pt idx="24">
                  <c:v>2014.0</c:v>
                </c:pt>
                <c:pt idx="25">
                  <c:v>2015.0</c:v>
                </c:pt>
                <c:pt idx="26">
                  <c:v>2016.0</c:v>
                </c:pt>
                <c:pt idx="27">
                  <c:v>2017.0</c:v>
                </c:pt>
              </c:numCache>
            </c:numRef>
          </c:cat>
          <c:val>
            <c:numRef>
              <c:f>Sheet1!$E$33:$E$60</c:f>
              <c:numCache>
                <c:formatCode>General</c:formatCode>
                <c:ptCount val="28"/>
                <c:pt idx="0">
                  <c:v>3139.752389325003</c:v>
                </c:pt>
                <c:pt idx="1">
                  <c:v>3171.44691510586</c:v>
                </c:pt>
                <c:pt idx="2">
                  <c:v>3202.79623438775</c:v>
                </c:pt>
                <c:pt idx="3">
                  <c:v>3214.552188936527</c:v>
                </c:pt>
                <c:pt idx="4">
                  <c:v>3221.58315161409</c:v>
                </c:pt>
                <c:pt idx="5">
                  <c:v>3237.8494180202</c:v>
                </c:pt>
                <c:pt idx="6">
                  <c:v>3268.56130381147</c:v>
                </c:pt>
                <c:pt idx="7">
                  <c:v>3301.493588528361</c:v>
                </c:pt>
                <c:pt idx="8">
                  <c:v>3349.518888653239</c:v>
                </c:pt>
                <c:pt idx="9">
                  <c:v>3425.91163442828</c:v>
                </c:pt>
                <c:pt idx="10">
                  <c:v>3524.611584979212</c:v>
                </c:pt>
                <c:pt idx="11">
                  <c:v>3611.60912013695</c:v>
                </c:pt>
                <c:pt idx="12">
                  <c:v>3697.64731901642</c:v>
                </c:pt>
                <c:pt idx="13">
                  <c:v>3750.7130743989</c:v>
                </c:pt>
                <c:pt idx="14">
                  <c:v>3800.313127170932</c:v>
                </c:pt>
                <c:pt idx="15">
                  <c:v>3833.076789955793</c:v>
                </c:pt>
                <c:pt idx="16">
                  <c:v>3857.51027141546</c:v>
                </c:pt>
                <c:pt idx="17">
                  <c:v>3876.008476501482</c:v>
                </c:pt>
                <c:pt idx="18">
                  <c:v>3927.485934861252</c:v>
                </c:pt>
                <c:pt idx="19">
                  <c:v>3963.867482940291</c:v>
                </c:pt>
                <c:pt idx="20">
                  <c:v>3984.5336351683</c:v>
                </c:pt>
                <c:pt idx="21">
                  <c:v>4000.99576485062</c:v>
                </c:pt>
                <c:pt idx="22">
                  <c:v>4032.19154310763</c:v>
                </c:pt>
                <c:pt idx="23">
                  <c:v>4059.54541276998</c:v>
                </c:pt>
                <c:pt idx="24">
                  <c:v>4088.80624669856</c:v>
                </c:pt>
                <c:pt idx="25">
                  <c:v>4122.89663308407</c:v>
                </c:pt>
                <c:pt idx="26">
                  <c:v>4138.920659495124</c:v>
                </c:pt>
                <c:pt idx="27">
                  <c:v>4154.776783927779</c:v>
                </c:pt>
              </c:numCache>
            </c:numRef>
          </c:val>
          <c:smooth val="0"/>
          <c:extLst xmlns:c16r2="http://schemas.microsoft.com/office/drawing/2015/06/chart">
            <c:ext xmlns:c16="http://schemas.microsoft.com/office/drawing/2014/chart" uri="{C3380CC4-5D6E-409C-BE32-E72D297353CC}">
              <c16:uniqueId val="{00000003-6C74-4D5C-994E-861B216A7EA4}"/>
            </c:ext>
          </c:extLst>
        </c:ser>
        <c:dLbls>
          <c:showLegendKey val="0"/>
          <c:showVal val="0"/>
          <c:showCatName val="0"/>
          <c:showSerName val="0"/>
          <c:showPercent val="0"/>
          <c:showBubbleSize val="0"/>
        </c:dLbls>
        <c:marker val="1"/>
        <c:smooth val="0"/>
        <c:axId val="-2101202456"/>
        <c:axId val="-2098108952"/>
      </c:lineChart>
      <c:catAx>
        <c:axId val="-2101202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crossAx val="-2098108952"/>
        <c:crosses val="autoZero"/>
        <c:auto val="1"/>
        <c:lblAlgn val="ctr"/>
        <c:lblOffset val="100"/>
        <c:noMultiLvlLbl val="0"/>
      </c:catAx>
      <c:valAx>
        <c:axId val="-2098108952"/>
        <c:scaling>
          <c:orientation val="minMax"/>
        </c:scaling>
        <c:delete val="0"/>
        <c:axPos val="l"/>
        <c:majorGridlines>
          <c:spPr>
            <a:ln w="9525" cap="flat" cmpd="sng" algn="ctr">
              <a:no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crossAx val="-2101202456"/>
        <c:crosses val="autoZero"/>
        <c:crossBetween val="between"/>
      </c:valAx>
      <c:spPr>
        <a:noFill/>
        <a:ln w="25400">
          <a:noFill/>
        </a:ln>
      </c:spPr>
    </c:plotArea>
    <c:legend>
      <c:legendPos val="r"/>
      <c:layout>
        <c:manualLayout>
          <c:xMode val="edge"/>
          <c:yMode val="edge"/>
          <c:x val="0.768143598030347"/>
          <c:y val="0.0969498238593155"/>
          <c:w val="0.227758031828023"/>
          <c:h val="0.823499415513004"/>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legend>
    <c:plotVisOnly val="1"/>
    <c:dispBlanksAs val="gap"/>
    <c:showDLblsOverMax val="0"/>
  </c:chart>
  <c:spPr>
    <a:noFill/>
    <a:ln w="9525" cap="flat" cmpd="sng" algn="ctr">
      <a:solidFill>
        <a:schemeClr val="tx1">
          <a:lumMod val="15000"/>
          <a:lumOff val="85000"/>
        </a:schemeClr>
      </a:solidFill>
      <a:round/>
    </a:ln>
    <a:effectLst/>
  </c:spPr>
  <c:txPr>
    <a:bodyPr/>
    <a:lstStyle/>
    <a:p>
      <a:pPr>
        <a:defRPr/>
      </a:pPr>
      <a:endParaRPr lang="en-US"/>
    </a:p>
  </c:tx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6F5E13-B4B7-4D42-954E-BC8D22589009}" type="doc">
      <dgm:prSet loTypeId="urn:microsoft.com/office/officeart/2005/8/layout/pyramid2" loCatId="list" qsTypeId="urn:microsoft.com/office/officeart/2005/8/quickstyle/simple1" qsCatId="simple" csTypeId="urn:microsoft.com/office/officeart/2005/8/colors/accent1_2" csCatId="accent1" phldr="1"/>
      <dgm:spPr/>
    </dgm:pt>
    <dgm:pt modelId="{7820221C-7909-4801-B6F3-6A031995CCFF}">
      <dgm:prSet phldrT="[Text]" custT="1"/>
      <dgm:spPr/>
      <dgm:t>
        <a:bodyPr/>
        <a:lstStyle/>
        <a:p>
          <a:r>
            <a:rPr lang="id-ID" sz="1700" dirty="0" smtClean="0">
              <a:latin typeface="Arial"/>
              <a:cs typeface="Arial"/>
            </a:rPr>
            <a:t>1. Penyempurnaan akses terhadap pelayanan kesehatan esensial </a:t>
          </a:r>
          <a:r>
            <a:rPr lang="id-ID" sz="1700" i="1" dirty="0" smtClean="0">
              <a:latin typeface="Arial"/>
              <a:cs typeface="Arial"/>
            </a:rPr>
            <a:t>(essential health services)</a:t>
          </a:r>
          <a:r>
            <a:rPr lang="id-ID" sz="1700" dirty="0" smtClean="0">
              <a:latin typeface="Arial"/>
              <a:cs typeface="Arial"/>
            </a:rPr>
            <a:t> yang berkualitas</a:t>
          </a:r>
          <a:endParaRPr lang="id-ID" sz="1700" dirty="0">
            <a:latin typeface="Arial"/>
            <a:cs typeface="Arial"/>
          </a:endParaRPr>
        </a:p>
      </dgm:t>
    </dgm:pt>
    <dgm:pt modelId="{4F0BE317-232A-4B2B-A876-66479A86F9C0}" type="parTrans" cxnId="{52B829D2-203E-441D-AF31-14A5E1353EC3}">
      <dgm:prSet/>
      <dgm:spPr/>
      <dgm:t>
        <a:bodyPr/>
        <a:lstStyle/>
        <a:p>
          <a:endParaRPr lang="id-ID"/>
        </a:p>
      </dgm:t>
    </dgm:pt>
    <dgm:pt modelId="{9A872A34-B271-4CCC-A5E3-722B9E397835}" type="sibTrans" cxnId="{52B829D2-203E-441D-AF31-14A5E1353EC3}">
      <dgm:prSet/>
      <dgm:spPr/>
      <dgm:t>
        <a:bodyPr/>
        <a:lstStyle/>
        <a:p>
          <a:endParaRPr lang="id-ID"/>
        </a:p>
      </dgm:t>
    </dgm:pt>
    <dgm:pt modelId="{A18A7E85-786F-44C0-AD0A-4969854586C1}">
      <dgm:prSet phldrT="[Text]" custT="1"/>
      <dgm:spPr/>
      <dgm:t>
        <a:bodyPr/>
        <a:lstStyle/>
        <a:p>
          <a:r>
            <a:rPr lang="id-ID" sz="1700" dirty="0" smtClean="0">
              <a:latin typeface="Arial"/>
              <a:cs typeface="Arial"/>
            </a:rPr>
            <a:t>2. Pengurangan jumlah orang menderita kesulitan keuangan untuk kesehatan </a:t>
          </a:r>
          <a:endParaRPr lang="id-ID" sz="1700" dirty="0">
            <a:latin typeface="Arial"/>
            <a:cs typeface="Arial"/>
          </a:endParaRPr>
        </a:p>
      </dgm:t>
    </dgm:pt>
    <dgm:pt modelId="{5DD01CD0-F3C0-4A35-B51C-02F22169C461}" type="parTrans" cxnId="{668CBBF3-7040-4F01-A112-8AD99567BBFE}">
      <dgm:prSet/>
      <dgm:spPr/>
      <dgm:t>
        <a:bodyPr/>
        <a:lstStyle/>
        <a:p>
          <a:endParaRPr lang="id-ID"/>
        </a:p>
      </dgm:t>
    </dgm:pt>
    <dgm:pt modelId="{E58DEBC3-C41C-4E97-B3D7-912BFD7DCFD2}" type="sibTrans" cxnId="{668CBBF3-7040-4F01-A112-8AD99567BBFE}">
      <dgm:prSet/>
      <dgm:spPr/>
      <dgm:t>
        <a:bodyPr/>
        <a:lstStyle/>
        <a:p>
          <a:endParaRPr lang="id-ID"/>
        </a:p>
      </dgm:t>
    </dgm:pt>
    <dgm:pt modelId="{37C4A25C-678A-4F56-9EDF-D43F1F8233DE}">
      <dgm:prSet phldrT="[Text]" custT="1"/>
      <dgm:spPr/>
      <dgm:t>
        <a:bodyPr/>
        <a:lstStyle/>
        <a:p>
          <a:r>
            <a:rPr lang="id-ID" sz="1700" dirty="0" smtClean="0">
              <a:latin typeface="Arial"/>
              <a:cs typeface="Arial"/>
            </a:rPr>
            <a:t>3. Penyempurnaan akses terhadap obat-obatan, vaksin, diagnostik, alat kesehatan esensial pada yankes primer </a:t>
          </a:r>
          <a:r>
            <a:rPr lang="id-ID" sz="1700" i="1" dirty="0" smtClean="0">
              <a:latin typeface="Arial"/>
              <a:cs typeface="Arial"/>
            </a:rPr>
            <a:t>(Primary Heath Care)</a:t>
          </a:r>
          <a:endParaRPr lang="id-ID" sz="1700" i="1" dirty="0">
            <a:latin typeface="Arial"/>
            <a:cs typeface="Arial"/>
          </a:endParaRPr>
        </a:p>
      </dgm:t>
    </dgm:pt>
    <dgm:pt modelId="{3B074F86-B1B5-44F0-A70C-334B157B1231}" type="parTrans" cxnId="{DF12DD2B-B5B3-4BEA-9A8E-22FC09F4B741}">
      <dgm:prSet/>
      <dgm:spPr/>
      <dgm:t>
        <a:bodyPr/>
        <a:lstStyle/>
        <a:p>
          <a:endParaRPr lang="id-ID"/>
        </a:p>
      </dgm:t>
    </dgm:pt>
    <dgm:pt modelId="{5B19DFA5-88AC-42CB-A8BF-EF020DED5630}" type="sibTrans" cxnId="{DF12DD2B-B5B3-4BEA-9A8E-22FC09F4B741}">
      <dgm:prSet/>
      <dgm:spPr/>
      <dgm:t>
        <a:bodyPr/>
        <a:lstStyle/>
        <a:p>
          <a:endParaRPr lang="id-ID"/>
        </a:p>
      </dgm:t>
    </dgm:pt>
    <dgm:pt modelId="{844C4CBB-85BA-4EC7-8208-C74DEDB4FBB3}" type="pres">
      <dgm:prSet presAssocID="{5B6F5E13-B4B7-4D42-954E-BC8D22589009}" presName="compositeShape" presStyleCnt="0">
        <dgm:presLayoutVars>
          <dgm:dir/>
          <dgm:resizeHandles/>
        </dgm:presLayoutVars>
      </dgm:prSet>
      <dgm:spPr/>
    </dgm:pt>
    <dgm:pt modelId="{DB55B199-6E17-4ACF-8185-77CD6D03EFDD}" type="pres">
      <dgm:prSet presAssocID="{5B6F5E13-B4B7-4D42-954E-BC8D22589009}" presName="pyramid" presStyleLbl="node1" presStyleIdx="0" presStyleCnt="1"/>
      <dgm:spPr/>
    </dgm:pt>
    <dgm:pt modelId="{C872BEFA-ADBA-4C0B-8351-B310BD5AE95F}" type="pres">
      <dgm:prSet presAssocID="{5B6F5E13-B4B7-4D42-954E-BC8D22589009}" presName="theList" presStyleCnt="0"/>
      <dgm:spPr/>
    </dgm:pt>
    <dgm:pt modelId="{F996E107-766E-4235-BC84-037CC4DA6227}" type="pres">
      <dgm:prSet presAssocID="{7820221C-7909-4801-B6F3-6A031995CCFF}" presName="aNode" presStyleLbl="fgAcc1" presStyleIdx="0" presStyleCnt="3" custScaleX="99487" custScaleY="143407">
        <dgm:presLayoutVars>
          <dgm:bulletEnabled val="1"/>
        </dgm:presLayoutVars>
      </dgm:prSet>
      <dgm:spPr/>
      <dgm:t>
        <a:bodyPr/>
        <a:lstStyle/>
        <a:p>
          <a:endParaRPr lang="id-ID"/>
        </a:p>
      </dgm:t>
    </dgm:pt>
    <dgm:pt modelId="{43D616E2-5987-4C72-A468-5A9F99AE6C16}" type="pres">
      <dgm:prSet presAssocID="{7820221C-7909-4801-B6F3-6A031995CCFF}" presName="aSpace" presStyleCnt="0"/>
      <dgm:spPr/>
    </dgm:pt>
    <dgm:pt modelId="{0F79BE77-961B-4288-94E9-F8B610E8EBA4}" type="pres">
      <dgm:prSet presAssocID="{A18A7E85-786F-44C0-AD0A-4969854586C1}" presName="aNode" presStyleLbl="fgAcc1" presStyleIdx="1" presStyleCnt="3" custLinFactNeighborY="6668">
        <dgm:presLayoutVars>
          <dgm:bulletEnabled val="1"/>
        </dgm:presLayoutVars>
      </dgm:prSet>
      <dgm:spPr/>
      <dgm:t>
        <a:bodyPr/>
        <a:lstStyle/>
        <a:p>
          <a:endParaRPr lang="id-ID"/>
        </a:p>
      </dgm:t>
    </dgm:pt>
    <dgm:pt modelId="{F557FE55-51A1-413D-B32B-2514FD713432}" type="pres">
      <dgm:prSet presAssocID="{A18A7E85-786F-44C0-AD0A-4969854586C1}" presName="aSpace" presStyleCnt="0"/>
      <dgm:spPr/>
    </dgm:pt>
    <dgm:pt modelId="{2CF8215B-F2AD-4ED0-96C9-0DBF9B85AB33}" type="pres">
      <dgm:prSet presAssocID="{37C4A25C-678A-4F56-9EDF-D43F1F8233DE}" presName="aNode" presStyleLbl="fgAcc1" presStyleIdx="2" presStyleCnt="3" custScaleX="99487" custScaleY="144860" custLinFactY="3185" custLinFactNeighborY="100000">
        <dgm:presLayoutVars>
          <dgm:bulletEnabled val="1"/>
        </dgm:presLayoutVars>
      </dgm:prSet>
      <dgm:spPr/>
      <dgm:t>
        <a:bodyPr/>
        <a:lstStyle/>
        <a:p>
          <a:endParaRPr lang="id-ID"/>
        </a:p>
      </dgm:t>
    </dgm:pt>
    <dgm:pt modelId="{606C61CC-EC44-4266-8BD0-C79360136736}" type="pres">
      <dgm:prSet presAssocID="{37C4A25C-678A-4F56-9EDF-D43F1F8233DE}" presName="aSpace" presStyleCnt="0"/>
      <dgm:spPr/>
    </dgm:pt>
  </dgm:ptLst>
  <dgm:cxnLst>
    <dgm:cxn modelId="{668CBBF3-7040-4F01-A112-8AD99567BBFE}" srcId="{5B6F5E13-B4B7-4D42-954E-BC8D22589009}" destId="{A18A7E85-786F-44C0-AD0A-4969854586C1}" srcOrd="1" destOrd="0" parTransId="{5DD01CD0-F3C0-4A35-B51C-02F22169C461}" sibTransId="{E58DEBC3-C41C-4E97-B3D7-912BFD7DCFD2}"/>
    <dgm:cxn modelId="{0E37CB53-D097-49BE-BBB1-D5EB20264311}" type="presOf" srcId="{7820221C-7909-4801-B6F3-6A031995CCFF}" destId="{F996E107-766E-4235-BC84-037CC4DA6227}" srcOrd="0" destOrd="0" presId="urn:microsoft.com/office/officeart/2005/8/layout/pyramid2"/>
    <dgm:cxn modelId="{1D700D7A-E2F1-40F9-8EC8-2DAD5B40D034}" type="presOf" srcId="{A18A7E85-786F-44C0-AD0A-4969854586C1}" destId="{0F79BE77-961B-4288-94E9-F8B610E8EBA4}" srcOrd="0" destOrd="0" presId="urn:microsoft.com/office/officeart/2005/8/layout/pyramid2"/>
    <dgm:cxn modelId="{9A0AFD27-188F-4F59-85D6-E4921977829C}" type="presOf" srcId="{5B6F5E13-B4B7-4D42-954E-BC8D22589009}" destId="{844C4CBB-85BA-4EC7-8208-C74DEDB4FBB3}" srcOrd="0" destOrd="0" presId="urn:microsoft.com/office/officeart/2005/8/layout/pyramid2"/>
    <dgm:cxn modelId="{44769C14-1970-475E-835F-8D9BECA99776}" type="presOf" srcId="{37C4A25C-678A-4F56-9EDF-D43F1F8233DE}" destId="{2CF8215B-F2AD-4ED0-96C9-0DBF9B85AB33}" srcOrd="0" destOrd="0" presId="urn:microsoft.com/office/officeart/2005/8/layout/pyramid2"/>
    <dgm:cxn modelId="{52B829D2-203E-441D-AF31-14A5E1353EC3}" srcId="{5B6F5E13-B4B7-4D42-954E-BC8D22589009}" destId="{7820221C-7909-4801-B6F3-6A031995CCFF}" srcOrd="0" destOrd="0" parTransId="{4F0BE317-232A-4B2B-A876-66479A86F9C0}" sibTransId="{9A872A34-B271-4CCC-A5E3-722B9E397835}"/>
    <dgm:cxn modelId="{DF12DD2B-B5B3-4BEA-9A8E-22FC09F4B741}" srcId="{5B6F5E13-B4B7-4D42-954E-BC8D22589009}" destId="{37C4A25C-678A-4F56-9EDF-D43F1F8233DE}" srcOrd="2" destOrd="0" parTransId="{3B074F86-B1B5-44F0-A70C-334B157B1231}" sibTransId="{5B19DFA5-88AC-42CB-A8BF-EF020DED5630}"/>
    <dgm:cxn modelId="{09B5793C-972F-4209-A4C4-97F047225474}" type="presParOf" srcId="{844C4CBB-85BA-4EC7-8208-C74DEDB4FBB3}" destId="{DB55B199-6E17-4ACF-8185-77CD6D03EFDD}" srcOrd="0" destOrd="0" presId="urn:microsoft.com/office/officeart/2005/8/layout/pyramid2"/>
    <dgm:cxn modelId="{6AF3AE0B-BE9C-45CA-A9B6-D0850F086B02}" type="presParOf" srcId="{844C4CBB-85BA-4EC7-8208-C74DEDB4FBB3}" destId="{C872BEFA-ADBA-4C0B-8351-B310BD5AE95F}" srcOrd="1" destOrd="0" presId="urn:microsoft.com/office/officeart/2005/8/layout/pyramid2"/>
    <dgm:cxn modelId="{C3C0CA3D-2575-4293-9F1D-2D96B9B03DBC}" type="presParOf" srcId="{C872BEFA-ADBA-4C0B-8351-B310BD5AE95F}" destId="{F996E107-766E-4235-BC84-037CC4DA6227}" srcOrd="0" destOrd="0" presId="urn:microsoft.com/office/officeart/2005/8/layout/pyramid2"/>
    <dgm:cxn modelId="{E158D42B-C66C-49DA-9866-D623113FC12D}" type="presParOf" srcId="{C872BEFA-ADBA-4C0B-8351-B310BD5AE95F}" destId="{43D616E2-5987-4C72-A468-5A9F99AE6C16}" srcOrd="1" destOrd="0" presId="urn:microsoft.com/office/officeart/2005/8/layout/pyramid2"/>
    <dgm:cxn modelId="{33AE9E91-F9FF-4042-ACFE-624F806A3129}" type="presParOf" srcId="{C872BEFA-ADBA-4C0B-8351-B310BD5AE95F}" destId="{0F79BE77-961B-4288-94E9-F8B610E8EBA4}" srcOrd="2" destOrd="0" presId="urn:microsoft.com/office/officeart/2005/8/layout/pyramid2"/>
    <dgm:cxn modelId="{D190A011-91AB-4A73-A3E0-7322966A8CFD}" type="presParOf" srcId="{C872BEFA-ADBA-4C0B-8351-B310BD5AE95F}" destId="{F557FE55-51A1-413D-B32B-2514FD713432}" srcOrd="3" destOrd="0" presId="urn:microsoft.com/office/officeart/2005/8/layout/pyramid2"/>
    <dgm:cxn modelId="{CEF8CD8B-E003-4E89-A88B-DEA2E84F60C9}" type="presParOf" srcId="{C872BEFA-ADBA-4C0B-8351-B310BD5AE95F}" destId="{2CF8215B-F2AD-4ED0-96C9-0DBF9B85AB33}" srcOrd="4" destOrd="0" presId="urn:microsoft.com/office/officeart/2005/8/layout/pyramid2"/>
    <dgm:cxn modelId="{AFFFE00F-5172-4020-AB10-B46CE3B2C10C}" type="presParOf" srcId="{C872BEFA-ADBA-4C0B-8351-B310BD5AE95F}" destId="{606C61CC-EC44-4266-8BD0-C79360136736}" srcOrd="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55B199-6E17-4ACF-8185-77CD6D03EFDD}">
      <dsp:nvSpPr>
        <dsp:cNvPr id="0" name=""/>
        <dsp:cNvSpPr/>
      </dsp:nvSpPr>
      <dsp:spPr>
        <a:xfrm>
          <a:off x="68247" y="0"/>
          <a:ext cx="4766541" cy="4766541"/>
        </a:xfrm>
        <a:prstGeom prst="triangl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996E107-766E-4235-BC84-037CC4DA6227}">
      <dsp:nvSpPr>
        <dsp:cNvPr id="0" name=""/>
        <dsp:cNvSpPr/>
      </dsp:nvSpPr>
      <dsp:spPr>
        <a:xfrm>
          <a:off x="2459465" y="476710"/>
          <a:ext cx="3082357" cy="1284336"/>
        </a:xfrm>
        <a:prstGeom prst="round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id-ID" sz="1700" kern="1200" dirty="0" smtClean="0">
              <a:latin typeface="Arial"/>
              <a:cs typeface="Arial"/>
            </a:rPr>
            <a:t>1. Penyempurnaan akses terhadap pelayanan kesehatan esensial </a:t>
          </a:r>
          <a:r>
            <a:rPr lang="id-ID" sz="1700" i="1" kern="1200" dirty="0" smtClean="0">
              <a:latin typeface="Arial"/>
              <a:cs typeface="Arial"/>
            </a:rPr>
            <a:t>(essential health services)</a:t>
          </a:r>
          <a:r>
            <a:rPr lang="id-ID" sz="1700" kern="1200" dirty="0" smtClean="0">
              <a:latin typeface="Arial"/>
              <a:cs typeface="Arial"/>
            </a:rPr>
            <a:t> yang berkualitas</a:t>
          </a:r>
          <a:endParaRPr lang="id-ID" sz="1700" kern="1200" dirty="0">
            <a:latin typeface="Arial"/>
            <a:cs typeface="Arial"/>
          </a:endParaRPr>
        </a:p>
      </dsp:txBody>
      <dsp:txXfrm>
        <a:off x="2522161" y="539406"/>
        <a:ext cx="2956965" cy="1158944"/>
      </dsp:txXfrm>
    </dsp:sp>
    <dsp:sp modelId="{0F79BE77-961B-4288-94E9-F8B610E8EBA4}">
      <dsp:nvSpPr>
        <dsp:cNvPr id="0" name=""/>
        <dsp:cNvSpPr/>
      </dsp:nvSpPr>
      <dsp:spPr>
        <a:xfrm>
          <a:off x="2451518" y="1880460"/>
          <a:ext cx="3098251" cy="895588"/>
        </a:xfrm>
        <a:prstGeom prst="round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id-ID" sz="1700" kern="1200" dirty="0" smtClean="0">
              <a:latin typeface="Arial"/>
              <a:cs typeface="Arial"/>
            </a:rPr>
            <a:t>2. Pengurangan jumlah orang menderita kesulitan keuangan untuk kesehatan </a:t>
          </a:r>
          <a:endParaRPr lang="id-ID" sz="1700" kern="1200" dirty="0">
            <a:latin typeface="Arial"/>
            <a:cs typeface="Arial"/>
          </a:endParaRPr>
        </a:p>
      </dsp:txBody>
      <dsp:txXfrm>
        <a:off x="2495237" y="1924179"/>
        <a:ext cx="3010813" cy="808150"/>
      </dsp:txXfrm>
    </dsp:sp>
    <dsp:sp modelId="{2CF8215B-F2AD-4ED0-96C9-0DBF9B85AB33}">
      <dsp:nvSpPr>
        <dsp:cNvPr id="0" name=""/>
        <dsp:cNvSpPr/>
      </dsp:nvSpPr>
      <dsp:spPr>
        <a:xfrm>
          <a:off x="2459465" y="3021005"/>
          <a:ext cx="3082357" cy="1297349"/>
        </a:xfrm>
        <a:prstGeom prst="round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id-ID" sz="1700" kern="1200" dirty="0" smtClean="0">
              <a:latin typeface="Arial"/>
              <a:cs typeface="Arial"/>
            </a:rPr>
            <a:t>3. Penyempurnaan akses terhadap obat-obatan, vaksin, diagnostik, alat kesehatan esensial pada yankes primer </a:t>
          </a:r>
          <a:r>
            <a:rPr lang="id-ID" sz="1700" i="1" kern="1200" dirty="0" smtClean="0">
              <a:latin typeface="Arial"/>
              <a:cs typeface="Arial"/>
            </a:rPr>
            <a:t>(Primary Heath Care)</a:t>
          </a:r>
          <a:endParaRPr lang="id-ID" sz="1700" i="1" kern="1200" dirty="0">
            <a:latin typeface="Arial"/>
            <a:cs typeface="Arial"/>
          </a:endParaRPr>
        </a:p>
      </dsp:txBody>
      <dsp:txXfrm>
        <a:off x="2522796" y="3084336"/>
        <a:ext cx="2955695" cy="1170687"/>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sz="quarter" idx="1"/>
          </p:nvPr>
        </p:nvSpPr>
        <p:spPr>
          <a:xfrm>
            <a:off x="3849688" y="0"/>
            <a:ext cx="2946400" cy="498475"/>
          </a:xfrm>
          <a:prstGeom prst="rect">
            <a:avLst/>
          </a:prstGeom>
        </p:spPr>
        <p:txBody>
          <a:bodyPr vert="horz" lIns="91440" tIns="45720" rIns="91440" bIns="45720" rtlCol="0"/>
          <a:lstStyle>
            <a:lvl1pPr algn="r">
              <a:defRPr sz="1200"/>
            </a:lvl1pPr>
          </a:lstStyle>
          <a:p>
            <a:fld id="{34D49C53-A919-470B-97D8-85B5D97AD24E}" type="datetimeFigureOut">
              <a:rPr lang="id-ID" smtClean="0"/>
              <a:t>7/27/19</a:t>
            </a:fld>
            <a:endParaRPr lang="id-ID"/>
          </a:p>
        </p:txBody>
      </p:sp>
      <p:sp>
        <p:nvSpPr>
          <p:cNvPr id="4" name="Footer Placeholder 3"/>
          <p:cNvSpPr>
            <a:spLocks noGrp="1"/>
          </p:cNvSpPr>
          <p:nvPr>
            <p:ph type="ftr" sz="quarter" idx="2"/>
          </p:nvPr>
        </p:nvSpPr>
        <p:spPr>
          <a:xfrm>
            <a:off x="0" y="9429750"/>
            <a:ext cx="2946400" cy="498475"/>
          </a:xfrm>
          <a:prstGeom prst="rect">
            <a:avLst/>
          </a:prstGeom>
        </p:spPr>
        <p:txBody>
          <a:bodyPr vert="horz" lIns="91440" tIns="45720" rIns="91440" bIns="45720" rtlCol="0" anchor="b"/>
          <a:lstStyle>
            <a:lvl1pPr algn="l">
              <a:defRPr sz="1200"/>
            </a:lvl1pPr>
          </a:lstStyle>
          <a:p>
            <a:endParaRPr lang="id-ID"/>
          </a:p>
        </p:txBody>
      </p:sp>
      <p:sp>
        <p:nvSpPr>
          <p:cNvPr id="5" name="Slide Number Placeholder 4"/>
          <p:cNvSpPr>
            <a:spLocks noGrp="1"/>
          </p:cNvSpPr>
          <p:nvPr>
            <p:ph type="sldNum" sz="quarter" idx="3"/>
          </p:nvPr>
        </p:nvSpPr>
        <p:spPr>
          <a:xfrm>
            <a:off x="3849688" y="9429750"/>
            <a:ext cx="2946400" cy="498475"/>
          </a:xfrm>
          <a:prstGeom prst="rect">
            <a:avLst/>
          </a:prstGeom>
        </p:spPr>
        <p:txBody>
          <a:bodyPr vert="horz" lIns="91440" tIns="45720" rIns="91440" bIns="45720" rtlCol="0" anchor="b"/>
          <a:lstStyle>
            <a:lvl1pPr algn="r">
              <a:defRPr sz="1200"/>
            </a:lvl1pPr>
          </a:lstStyle>
          <a:p>
            <a:fld id="{20660FBC-406F-465B-A99F-A2C2CFDBD284}" type="slidenum">
              <a:rPr lang="id-ID" smtClean="0"/>
              <a:t>‹#›</a:t>
            </a:fld>
            <a:endParaRPr lang="id-ID"/>
          </a:p>
        </p:txBody>
      </p:sp>
    </p:spTree>
    <p:extLst>
      <p:ext uri="{BB962C8B-B14F-4D97-AF65-F5344CB8AC3E}">
        <p14:creationId xmlns:p14="http://schemas.microsoft.com/office/powerpoint/2010/main" val="30562782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710"/>
          </a:xfrm>
          <a:prstGeom prst="rect">
            <a:avLst/>
          </a:prstGeom>
        </p:spPr>
        <p:txBody>
          <a:bodyPr vert="horz" lIns="80011" tIns="40006" rIns="80011" bIns="40006" rtlCol="0"/>
          <a:lstStyle>
            <a:lvl1pPr algn="l">
              <a:defRPr sz="1100"/>
            </a:lvl1pPr>
          </a:lstStyle>
          <a:p>
            <a:endParaRPr lang="en-US"/>
          </a:p>
        </p:txBody>
      </p:sp>
      <p:sp>
        <p:nvSpPr>
          <p:cNvPr id="3" name="Date Placeholder 2"/>
          <p:cNvSpPr>
            <a:spLocks noGrp="1"/>
          </p:cNvSpPr>
          <p:nvPr>
            <p:ph type="dt" idx="1"/>
          </p:nvPr>
        </p:nvSpPr>
        <p:spPr>
          <a:xfrm>
            <a:off x="3850246" y="0"/>
            <a:ext cx="2945659" cy="498710"/>
          </a:xfrm>
          <a:prstGeom prst="rect">
            <a:avLst/>
          </a:prstGeom>
        </p:spPr>
        <p:txBody>
          <a:bodyPr vert="horz" lIns="80011" tIns="40006" rIns="80011" bIns="40006" rtlCol="0"/>
          <a:lstStyle>
            <a:lvl1pPr algn="r">
              <a:defRPr sz="1100"/>
            </a:lvl1pPr>
          </a:lstStyle>
          <a:p>
            <a:fld id="{AF6F35F1-40C2-4503-A713-19BB3CCD903B}" type="datetimeFigureOut">
              <a:rPr lang="en-US" smtClean="0"/>
              <a:pPr/>
              <a:t>7/27/19</a:t>
            </a:fld>
            <a:endParaRPr lang="en-US"/>
          </a:p>
        </p:txBody>
      </p:sp>
      <p:sp>
        <p:nvSpPr>
          <p:cNvPr id="4" name="Slide Image Placeholder 3"/>
          <p:cNvSpPr>
            <a:spLocks noGrp="1" noRot="1" noChangeAspect="1"/>
          </p:cNvSpPr>
          <p:nvPr>
            <p:ph type="sldImg" idx="2"/>
          </p:nvPr>
        </p:nvSpPr>
        <p:spPr>
          <a:xfrm>
            <a:off x="420688" y="1239838"/>
            <a:ext cx="5956300" cy="3351212"/>
          </a:xfrm>
          <a:prstGeom prst="rect">
            <a:avLst/>
          </a:prstGeom>
          <a:noFill/>
          <a:ln w="12700">
            <a:solidFill>
              <a:prstClr val="black"/>
            </a:solidFill>
          </a:ln>
        </p:spPr>
        <p:txBody>
          <a:bodyPr vert="horz" lIns="80011" tIns="40006" rIns="80011" bIns="40006" rtlCol="0" anchor="ctr"/>
          <a:lstStyle/>
          <a:p>
            <a:endParaRPr lang="en-US"/>
          </a:p>
        </p:txBody>
      </p:sp>
      <p:sp>
        <p:nvSpPr>
          <p:cNvPr id="5" name="Notes Placeholder 4"/>
          <p:cNvSpPr>
            <a:spLocks noGrp="1"/>
          </p:cNvSpPr>
          <p:nvPr>
            <p:ph type="body" sz="quarter" idx="3"/>
          </p:nvPr>
        </p:nvSpPr>
        <p:spPr>
          <a:xfrm>
            <a:off x="679768" y="4777960"/>
            <a:ext cx="5438140" cy="3909238"/>
          </a:xfrm>
          <a:prstGeom prst="rect">
            <a:avLst/>
          </a:prstGeom>
        </p:spPr>
        <p:txBody>
          <a:bodyPr vert="horz" lIns="80011" tIns="40006" rIns="80011" bIns="4000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29519"/>
            <a:ext cx="2945659" cy="498708"/>
          </a:xfrm>
          <a:prstGeom prst="rect">
            <a:avLst/>
          </a:prstGeom>
        </p:spPr>
        <p:txBody>
          <a:bodyPr vert="horz" lIns="80011" tIns="40006" rIns="80011" bIns="40006" rtlCol="0" anchor="b"/>
          <a:lstStyle>
            <a:lvl1pPr algn="l">
              <a:defRPr sz="1100"/>
            </a:lvl1pPr>
          </a:lstStyle>
          <a:p>
            <a:endParaRPr lang="en-US"/>
          </a:p>
        </p:txBody>
      </p:sp>
      <p:sp>
        <p:nvSpPr>
          <p:cNvPr id="7" name="Slide Number Placeholder 6"/>
          <p:cNvSpPr>
            <a:spLocks noGrp="1"/>
          </p:cNvSpPr>
          <p:nvPr>
            <p:ph type="sldNum" sz="quarter" idx="5"/>
          </p:nvPr>
        </p:nvSpPr>
        <p:spPr>
          <a:xfrm>
            <a:off x="3850246" y="9429519"/>
            <a:ext cx="2945659" cy="498708"/>
          </a:xfrm>
          <a:prstGeom prst="rect">
            <a:avLst/>
          </a:prstGeom>
        </p:spPr>
        <p:txBody>
          <a:bodyPr vert="horz" lIns="80011" tIns="40006" rIns="80011" bIns="40006" rtlCol="0" anchor="b"/>
          <a:lstStyle>
            <a:lvl1pPr algn="r">
              <a:defRPr sz="1100"/>
            </a:lvl1pPr>
          </a:lstStyle>
          <a:p>
            <a:fld id="{6049A612-E897-491F-A7F7-47228FEB8C45}" type="slidenum">
              <a:rPr lang="en-US" smtClean="0"/>
              <a:pPr/>
              <a:t>‹#›</a:t>
            </a:fld>
            <a:endParaRPr lang="en-US"/>
          </a:p>
        </p:txBody>
      </p:sp>
    </p:spTree>
    <p:extLst>
      <p:ext uri="{BB962C8B-B14F-4D97-AF65-F5344CB8AC3E}">
        <p14:creationId xmlns:p14="http://schemas.microsoft.com/office/powerpoint/2010/main" val="718679919"/>
      </p:ext>
    </p:extLst>
  </p:cSld>
  <p:clrMap bg1="lt1" tx1="dk1" bg2="lt2" tx2="dk2" accent1="accent1" accent2="accent2" accent3="accent3" accent4="accent4" accent5="accent5" accent6="accent6" hlink="hlink" folHlink="folHlink"/>
  <p:notesStyle>
    <a:lvl1pPr marL="0" algn="l" defTabSz="914278" rtl="0" eaLnBrk="1" latinLnBrk="0" hangingPunct="1">
      <a:defRPr sz="1200" kern="1200">
        <a:solidFill>
          <a:schemeClr val="tx1"/>
        </a:solidFill>
        <a:latin typeface="+mn-lt"/>
        <a:ea typeface="+mn-ea"/>
        <a:cs typeface="+mn-cs"/>
      </a:defRPr>
    </a:lvl1pPr>
    <a:lvl2pPr marL="457138" algn="l" defTabSz="914278" rtl="0" eaLnBrk="1" latinLnBrk="0" hangingPunct="1">
      <a:defRPr sz="1200" kern="1200">
        <a:solidFill>
          <a:schemeClr val="tx1"/>
        </a:solidFill>
        <a:latin typeface="+mn-lt"/>
        <a:ea typeface="+mn-ea"/>
        <a:cs typeface="+mn-cs"/>
      </a:defRPr>
    </a:lvl2pPr>
    <a:lvl3pPr marL="914278" algn="l" defTabSz="914278" rtl="0" eaLnBrk="1" latinLnBrk="0" hangingPunct="1">
      <a:defRPr sz="1200" kern="1200">
        <a:solidFill>
          <a:schemeClr val="tx1"/>
        </a:solidFill>
        <a:latin typeface="+mn-lt"/>
        <a:ea typeface="+mn-ea"/>
        <a:cs typeface="+mn-cs"/>
      </a:defRPr>
    </a:lvl3pPr>
    <a:lvl4pPr marL="1371417" algn="l" defTabSz="914278" rtl="0" eaLnBrk="1" latinLnBrk="0" hangingPunct="1">
      <a:defRPr sz="1200" kern="1200">
        <a:solidFill>
          <a:schemeClr val="tx1"/>
        </a:solidFill>
        <a:latin typeface="+mn-lt"/>
        <a:ea typeface="+mn-ea"/>
        <a:cs typeface="+mn-cs"/>
      </a:defRPr>
    </a:lvl4pPr>
    <a:lvl5pPr marL="1828556" algn="l" defTabSz="914278" rtl="0" eaLnBrk="1" latinLnBrk="0" hangingPunct="1">
      <a:defRPr sz="1200" kern="1200">
        <a:solidFill>
          <a:schemeClr val="tx1"/>
        </a:solidFill>
        <a:latin typeface="+mn-lt"/>
        <a:ea typeface="+mn-ea"/>
        <a:cs typeface="+mn-cs"/>
      </a:defRPr>
    </a:lvl5pPr>
    <a:lvl6pPr marL="2285695" algn="l" defTabSz="914278" rtl="0" eaLnBrk="1" latinLnBrk="0" hangingPunct="1">
      <a:defRPr sz="1200" kern="1200">
        <a:solidFill>
          <a:schemeClr val="tx1"/>
        </a:solidFill>
        <a:latin typeface="+mn-lt"/>
        <a:ea typeface="+mn-ea"/>
        <a:cs typeface="+mn-cs"/>
      </a:defRPr>
    </a:lvl6pPr>
    <a:lvl7pPr marL="2742834" algn="l" defTabSz="914278" rtl="0" eaLnBrk="1" latinLnBrk="0" hangingPunct="1">
      <a:defRPr sz="1200" kern="1200">
        <a:solidFill>
          <a:schemeClr val="tx1"/>
        </a:solidFill>
        <a:latin typeface="+mn-lt"/>
        <a:ea typeface="+mn-ea"/>
        <a:cs typeface="+mn-cs"/>
      </a:defRPr>
    </a:lvl7pPr>
    <a:lvl8pPr marL="3199973" algn="l" defTabSz="914278" rtl="0" eaLnBrk="1" latinLnBrk="0" hangingPunct="1">
      <a:defRPr sz="1200" kern="1200">
        <a:solidFill>
          <a:schemeClr val="tx1"/>
        </a:solidFill>
        <a:latin typeface="+mn-lt"/>
        <a:ea typeface="+mn-ea"/>
        <a:cs typeface="+mn-cs"/>
      </a:defRPr>
    </a:lvl8pPr>
    <a:lvl9pPr marL="3657113" algn="l" defTabSz="91427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eaLnBrk="1" hangingPunct="1">
              <a:spcBef>
                <a:spcPct val="0"/>
              </a:spcBef>
            </a:pPr>
            <a:r>
              <a:rPr lang="id-ID" altLang="en-US" sz="1200" b="1" dirty="0" smtClean="0">
                <a:latin typeface="Arial" panose="020B0604020202020204" pitchFamily="34" charset="0"/>
                <a:cs typeface="Arial" panose="020B0604020202020204" pitchFamily="34" charset="0"/>
              </a:rPr>
              <a:t>Assalamualaikum Warahmatullahiwabarakatuh.</a:t>
            </a:r>
            <a:endParaRPr lang="id-ID" altLang="en-US" sz="1200" dirty="0" smtClean="0">
              <a:latin typeface="Arial" panose="020B0604020202020204" pitchFamily="34" charset="0"/>
              <a:cs typeface="Arial" panose="020B0604020202020204" pitchFamily="34" charset="0"/>
            </a:endParaRPr>
          </a:p>
          <a:p>
            <a:pPr algn="just" eaLnBrk="1" hangingPunct="1">
              <a:spcBef>
                <a:spcPct val="0"/>
              </a:spcBef>
            </a:pPr>
            <a:r>
              <a:rPr lang="id-ID" altLang="en-US" sz="1200" b="1" dirty="0" smtClean="0">
                <a:latin typeface="Arial" panose="020B0604020202020204" pitchFamily="34" charset="0"/>
                <a:cs typeface="Arial" panose="020B0604020202020204" pitchFamily="34" charset="0"/>
              </a:rPr>
              <a:t>S</a:t>
            </a:r>
            <a:r>
              <a:rPr lang="fi-FI" altLang="en-US" sz="1200" b="1" dirty="0" smtClean="0">
                <a:latin typeface="Arial" panose="020B0604020202020204" pitchFamily="34" charset="0"/>
                <a:cs typeface="Arial" panose="020B0604020202020204" pitchFamily="34" charset="0"/>
              </a:rPr>
              <a:t>alam sejahtera bagi kita semua</a:t>
            </a:r>
            <a:endParaRPr lang="id-ID" altLang="en-US" sz="1200" dirty="0" smtClean="0">
              <a:latin typeface="Arial" panose="020B0604020202020204" pitchFamily="34" charset="0"/>
              <a:cs typeface="Arial" panose="020B0604020202020204" pitchFamily="34" charset="0"/>
            </a:endParaRPr>
          </a:p>
          <a:p>
            <a:pPr algn="just" eaLnBrk="1" hangingPunct="1">
              <a:spcBef>
                <a:spcPct val="0"/>
              </a:spcBef>
            </a:pPr>
            <a:r>
              <a:rPr lang="fi-FI" altLang="en-US" sz="1200" b="1" dirty="0" smtClean="0">
                <a:latin typeface="Arial" panose="020B0604020202020204" pitchFamily="34" charset="0"/>
                <a:cs typeface="Arial" panose="020B0604020202020204" pitchFamily="34" charset="0"/>
              </a:rPr>
              <a:t>Om Swastiastu,</a:t>
            </a:r>
          </a:p>
          <a:p>
            <a:pPr algn="just" eaLnBrk="1" hangingPunct="1">
              <a:spcBef>
                <a:spcPct val="0"/>
              </a:spcBef>
            </a:pPr>
            <a:r>
              <a:rPr lang="fi-FI" altLang="en-US" sz="1200" b="1" dirty="0" smtClean="0">
                <a:latin typeface="Arial" panose="020B0604020202020204" pitchFamily="34" charset="0"/>
                <a:cs typeface="Arial" panose="020B0604020202020204" pitchFamily="34" charset="0"/>
              </a:rPr>
              <a:t>Namo budaye, Salam kebajikan </a:t>
            </a:r>
            <a:endParaRPr lang="id-ID" altLang="en-US" sz="1200" b="1" dirty="0" smtClean="0">
              <a:latin typeface="Arial" panose="020B0604020202020204" pitchFamily="34" charset="0"/>
              <a:cs typeface="Arial" panose="020B0604020202020204" pitchFamily="34" charset="0"/>
            </a:endParaRPr>
          </a:p>
          <a:p>
            <a:pPr algn="just"/>
            <a:endParaRPr lang="id-ID" altLang="en-US" sz="1200" dirty="0" smtClean="0">
              <a:latin typeface="Arial" panose="020B0604020202020204" pitchFamily="34" charset="0"/>
              <a:cs typeface="Arial" panose="020B0604020202020204" pitchFamily="34" charset="0"/>
            </a:endParaRPr>
          </a:p>
          <a:p>
            <a:pPr algn="just"/>
            <a:r>
              <a:rPr lang="en-US" altLang="en-US" sz="1200" dirty="0" err="1" smtClean="0">
                <a:latin typeface="Arial" panose="020B0604020202020204" pitchFamily="34" charset="0"/>
                <a:cs typeface="Arial" panose="020B0604020202020204" pitchFamily="34" charset="0"/>
              </a:rPr>
              <a:t>Selamat</a:t>
            </a:r>
            <a:r>
              <a:rPr lang="en-US" altLang="en-US" sz="1200" dirty="0" smtClean="0">
                <a:latin typeface="Arial" panose="020B0604020202020204" pitchFamily="34" charset="0"/>
                <a:cs typeface="Arial" panose="020B0604020202020204" pitchFamily="34" charset="0"/>
              </a:rPr>
              <a:t> </a:t>
            </a:r>
            <a:r>
              <a:rPr lang="en-US" altLang="en-US" sz="1200" dirty="0" err="1" smtClean="0">
                <a:latin typeface="Arial" panose="020B0604020202020204" pitchFamily="34" charset="0"/>
                <a:cs typeface="Arial" panose="020B0604020202020204" pitchFamily="34" charset="0"/>
              </a:rPr>
              <a:t>pagi</a:t>
            </a:r>
            <a:r>
              <a:rPr lang="en-US" altLang="en-US" sz="1200" dirty="0" smtClean="0">
                <a:latin typeface="Arial" panose="020B0604020202020204" pitchFamily="34" charset="0"/>
                <a:cs typeface="Arial" panose="020B0604020202020204" pitchFamily="34" charset="0"/>
              </a:rPr>
              <a:t>, Salam </a:t>
            </a:r>
            <a:r>
              <a:rPr lang="en-US" altLang="en-US" sz="1200" dirty="0" err="1" smtClean="0">
                <a:latin typeface="Arial" panose="020B0604020202020204" pitchFamily="34" charset="0"/>
                <a:cs typeface="Arial" panose="020B0604020202020204" pitchFamily="34" charset="0"/>
              </a:rPr>
              <a:t>Sehat</a:t>
            </a:r>
            <a:r>
              <a:rPr lang="en-US" altLang="en-US" sz="1200" dirty="0" smtClean="0">
                <a:latin typeface="Arial" panose="020B0604020202020204" pitchFamily="34" charset="0"/>
                <a:cs typeface="Arial" panose="020B0604020202020204" pitchFamily="34" charset="0"/>
              </a:rPr>
              <a:t> </a:t>
            </a:r>
          </a:p>
          <a:p>
            <a:pPr algn="just"/>
            <a:endParaRPr lang="id-ID" altLang="en-US" sz="1200" dirty="0" smtClean="0">
              <a:latin typeface="Arial" panose="020B0604020202020204" pitchFamily="34" charset="0"/>
              <a:cs typeface="Arial" panose="020B0604020202020204" pitchFamily="34" charset="0"/>
            </a:endParaRPr>
          </a:p>
          <a:p>
            <a:pPr algn="just"/>
            <a:r>
              <a:rPr lang="en-US" altLang="en-US" sz="1200" dirty="0" smtClean="0">
                <a:latin typeface="Arial" panose="020B0604020202020204" pitchFamily="34" charset="0"/>
                <a:cs typeface="Arial" panose="020B0604020202020204" pitchFamily="34" charset="0"/>
              </a:rPr>
              <a:t>Yang </a:t>
            </a:r>
            <a:r>
              <a:rPr lang="en-US" altLang="en-US" sz="1200" dirty="0" err="1" smtClean="0">
                <a:latin typeface="Arial" panose="020B0604020202020204" pitchFamily="34" charset="0"/>
                <a:cs typeface="Arial" panose="020B0604020202020204" pitchFamily="34" charset="0"/>
              </a:rPr>
              <a:t>terhormat</a:t>
            </a:r>
            <a:r>
              <a:rPr lang="id-ID" altLang="en-US" sz="1200" dirty="0" smtClean="0">
                <a:latin typeface="Arial" panose="020B0604020202020204" pitchFamily="34" charset="0"/>
                <a:cs typeface="Arial" panose="020B0604020202020204" pitchFamily="34" charset="0"/>
              </a:rPr>
              <a:t>,</a:t>
            </a:r>
          </a:p>
          <a:p>
            <a:pPr algn="just"/>
            <a:r>
              <a:rPr lang="en-US" altLang="en-US" sz="1200" dirty="0" err="1" smtClean="0">
                <a:latin typeface="Arial" panose="020B0604020202020204" pitchFamily="34" charset="0"/>
                <a:cs typeface="Arial" panose="020B0604020202020204" pitchFamily="34" charset="0"/>
              </a:rPr>
              <a:t>Rektor</a:t>
            </a:r>
            <a:r>
              <a:rPr lang="en-US" altLang="en-US" sz="1200" dirty="0" smtClean="0">
                <a:latin typeface="Arial" panose="020B0604020202020204" pitchFamily="34" charset="0"/>
                <a:cs typeface="Arial" panose="020B0604020202020204" pitchFamily="34" charset="0"/>
              </a:rPr>
              <a:t> </a:t>
            </a:r>
            <a:r>
              <a:rPr lang="en-US" altLang="en-US" sz="1200" dirty="0" err="1" smtClean="0">
                <a:latin typeface="Arial" panose="020B0604020202020204" pitchFamily="34" charset="0"/>
                <a:cs typeface="Arial" panose="020B0604020202020204" pitchFamily="34" charset="0"/>
              </a:rPr>
              <a:t>Universitas</a:t>
            </a:r>
            <a:r>
              <a:rPr lang="en-US" altLang="en-US" sz="1200" dirty="0" smtClean="0">
                <a:latin typeface="Arial" panose="020B0604020202020204" pitchFamily="34" charset="0"/>
                <a:cs typeface="Arial" panose="020B0604020202020204" pitchFamily="34" charset="0"/>
              </a:rPr>
              <a:t> </a:t>
            </a:r>
            <a:r>
              <a:rPr lang="en-US" altLang="en-US" sz="1200" dirty="0" err="1" smtClean="0">
                <a:latin typeface="Arial" panose="020B0604020202020204" pitchFamily="34" charset="0"/>
                <a:cs typeface="Arial" panose="020B0604020202020204" pitchFamily="34" charset="0"/>
              </a:rPr>
              <a:t>Muhammadiyah</a:t>
            </a:r>
            <a:r>
              <a:rPr lang="en-US" altLang="en-US" sz="1200" baseline="0" dirty="0" smtClean="0">
                <a:latin typeface="Arial" panose="020B0604020202020204" pitchFamily="34" charset="0"/>
                <a:cs typeface="Arial" panose="020B0604020202020204" pitchFamily="34" charset="0"/>
              </a:rPr>
              <a:t> Jakarta</a:t>
            </a:r>
            <a:endParaRPr lang="en-US" altLang="en-US" sz="1200" dirty="0" smtClean="0">
              <a:latin typeface="Arial" panose="020B0604020202020204" pitchFamily="34" charset="0"/>
              <a:cs typeface="Arial" panose="020B0604020202020204" pitchFamily="34" charset="0"/>
            </a:endParaRPr>
          </a:p>
          <a:p>
            <a:pPr algn="just"/>
            <a:r>
              <a:rPr lang="en-US" altLang="en-US" sz="1200" dirty="0" err="1" smtClean="0">
                <a:latin typeface="Arial" panose="020B0604020202020204" pitchFamily="34" charset="0"/>
                <a:cs typeface="Arial" panose="020B0604020202020204" pitchFamily="34" charset="0"/>
              </a:rPr>
              <a:t>Dekan</a:t>
            </a:r>
            <a:r>
              <a:rPr lang="en-US" altLang="en-US" sz="1200" dirty="0" smtClean="0">
                <a:latin typeface="Arial" panose="020B0604020202020204" pitchFamily="34" charset="0"/>
                <a:cs typeface="Arial" panose="020B0604020202020204" pitchFamily="34" charset="0"/>
              </a:rPr>
              <a:t> </a:t>
            </a:r>
            <a:r>
              <a:rPr lang="en-US" altLang="en-US" sz="1200" dirty="0" err="1" smtClean="0">
                <a:latin typeface="Arial" panose="020B0604020202020204" pitchFamily="34" charset="0"/>
                <a:cs typeface="Arial" panose="020B0604020202020204" pitchFamily="34" charset="0"/>
              </a:rPr>
              <a:t>Fakultas</a:t>
            </a:r>
            <a:r>
              <a:rPr lang="en-US" altLang="en-US" sz="1200" dirty="0" smtClean="0">
                <a:latin typeface="Arial" panose="020B0604020202020204" pitchFamily="34" charset="0"/>
                <a:cs typeface="Arial" panose="020B0604020202020204" pitchFamily="34" charset="0"/>
              </a:rPr>
              <a:t> </a:t>
            </a:r>
            <a:r>
              <a:rPr lang="en-US" altLang="en-US" sz="1200" dirty="0" err="1" smtClean="0">
                <a:latin typeface="Arial" panose="020B0604020202020204" pitchFamily="34" charset="0"/>
                <a:cs typeface="Arial" panose="020B0604020202020204" pitchFamily="34" charset="0"/>
              </a:rPr>
              <a:t>Kesehatan</a:t>
            </a:r>
            <a:r>
              <a:rPr lang="en-US" altLang="en-US" sz="1200" dirty="0" smtClean="0">
                <a:latin typeface="Arial" panose="020B0604020202020204" pitchFamily="34" charset="0"/>
                <a:cs typeface="Arial" panose="020B0604020202020204" pitchFamily="34" charset="0"/>
              </a:rPr>
              <a:t> </a:t>
            </a:r>
            <a:r>
              <a:rPr lang="en-US" altLang="en-US" sz="1200" dirty="0" err="1" smtClean="0">
                <a:latin typeface="Arial" panose="020B0604020202020204" pitchFamily="34" charset="0"/>
                <a:cs typeface="Arial" panose="020B0604020202020204" pitchFamily="34" charset="0"/>
              </a:rPr>
              <a:t>Masyrakat</a:t>
            </a:r>
            <a:r>
              <a:rPr lang="en-US" altLang="en-US" sz="1200" dirty="0" smtClean="0">
                <a:latin typeface="Arial" panose="020B0604020202020204" pitchFamily="34" charset="0"/>
                <a:cs typeface="Arial" panose="020B0604020202020204" pitchFamily="34" charset="0"/>
              </a:rPr>
              <a:t>, UMJ</a:t>
            </a:r>
          </a:p>
          <a:p>
            <a:pPr algn="just"/>
            <a:r>
              <a:rPr lang="en-US" altLang="en-US" sz="1200" dirty="0" smtClean="0">
                <a:latin typeface="Arial" panose="020B0604020202020204" pitchFamily="34" charset="0"/>
                <a:cs typeface="Arial" panose="020B0604020202020204" pitchFamily="34" charset="0"/>
              </a:rPr>
              <a:t>Para Guru </a:t>
            </a:r>
            <a:r>
              <a:rPr lang="en-US" altLang="en-US" sz="1200" dirty="0" err="1" smtClean="0">
                <a:latin typeface="Arial" panose="020B0604020202020204" pitchFamily="34" charset="0"/>
                <a:cs typeface="Arial" panose="020B0604020202020204" pitchFamily="34" charset="0"/>
              </a:rPr>
              <a:t>Besar</a:t>
            </a:r>
            <a:r>
              <a:rPr lang="en-US" altLang="en-US" sz="1200" baseline="0" dirty="0" smtClean="0">
                <a:latin typeface="Arial" panose="020B0604020202020204" pitchFamily="34" charset="0"/>
                <a:cs typeface="Arial" panose="020B0604020202020204" pitchFamily="34" charset="0"/>
              </a:rPr>
              <a:t> </a:t>
            </a:r>
            <a:r>
              <a:rPr lang="en-US" altLang="en-US" sz="1200" baseline="0" dirty="0" err="1" smtClean="0">
                <a:latin typeface="Arial" panose="020B0604020202020204" pitchFamily="34" charset="0"/>
                <a:cs typeface="Arial" panose="020B0604020202020204" pitchFamily="34" charset="0"/>
              </a:rPr>
              <a:t>dan</a:t>
            </a:r>
            <a:r>
              <a:rPr lang="en-US" altLang="en-US" sz="1200" baseline="0" dirty="0" smtClean="0">
                <a:latin typeface="Arial" panose="020B0604020202020204" pitchFamily="34" charset="0"/>
                <a:cs typeface="Arial" panose="020B0604020202020204" pitchFamily="34" charset="0"/>
              </a:rPr>
              <a:t> </a:t>
            </a:r>
            <a:r>
              <a:rPr lang="en-US" altLang="en-US" sz="1200" dirty="0" err="1" smtClean="0">
                <a:latin typeface="Arial" panose="020B0604020202020204" pitchFamily="34" charset="0"/>
                <a:cs typeface="Arial" panose="020B0604020202020204" pitchFamily="34" charset="0"/>
              </a:rPr>
              <a:t>dosen</a:t>
            </a:r>
            <a:endParaRPr lang="en-US" altLang="en-US" sz="1200" dirty="0" smtClean="0">
              <a:latin typeface="Arial" panose="020B0604020202020204" pitchFamily="34" charset="0"/>
              <a:cs typeface="Arial" panose="020B0604020202020204" pitchFamily="34" charset="0"/>
            </a:endParaRPr>
          </a:p>
          <a:p>
            <a:pPr algn="just"/>
            <a:r>
              <a:rPr lang="id-ID" altLang="en-US" sz="1200" dirty="0" smtClean="0">
                <a:latin typeface="Arial" panose="020B0604020202020204" pitchFamily="34" charset="0"/>
                <a:cs typeface="Arial" panose="020B0604020202020204" pitchFamily="34" charset="0"/>
              </a:rPr>
              <a:t>Para Pakar</a:t>
            </a:r>
            <a:r>
              <a:rPr lang="id-ID" altLang="en-US" sz="1200" baseline="0" dirty="0" smtClean="0">
                <a:latin typeface="Arial" panose="020B0604020202020204" pitchFamily="34" charset="0"/>
                <a:cs typeface="Arial" panose="020B0604020202020204" pitchFamily="34" charset="0"/>
              </a:rPr>
              <a:t> dan praktisi </a:t>
            </a:r>
            <a:endParaRPr lang="id-ID" altLang="en-US" sz="1200" dirty="0" smtClean="0">
              <a:latin typeface="Arial" panose="020B0604020202020204" pitchFamily="34" charset="0"/>
              <a:cs typeface="Arial" panose="020B0604020202020204" pitchFamily="34" charset="0"/>
            </a:endParaRPr>
          </a:p>
          <a:p>
            <a:pPr algn="just"/>
            <a:r>
              <a:rPr lang="en-US" altLang="en-US" sz="1200" dirty="0" err="1" smtClean="0">
                <a:latin typeface="Arial" panose="020B0604020202020204" pitchFamily="34" charset="0"/>
                <a:cs typeface="Arial" panose="020B0604020202020204" pitchFamily="34" charset="0"/>
              </a:rPr>
              <a:t>Teman-teman</a:t>
            </a:r>
            <a:r>
              <a:rPr lang="en-US" altLang="en-US" sz="1200" dirty="0" smtClean="0">
                <a:latin typeface="Arial" panose="020B0604020202020204" pitchFamily="34" charset="0"/>
                <a:cs typeface="Arial" panose="020B0604020202020204" pitchFamily="34" charset="0"/>
              </a:rPr>
              <a:t> </a:t>
            </a:r>
            <a:r>
              <a:rPr lang="en-US" altLang="en-US" sz="1200" dirty="0" err="1" smtClean="0">
                <a:latin typeface="Arial" panose="020B0604020202020204" pitchFamily="34" charset="0"/>
                <a:cs typeface="Arial" panose="020B0604020202020204" pitchFamily="34" charset="0"/>
              </a:rPr>
              <a:t>Mahasiswa</a:t>
            </a:r>
            <a:endParaRPr lang="en-US" altLang="en-US" sz="1200" dirty="0" smtClean="0">
              <a:latin typeface="Arial" panose="020B0604020202020204" pitchFamily="34" charset="0"/>
              <a:cs typeface="Arial" panose="020B0604020202020204" pitchFamily="34" charset="0"/>
            </a:endParaRPr>
          </a:p>
          <a:p>
            <a:pPr algn="just"/>
            <a:r>
              <a:rPr lang="en-US" altLang="en-US" sz="1200" dirty="0" smtClean="0">
                <a:latin typeface="Arial" panose="020B0604020202020204" pitchFamily="34" charset="0"/>
                <a:cs typeface="Arial" panose="020B0604020202020204" pitchFamily="34" charset="0"/>
              </a:rPr>
              <a:t>Para </a:t>
            </a:r>
            <a:r>
              <a:rPr lang="id-ID" altLang="en-US" sz="1200" dirty="0" smtClean="0">
                <a:latin typeface="Arial" panose="020B0604020202020204" pitchFamily="34" charset="0"/>
                <a:cs typeface="Arial" panose="020B0604020202020204" pitchFamily="34" charset="0"/>
              </a:rPr>
              <a:t>Tamu Undangan  </a:t>
            </a:r>
          </a:p>
          <a:p>
            <a:pPr algn="just">
              <a:lnSpc>
                <a:spcPct val="150000"/>
              </a:lnSpc>
            </a:pPr>
            <a:r>
              <a:rPr lang="en-US" altLang="en-US" sz="1200" dirty="0" smtClean="0">
                <a:latin typeface="Arial" panose="020B0604020202020204" pitchFamily="34" charset="0"/>
                <a:cs typeface="Arial" panose="020B0604020202020204" pitchFamily="34" charset="0"/>
              </a:rPr>
              <a:t>Para </a:t>
            </a:r>
            <a:r>
              <a:rPr lang="en-US" altLang="en-US" sz="1200" dirty="0" err="1" smtClean="0">
                <a:latin typeface="Arial" panose="020B0604020202020204" pitchFamily="34" charset="0"/>
                <a:cs typeface="Arial" panose="020B0604020202020204" pitchFamily="34" charset="0"/>
              </a:rPr>
              <a:t>Hadirin</a:t>
            </a:r>
            <a:r>
              <a:rPr lang="en-US" altLang="en-US" sz="1200" dirty="0" smtClean="0">
                <a:latin typeface="Arial" panose="020B0604020202020204" pitchFamily="34" charset="0"/>
                <a:cs typeface="Arial" panose="020B0604020202020204" pitchFamily="34" charset="0"/>
              </a:rPr>
              <a:t> yang </a:t>
            </a:r>
            <a:r>
              <a:rPr lang="en-US" altLang="en-US" sz="1200" dirty="0" err="1" smtClean="0">
                <a:latin typeface="Arial" panose="020B0604020202020204" pitchFamily="34" charset="0"/>
                <a:cs typeface="Arial" panose="020B0604020202020204" pitchFamily="34" charset="0"/>
              </a:rPr>
              <a:t>berbahagia</a:t>
            </a:r>
            <a:r>
              <a:rPr lang="en-US" altLang="en-US" sz="1200" dirty="0" smtClean="0">
                <a:latin typeface="Arial" panose="020B0604020202020204" pitchFamily="34" charset="0"/>
                <a:cs typeface="Arial" panose="020B0604020202020204" pitchFamily="34" charset="0"/>
              </a:rPr>
              <a:t> </a:t>
            </a:r>
            <a:endParaRPr lang="id-ID" altLang="en-US" sz="1200" dirty="0" smtClean="0">
              <a:latin typeface="Arial" panose="020B0604020202020204" pitchFamily="34" charset="0"/>
              <a:cs typeface="Arial" panose="020B0604020202020204" pitchFamily="34" charset="0"/>
            </a:endParaRPr>
          </a:p>
          <a:p>
            <a:pPr algn="just">
              <a:lnSpc>
                <a:spcPct val="150000"/>
              </a:lnSpc>
            </a:pPr>
            <a:r>
              <a:rPr lang="en-US" altLang="en-US" sz="1200" b="1" dirty="0" smtClean="0">
                <a:latin typeface="Arial" panose="020B0604020202020204" pitchFamily="34" charset="0"/>
                <a:cs typeface="Arial" panose="020B0604020202020204" pitchFamily="34" charset="0"/>
              </a:rPr>
              <a:t> </a:t>
            </a:r>
            <a:endParaRPr lang="id-ID" altLang="en-US" sz="1200" dirty="0" smtClean="0">
              <a:latin typeface="Arial" panose="020B0604020202020204" pitchFamily="34" charset="0"/>
              <a:cs typeface="Arial" panose="020B0604020202020204" pitchFamily="34" charset="0"/>
            </a:endParaRPr>
          </a:p>
          <a:p>
            <a:pPr algn="just">
              <a:lnSpc>
                <a:spcPct val="150000"/>
              </a:lnSpc>
            </a:pPr>
            <a:r>
              <a:rPr lang="en-US" altLang="en-US" sz="1200" dirty="0" err="1" smtClean="0">
                <a:latin typeface="Arial" panose="020B0604020202020204" pitchFamily="34" charset="0"/>
                <a:cs typeface="Arial" panose="020B0604020202020204" pitchFamily="34" charset="0"/>
              </a:rPr>
              <a:t>Pertama</a:t>
            </a:r>
            <a:r>
              <a:rPr lang="en-US" altLang="en-US" sz="1200" dirty="0" smtClean="0">
                <a:latin typeface="Arial" panose="020B0604020202020204" pitchFamily="34" charset="0"/>
                <a:cs typeface="Arial" panose="020B0604020202020204" pitchFamily="34" charset="0"/>
              </a:rPr>
              <a:t>-tama </a:t>
            </a:r>
            <a:r>
              <a:rPr lang="en-US" altLang="en-US" sz="1200" dirty="0" err="1" smtClean="0">
                <a:latin typeface="Arial" panose="020B0604020202020204" pitchFamily="34" charset="0"/>
                <a:cs typeface="Arial" panose="020B0604020202020204" pitchFamily="34" charset="0"/>
              </a:rPr>
              <a:t>saya</a:t>
            </a:r>
            <a:r>
              <a:rPr lang="en-US" altLang="en-US" sz="1200" dirty="0" smtClean="0">
                <a:latin typeface="Arial" panose="020B0604020202020204" pitchFamily="34" charset="0"/>
                <a:cs typeface="Arial" panose="020B0604020202020204" pitchFamily="34" charset="0"/>
              </a:rPr>
              <a:t> </a:t>
            </a:r>
            <a:r>
              <a:rPr lang="id-ID" altLang="en-US" sz="1200" dirty="0" smtClean="0">
                <a:latin typeface="Arial" panose="020B0604020202020204" pitchFamily="34" charset="0"/>
                <a:cs typeface="Arial" panose="020B0604020202020204" pitchFamily="34" charset="0"/>
              </a:rPr>
              <a:t>mengucapkan </a:t>
            </a:r>
            <a:r>
              <a:rPr lang="en-US" altLang="en-US" sz="1200" dirty="0" err="1" smtClean="0">
                <a:latin typeface="Arial" panose="020B0604020202020204" pitchFamily="34" charset="0"/>
                <a:cs typeface="Arial" panose="020B0604020202020204" pitchFamily="34" charset="0"/>
              </a:rPr>
              <a:t>terima</a:t>
            </a:r>
            <a:r>
              <a:rPr lang="en-US" altLang="en-US" sz="1200" dirty="0" smtClean="0">
                <a:latin typeface="Arial" panose="020B0604020202020204" pitchFamily="34" charset="0"/>
                <a:cs typeface="Arial" panose="020B0604020202020204" pitchFamily="34" charset="0"/>
              </a:rPr>
              <a:t> </a:t>
            </a:r>
            <a:r>
              <a:rPr lang="en-US" altLang="en-US" sz="1200" dirty="0" err="1" smtClean="0">
                <a:latin typeface="Arial" panose="020B0604020202020204" pitchFamily="34" charset="0"/>
                <a:cs typeface="Arial" panose="020B0604020202020204" pitchFamily="34" charset="0"/>
              </a:rPr>
              <a:t>kasih</a:t>
            </a:r>
            <a:r>
              <a:rPr lang="en-US" altLang="en-US" sz="1200" dirty="0" smtClean="0">
                <a:latin typeface="Arial" panose="020B0604020202020204" pitchFamily="34" charset="0"/>
                <a:cs typeface="Arial" panose="020B0604020202020204" pitchFamily="34" charset="0"/>
              </a:rPr>
              <a:t> </a:t>
            </a:r>
            <a:r>
              <a:rPr lang="id-ID" altLang="en-US" sz="1200" dirty="0" smtClean="0">
                <a:latin typeface="Arial" panose="020B0604020202020204" pitchFamily="34" charset="0"/>
                <a:cs typeface="Arial" panose="020B0604020202020204" pitchFamily="34" charset="0"/>
              </a:rPr>
              <a:t>atas undangan dan kesempatan </a:t>
            </a:r>
            <a:r>
              <a:rPr lang="en-US" altLang="en-US" sz="1200" dirty="0" err="1" smtClean="0">
                <a:latin typeface="Arial" panose="020B0604020202020204" pitchFamily="34" charset="0"/>
                <a:cs typeface="Arial" panose="020B0604020202020204" pitchFamily="34" charset="0"/>
              </a:rPr>
              <a:t>sebagai</a:t>
            </a:r>
            <a:r>
              <a:rPr lang="en-US" altLang="en-US" sz="1200" dirty="0" smtClean="0">
                <a:latin typeface="Arial" panose="020B0604020202020204" pitchFamily="34" charset="0"/>
                <a:cs typeface="Arial" panose="020B0604020202020204" pitchFamily="34" charset="0"/>
              </a:rPr>
              <a:t> keynotes Speaker </a:t>
            </a:r>
            <a:r>
              <a:rPr lang="en-US" altLang="en-US" sz="1200" dirty="0" err="1" smtClean="0">
                <a:latin typeface="Arial" panose="020B0604020202020204" pitchFamily="34" charset="0"/>
                <a:cs typeface="Arial" panose="020B0604020202020204" pitchFamily="34" charset="0"/>
              </a:rPr>
              <a:t>pada</a:t>
            </a:r>
            <a:r>
              <a:rPr lang="en-US" altLang="en-US" sz="1200" dirty="0" smtClean="0">
                <a:latin typeface="Arial" panose="020B0604020202020204" pitchFamily="34" charset="0"/>
                <a:cs typeface="Arial" panose="020B0604020202020204" pitchFamily="34" charset="0"/>
              </a:rPr>
              <a:t> Seminar</a:t>
            </a:r>
            <a:r>
              <a:rPr lang="id-ID" altLang="en-US" sz="1200" dirty="0" smtClean="0">
                <a:latin typeface="Arial" panose="020B0604020202020204" pitchFamily="34" charset="0"/>
                <a:cs typeface="Arial" panose="020B0604020202020204" pitchFamily="34" charset="0"/>
              </a:rPr>
              <a:t> </a:t>
            </a:r>
            <a:r>
              <a:rPr lang="en-US" altLang="en-US" sz="1200" dirty="0" err="1" smtClean="0">
                <a:latin typeface="Arial" panose="020B0604020202020204" pitchFamily="34" charset="0"/>
                <a:cs typeface="Arial" panose="020B0604020202020204" pitchFamily="34" charset="0"/>
              </a:rPr>
              <a:t>Kesehatan</a:t>
            </a:r>
            <a:r>
              <a:rPr lang="en-US" altLang="en-US" sz="1200" dirty="0" smtClean="0">
                <a:latin typeface="Arial" panose="020B0604020202020204" pitchFamily="34" charset="0"/>
                <a:cs typeface="Arial" panose="020B0604020202020204" pitchFamily="34" charset="0"/>
              </a:rPr>
              <a:t> Nasional </a:t>
            </a:r>
            <a:r>
              <a:rPr lang="id-ID" altLang="en-US" sz="1200" dirty="0" smtClean="0">
                <a:latin typeface="Arial" panose="020B0604020202020204" pitchFamily="34" charset="0"/>
                <a:cs typeface="Arial" panose="020B0604020202020204" pitchFamily="34" charset="0"/>
              </a:rPr>
              <a:t>tahun 2019.</a:t>
            </a:r>
          </a:p>
          <a:p>
            <a:pPr algn="just">
              <a:lnSpc>
                <a:spcPct val="150000"/>
              </a:lnSpc>
            </a:pPr>
            <a:endParaRPr lang="id-ID" altLang="en-US" sz="1200" dirty="0" smtClean="0">
              <a:latin typeface="Arial" panose="020B0604020202020204" pitchFamily="34" charset="0"/>
              <a:cs typeface="Arial" panose="020B0604020202020204" pitchFamily="34" charset="0"/>
            </a:endParaRPr>
          </a:p>
          <a:p>
            <a:pPr algn="just">
              <a:lnSpc>
                <a:spcPct val="150000"/>
              </a:lnSpc>
            </a:pPr>
            <a:r>
              <a:rPr lang="en-US" altLang="en-US" sz="1200" dirty="0" err="1" smtClean="0">
                <a:latin typeface="Arial" panose="020B0604020202020204" pitchFamily="34" charset="0"/>
                <a:cs typeface="Arial" panose="020B0604020202020204" pitchFamily="34" charset="0"/>
              </a:rPr>
              <a:t>Pada</a:t>
            </a:r>
            <a:r>
              <a:rPr lang="en-US" altLang="en-US" sz="1200" dirty="0" smtClean="0">
                <a:latin typeface="Arial" panose="020B0604020202020204" pitchFamily="34" charset="0"/>
                <a:cs typeface="Arial" panose="020B0604020202020204" pitchFamily="34" charset="0"/>
              </a:rPr>
              <a:t> </a:t>
            </a:r>
            <a:r>
              <a:rPr lang="en-US" altLang="en-US" sz="1200" dirty="0" err="1" smtClean="0">
                <a:latin typeface="Arial" panose="020B0604020202020204" pitchFamily="34" charset="0"/>
                <a:cs typeface="Arial" panose="020B0604020202020204" pitchFamily="34" charset="0"/>
              </a:rPr>
              <a:t>kesempatan</a:t>
            </a:r>
            <a:r>
              <a:rPr lang="en-US" altLang="en-US" sz="1200" dirty="0" smtClean="0">
                <a:latin typeface="Arial" panose="020B0604020202020204" pitchFamily="34" charset="0"/>
                <a:cs typeface="Arial" panose="020B0604020202020204" pitchFamily="34" charset="0"/>
              </a:rPr>
              <a:t> </a:t>
            </a:r>
            <a:r>
              <a:rPr lang="en-US" altLang="en-US" sz="1200" dirty="0" err="1" smtClean="0">
                <a:latin typeface="Arial" panose="020B0604020202020204" pitchFamily="34" charset="0"/>
                <a:cs typeface="Arial" panose="020B0604020202020204" pitchFamily="34" charset="0"/>
              </a:rPr>
              <a:t>ini</a:t>
            </a:r>
            <a:r>
              <a:rPr lang="en-US" altLang="en-US" sz="1200" dirty="0" smtClean="0">
                <a:latin typeface="Arial" panose="020B0604020202020204" pitchFamily="34" charset="0"/>
                <a:cs typeface="Arial" panose="020B0604020202020204" pitchFamily="34" charset="0"/>
              </a:rPr>
              <a:t> </a:t>
            </a:r>
            <a:r>
              <a:rPr lang="en-US" altLang="en-US" sz="1200" dirty="0" err="1" smtClean="0">
                <a:latin typeface="Arial" panose="020B0604020202020204" pitchFamily="34" charset="0"/>
                <a:cs typeface="Arial" panose="020B0604020202020204" pitchFamily="34" charset="0"/>
              </a:rPr>
              <a:t>saya</a:t>
            </a:r>
            <a:r>
              <a:rPr lang="en-US" altLang="en-US" sz="1200" dirty="0" smtClean="0">
                <a:latin typeface="Arial" panose="020B0604020202020204" pitchFamily="34" charset="0"/>
                <a:cs typeface="Arial" panose="020B0604020202020204" pitchFamily="34" charset="0"/>
              </a:rPr>
              <a:t> </a:t>
            </a:r>
            <a:r>
              <a:rPr lang="en-US" altLang="en-US" sz="1200" dirty="0" err="1" smtClean="0">
                <a:latin typeface="Arial" panose="020B0604020202020204" pitchFamily="34" charset="0"/>
                <a:cs typeface="Arial" panose="020B0604020202020204" pitchFamily="34" charset="0"/>
              </a:rPr>
              <a:t>mengucapkan</a:t>
            </a:r>
            <a:r>
              <a:rPr lang="en-US" altLang="en-US" sz="1200" dirty="0" smtClean="0">
                <a:latin typeface="Arial" panose="020B0604020202020204" pitchFamily="34" charset="0"/>
                <a:cs typeface="Arial" panose="020B0604020202020204" pitchFamily="34" charset="0"/>
              </a:rPr>
              <a:t> </a:t>
            </a:r>
            <a:r>
              <a:rPr lang="en-US" altLang="en-US" sz="1200" dirty="0" err="1" smtClean="0">
                <a:latin typeface="Arial" panose="020B0604020202020204" pitchFamily="34" charset="0"/>
                <a:cs typeface="Arial" panose="020B0604020202020204" pitchFamily="34" charset="0"/>
              </a:rPr>
              <a:t>selamat</a:t>
            </a:r>
            <a:r>
              <a:rPr lang="en-US" altLang="en-US" sz="1200" dirty="0" smtClean="0">
                <a:latin typeface="Arial" panose="020B0604020202020204" pitchFamily="34" charset="0"/>
                <a:cs typeface="Arial" panose="020B0604020202020204" pitchFamily="34" charset="0"/>
              </a:rPr>
              <a:t> </a:t>
            </a:r>
            <a:r>
              <a:rPr lang="en-US" altLang="en-US" sz="1200" dirty="0" err="1" smtClean="0">
                <a:latin typeface="Arial" panose="020B0604020202020204" pitchFamily="34" charset="0"/>
                <a:cs typeface="Arial" panose="020B0604020202020204" pitchFamily="34" charset="0"/>
              </a:rPr>
              <a:t>kepada</a:t>
            </a:r>
            <a:r>
              <a:rPr lang="en-US" altLang="en-US" sz="1200" dirty="0" smtClean="0">
                <a:latin typeface="Arial" panose="020B0604020202020204" pitchFamily="34" charset="0"/>
                <a:cs typeface="Arial" panose="020B0604020202020204" pitchFamily="34" charset="0"/>
              </a:rPr>
              <a:t> </a:t>
            </a:r>
            <a:r>
              <a:rPr lang="en-US" altLang="en-US" sz="1200" dirty="0" err="1" smtClean="0">
                <a:latin typeface="Arial" panose="020B0604020202020204" pitchFamily="34" charset="0"/>
                <a:cs typeface="Arial" panose="020B0604020202020204" pitchFamily="34" charset="0"/>
              </a:rPr>
              <a:t>seluruh</a:t>
            </a:r>
            <a:r>
              <a:rPr lang="en-US" altLang="en-US" sz="1200" dirty="0" smtClean="0">
                <a:latin typeface="Arial" panose="020B0604020202020204" pitchFamily="34" charset="0"/>
                <a:cs typeface="Arial" panose="020B0604020202020204" pitchFamily="34" charset="0"/>
              </a:rPr>
              <a:t> </a:t>
            </a:r>
            <a:r>
              <a:rPr lang="en-US" altLang="en-US" sz="1200" dirty="0" err="1" smtClean="0">
                <a:latin typeface="Arial" panose="020B0604020202020204" pitchFamily="34" charset="0"/>
                <a:cs typeface="Arial" panose="020B0604020202020204" pitchFamily="34" charset="0"/>
              </a:rPr>
              <a:t>keluarga</a:t>
            </a:r>
            <a:r>
              <a:rPr lang="en-US" altLang="en-US" sz="1200" dirty="0" smtClean="0">
                <a:latin typeface="Arial" panose="020B0604020202020204" pitchFamily="34" charset="0"/>
                <a:cs typeface="Arial" panose="020B0604020202020204" pitchFamily="34" charset="0"/>
              </a:rPr>
              <a:t> </a:t>
            </a:r>
            <a:r>
              <a:rPr lang="en-US" altLang="en-US" sz="1200" dirty="0" err="1" smtClean="0">
                <a:latin typeface="Arial" panose="020B0604020202020204" pitchFamily="34" charset="0"/>
                <a:cs typeface="Arial" panose="020B0604020202020204" pitchFamily="34" charset="0"/>
              </a:rPr>
              <a:t>besar</a:t>
            </a:r>
            <a:r>
              <a:rPr lang="en-US" altLang="en-US" sz="1200" dirty="0" smtClean="0">
                <a:latin typeface="Arial" panose="020B0604020202020204" pitchFamily="34" charset="0"/>
                <a:cs typeface="Arial" panose="020B0604020202020204" pitchFamily="34" charset="0"/>
              </a:rPr>
              <a:t> </a:t>
            </a:r>
            <a:r>
              <a:rPr lang="en-US" altLang="en-US" sz="1200" dirty="0" err="1" smtClean="0">
                <a:latin typeface="Arial" panose="020B0604020202020204" pitchFamily="34" charset="0"/>
                <a:cs typeface="Arial" panose="020B0604020202020204" pitchFamily="34" charset="0"/>
              </a:rPr>
              <a:t>Universitas</a:t>
            </a:r>
            <a:r>
              <a:rPr lang="en-US" altLang="en-US" sz="1200" dirty="0" smtClean="0">
                <a:latin typeface="Arial" panose="020B0604020202020204" pitchFamily="34" charset="0"/>
                <a:cs typeface="Arial" panose="020B0604020202020204" pitchFamily="34" charset="0"/>
              </a:rPr>
              <a:t> </a:t>
            </a:r>
            <a:r>
              <a:rPr lang="en-US" altLang="en-US" sz="1200" dirty="0" err="1" smtClean="0">
                <a:latin typeface="Arial" panose="020B0604020202020204" pitchFamily="34" charset="0"/>
                <a:cs typeface="Arial" panose="020B0604020202020204" pitchFamily="34" charset="0"/>
              </a:rPr>
              <a:t>Muhammadiyah</a:t>
            </a:r>
            <a:r>
              <a:rPr lang="en-US" altLang="en-US" sz="1200" dirty="0" smtClean="0">
                <a:latin typeface="Arial" panose="020B0604020202020204" pitchFamily="34" charset="0"/>
                <a:cs typeface="Arial" panose="020B0604020202020204" pitchFamily="34" charset="0"/>
              </a:rPr>
              <a:t> Jakarta,</a:t>
            </a:r>
            <a:r>
              <a:rPr lang="en-US" altLang="en-US" sz="1200" baseline="0" dirty="0" smtClean="0">
                <a:latin typeface="Arial" panose="020B0604020202020204" pitchFamily="34" charset="0"/>
                <a:cs typeface="Arial" panose="020B0604020202020204" pitchFamily="34" charset="0"/>
              </a:rPr>
              <a:t> </a:t>
            </a:r>
            <a:r>
              <a:rPr lang="en-US" altLang="en-US" sz="1200" baseline="0" dirty="0" err="1" smtClean="0">
                <a:latin typeface="Arial" panose="020B0604020202020204" pitchFamily="34" charset="0"/>
                <a:cs typeface="Arial" panose="020B0604020202020204" pitchFamily="34" charset="0"/>
              </a:rPr>
              <a:t>khususnya</a:t>
            </a:r>
            <a:r>
              <a:rPr lang="en-US" altLang="en-US" sz="1200" baseline="0" dirty="0" smtClean="0">
                <a:latin typeface="Arial" panose="020B0604020202020204" pitchFamily="34" charset="0"/>
                <a:cs typeface="Arial" panose="020B0604020202020204" pitchFamily="34" charset="0"/>
              </a:rPr>
              <a:t> </a:t>
            </a:r>
            <a:r>
              <a:rPr lang="en-US" altLang="en-US" sz="1200" baseline="0" dirty="0" err="1" smtClean="0">
                <a:latin typeface="Arial" panose="020B0604020202020204" pitchFamily="34" charset="0"/>
                <a:cs typeface="Arial" panose="020B0604020202020204" pitchFamily="34" charset="0"/>
              </a:rPr>
              <a:t>Fakultas</a:t>
            </a:r>
            <a:r>
              <a:rPr lang="en-US" altLang="en-US" sz="1200" baseline="0" dirty="0" smtClean="0">
                <a:latin typeface="Arial" panose="020B0604020202020204" pitchFamily="34" charset="0"/>
                <a:cs typeface="Arial" panose="020B0604020202020204" pitchFamily="34" charset="0"/>
              </a:rPr>
              <a:t> </a:t>
            </a:r>
            <a:r>
              <a:rPr lang="en-US" altLang="en-US" sz="1200" baseline="0" dirty="0" err="1" smtClean="0">
                <a:latin typeface="Arial" panose="020B0604020202020204" pitchFamily="34" charset="0"/>
                <a:cs typeface="Arial" panose="020B0604020202020204" pitchFamily="34" charset="0"/>
              </a:rPr>
              <a:t>Kesehatan</a:t>
            </a:r>
            <a:r>
              <a:rPr lang="en-US" altLang="en-US" sz="1200" baseline="0" dirty="0" smtClean="0">
                <a:latin typeface="Arial" panose="020B0604020202020204" pitchFamily="34" charset="0"/>
                <a:cs typeface="Arial" panose="020B0604020202020204" pitchFamily="34" charset="0"/>
              </a:rPr>
              <a:t> </a:t>
            </a:r>
            <a:r>
              <a:rPr lang="en-US" altLang="en-US" sz="1200" baseline="0" dirty="0" err="1" smtClean="0">
                <a:latin typeface="Arial" panose="020B0604020202020204" pitchFamily="34" charset="0"/>
                <a:cs typeface="Arial" panose="020B0604020202020204" pitchFamily="34" charset="0"/>
              </a:rPr>
              <a:t>Masyarakat</a:t>
            </a:r>
            <a:r>
              <a:rPr lang="en-US" altLang="en-US" sz="1200" baseline="0" dirty="0" smtClean="0">
                <a:latin typeface="Arial" panose="020B0604020202020204" pitchFamily="34" charset="0"/>
                <a:cs typeface="Arial" panose="020B0604020202020204" pitchFamily="34" charset="0"/>
              </a:rPr>
              <a:t> </a:t>
            </a:r>
            <a:r>
              <a:rPr lang="en-US" altLang="en-US" sz="1200" dirty="0" smtClean="0">
                <a:latin typeface="Arial" panose="020B0604020202020204" pitchFamily="34" charset="0"/>
                <a:cs typeface="Arial" panose="020B0604020202020204" pitchFamily="34" charset="0"/>
              </a:rPr>
              <a:t>yang </a:t>
            </a:r>
            <a:r>
              <a:rPr lang="en-US" altLang="en-US" sz="1200" dirty="0" err="1" smtClean="0">
                <a:latin typeface="Arial" panose="020B0604020202020204" pitchFamily="34" charset="0"/>
                <a:cs typeface="Arial" panose="020B0604020202020204" pitchFamily="34" charset="0"/>
              </a:rPr>
              <a:t>telah</a:t>
            </a:r>
            <a:r>
              <a:rPr lang="en-US" altLang="en-US" sz="1200" dirty="0" smtClean="0">
                <a:latin typeface="Arial" panose="020B0604020202020204" pitchFamily="34" charset="0"/>
                <a:cs typeface="Arial" panose="020B0604020202020204" pitchFamily="34" charset="0"/>
              </a:rPr>
              <a:t> </a:t>
            </a:r>
            <a:r>
              <a:rPr lang="en-US" altLang="en-US" sz="1200" dirty="0" err="1" smtClean="0">
                <a:latin typeface="Arial" panose="020B0604020202020204" pitchFamily="34" charset="0"/>
                <a:cs typeface="Arial" panose="020B0604020202020204" pitchFamily="34" charset="0"/>
              </a:rPr>
              <a:t>memberikan</a:t>
            </a:r>
            <a:r>
              <a:rPr lang="en-US" altLang="en-US" sz="1200" dirty="0" smtClean="0">
                <a:latin typeface="Arial" panose="020B0604020202020204" pitchFamily="34" charset="0"/>
                <a:cs typeface="Arial" panose="020B0604020202020204" pitchFamily="34" charset="0"/>
              </a:rPr>
              <a:t> </a:t>
            </a:r>
            <a:r>
              <a:rPr lang="en-US" altLang="en-US" sz="1200" dirty="0" err="1" smtClean="0">
                <a:latin typeface="Arial" panose="020B0604020202020204" pitchFamily="34" charset="0"/>
                <a:cs typeface="Arial" panose="020B0604020202020204" pitchFamily="34" charset="0"/>
              </a:rPr>
              <a:t>sumbangsih</a:t>
            </a:r>
            <a:r>
              <a:rPr lang="en-US" altLang="en-US" sz="1200" dirty="0" smtClean="0">
                <a:latin typeface="Arial" panose="020B0604020202020204" pitchFamily="34" charset="0"/>
                <a:cs typeface="Arial" panose="020B0604020202020204" pitchFamily="34" charset="0"/>
              </a:rPr>
              <a:t> </a:t>
            </a:r>
            <a:r>
              <a:rPr lang="en-US" altLang="en-US" sz="1200" dirty="0" err="1" smtClean="0">
                <a:latin typeface="Arial" panose="020B0604020202020204" pitchFamily="34" charset="0"/>
                <a:cs typeface="Arial" panose="020B0604020202020204" pitchFamily="34" charset="0"/>
              </a:rPr>
              <a:t>bagi</a:t>
            </a:r>
            <a:r>
              <a:rPr lang="en-US" altLang="en-US" sz="1200" dirty="0" smtClean="0">
                <a:latin typeface="Arial" panose="020B0604020202020204" pitchFamily="34" charset="0"/>
                <a:cs typeface="Arial" panose="020B0604020202020204" pitchFamily="34" charset="0"/>
              </a:rPr>
              <a:t> </a:t>
            </a:r>
            <a:r>
              <a:rPr lang="id-ID" altLang="en-US" sz="1200" dirty="0" smtClean="0">
                <a:latin typeface="Arial" panose="020B0604020202020204" pitchFamily="34" charset="0"/>
                <a:cs typeface="Arial" panose="020B0604020202020204" pitchFamily="34" charset="0"/>
              </a:rPr>
              <a:t>upaya kesehatah kerja di Indonesia. </a:t>
            </a:r>
            <a:r>
              <a:rPr lang="en-US" altLang="en-US" sz="1200" dirty="0" smtClean="0">
                <a:latin typeface="Arial" panose="020B0604020202020204" pitchFamily="34" charset="0"/>
                <a:cs typeface="Arial" panose="020B0604020202020204" pitchFamily="34" charset="0"/>
              </a:rPr>
              <a:t> </a:t>
            </a:r>
          </a:p>
          <a:p>
            <a:pPr algn="just">
              <a:lnSpc>
                <a:spcPct val="150000"/>
              </a:lnSpc>
            </a:pPr>
            <a:endParaRPr lang="en-US" altLang="en-US" sz="1200" dirty="0" smtClean="0">
              <a:latin typeface="Arial" panose="020B0604020202020204" pitchFamily="34" charset="0"/>
              <a:cs typeface="Arial" panose="020B0604020202020204" pitchFamily="34" charset="0"/>
            </a:endParaRPr>
          </a:p>
          <a:p>
            <a:pPr algn="just">
              <a:lnSpc>
                <a:spcPct val="150000"/>
              </a:lnSpc>
            </a:pPr>
            <a:r>
              <a:rPr lang="en-US" altLang="en-US" sz="1200" dirty="0" err="1" smtClean="0">
                <a:latin typeface="Arial" panose="020B0604020202020204" pitchFamily="34" charset="0"/>
                <a:cs typeface="Arial" panose="020B0604020202020204" pitchFamily="34" charset="0"/>
              </a:rPr>
              <a:t>Pada</a:t>
            </a:r>
            <a:r>
              <a:rPr lang="en-US" altLang="en-US" sz="1200" dirty="0" smtClean="0">
                <a:latin typeface="Arial" panose="020B0604020202020204" pitchFamily="34" charset="0"/>
                <a:cs typeface="Arial" panose="020B0604020202020204" pitchFamily="34" charset="0"/>
              </a:rPr>
              <a:t> </a:t>
            </a:r>
            <a:r>
              <a:rPr lang="en-US" altLang="en-US" sz="1200" dirty="0" err="1" smtClean="0">
                <a:latin typeface="Arial" panose="020B0604020202020204" pitchFamily="34" charset="0"/>
                <a:cs typeface="Arial" panose="020B0604020202020204" pitchFamily="34" charset="0"/>
              </a:rPr>
              <a:t>kesempatan</a:t>
            </a:r>
            <a:r>
              <a:rPr lang="en-US" altLang="en-US" sz="1200" dirty="0" smtClean="0">
                <a:latin typeface="Arial" panose="020B0604020202020204" pitchFamily="34" charset="0"/>
                <a:cs typeface="Arial" panose="020B0604020202020204" pitchFamily="34" charset="0"/>
              </a:rPr>
              <a:t> yang </a:t>
            </a:r>
            <a:r>
              <a:rPr lang="en-US" altLang="en-US" sz="1200" dirty="0" err="1" smtClean="0">
                <a:latin typeface="Arial" panose="020B0604020202020204" pitchFamily="34" charset="0"/>
                <a:cs typeface="Arial" panose="020B0604020202020204" pitchFamily="34" charset="0"/>
              </a:rPr>
              <a:t>berbahagia</a:t>
            </a:r>
            <a:r>
              <a:rPr lang="en-US" altLang="en-US" sz="1200" dirty="0" smtClean="0">
                <a:latin typeface="Arial" panose="020B0604020202020204" pitchFamily="34" charset="0"/>
                <a:cs typeface="Arial" panose="020B0604020202020204" pitchFamily="34" charset="0"/>
              </a:rPr>
              <a:t> </a:t>
            </a:r>
            <a:r>
              <a:rPr lang="en-US" altLang="en-US" sz="1200" dirty="0" err="1" smtClean="0">
                <a:latin typeface="Arial" panose="020B0604020202020204" pitchFamily="34" charset="0"/>
                <a:cs typeface="Arial" panose="020B0604020202020204" pitchFamily="34" charset="0"/>
              </a:rPr>
              <a:t>ini</a:t>
            </a:r>
            <a:r>
              <a:rPr lang="en-US" altLang="en-US" sz="1200" dirty="0" smtClean="0">
                <a:latin typeface="Arial" panose="020B0604020202020204" pitchFamily="34" charset="0"/>
                <a:cs typeface="Arial" panose="020B0604020202020204" pitchFamily="34" charset="0"/>
              </a:rPr>
              <a:t> </a:t>
            </a:r>
            <a:r>
              <a:rPr lang="en-US" altLang="en-US" sz="1200" dirty="0" err="1" smtClean="0">
                <a:latin typeface="Arial" panose="020B0604020202020204" pitchFamily="34" charset="0"/>
                <a:cs typeface="Arial" panose="020B0604020202020204" pitchFamily="34" charset="0"/>
              </a:rPr>
              <a:t>saya</a:t>
            </a:r>
            <a:r>
              <a:rPr lang="en-US" altLang="en-US" sz="1200" dirty="0" smtClean="0">
                <a:latin typeface="Arial" panose="020B0604020202020204" pitchFamily="34" charset="0"/>
                <a:cs typeface="Arial" panose="020B0604020202020204" pitchFamily="34" charset="0"/>
              </a:rPr>
              <a:t> </a:t>
            </a:r>
            <a:r>
              <a:rPr lang="en-US" altLang="en-US" sz="1200" dirty="0" err="1" smtClean="0">
                <a:latin typeface="Arial" panose="020B0604020202020204" pitchFamily="34" charset="0"/>
                <a:cs typeface="Arial" panose="020B0604020202020204" pitchFamily="34" charset="0"/>
              </a:rPr>
              <a:t>akan</a:t>
            </a:r>
            <a:r>
              <a:rPr lang="en-US" altLang="en-US" sz="1200" dirty="0" smtClean="0">
                <a:latin typeface="Arial" panose="020B0604020202020204" pitchFamily="34" charset="0"/>
                <a:cs typeface="Arial" panose="020B0604020202020204" pitchFamily="34" charset="0"/>
              </a:rPr>
              <a:t> </a:t>
            </a:r>
            <a:r>
              <a:rPr lang="en-US" altLang="en-US" sz="1200" dirty="0" err="1" smtClean="0">
                <a:latin typeface="Arial" panose="020B0604020202020204" pitchFamily="34" charset="0"/>
                <a:cs typeface="Arial" panose="020B0604020202020204" pitchFamily="34" charset="0"/>
              </a:rPr>
              <a:t>menyampaikan</a:t>
            </a:r>
            <a:r>
              <a:rPr lang="en-US" altLang="en-US" sz="1200" dirty="0" smtClean="0">
                <a:latin typeface="Arial" panose="020B0604020202020204" pitchFamily="34" charset="0"/>
                <a:cs typeface="Arial" panose="020B0604020202020204" pitchFamily="34" charset="0"/>
              </a:rPr>
              <a:t> </a:t>
            </a:r>
            <a:r>
              <a:rPr lang="id-ID" altLang="en-US" sz="1200" dirty="0" smtClean="0">
                <a:latin typeface="Arial" panose="020B0604020202020204" pitchFamily="34" charset="0"/>
                <a:cs typeface="Arial" panose="020B0604020202020204" pitchFamily="34" charset="0"/>
              </a:rPr>
              <a:t>Keynote speech</a:t>
            </a:r>
            <a:r>
              <a:rPr lang="id-ID" altLang="en-US" sz="1200" baseline="0" dirty="0" smtClean="0">
                <a:latin typeface="Arial" panose="020B0604020202020204" pitchFamily="34" charset="0"/>
                <a:cs typeface="Arial" panose="020B0604020202020204" pitchFamily="34" charset="0"/>
              </a:rPr>
              <a:t> </a:t>
            </a:r>
            <a:r>
              <a:rPr lang="en-US" altLang="en-US" sz="1200" dirty="0" err="1" smtClean="0">
                <a:latin typeface="Arial" panose="020B0604020202020204" pitchFamily="34" charset="0"/>
                <a:cs typeface="Arial" panose="020B0604020202020204" pitchFamily="34" charset="0"/>
              </a:rPr>
              <a:t>dengan</a:t>
            </a:r>
            <a:r>
              <a:rPr lang="en-US" altLang="en-US" sz="1200" dirty="0" smtClean="0">
                <a:latin typeface="Arial" panose="020B0604020202020204" pitchFamily="34" charset="0"/>
                <a:cs typeface="Arial" panose="020B0604020202020204" pitchFamily="34" charset="0"/>
              </a:rPr>
              <a:t> </a:t>
            </a:r>
            <a:r>
              <a:rPr lang="en-US" altLang="en-US" sz="1200" dirty="0" err="1" smtClean="0">
                <a:latin typeface="Arial" panose="020B0604020202020204" pitchFamily="34" charset="0"/>
                <a:cs typeface="Arial" panose="020B0604020202020204" pitchFamily="34" charset="0"/>
              </a:rPr>
              <a:t>tema</a:t>
            </a:r>
            <a:r>
              <a:rPr lang="en-US" altLang="en-US" sz="1200" dirty="0" smtClean="0">
                <a:latin typeface="Arial" panose="020B0604020202020204" pitchFamily="34" charset="0"/>
                <a:cs typeface="Arial" panose="020B0604020202020204" pitchFamily="34" charset="0"/>
              </a:rPr>
              <a:t> </a:t>
            </a:r>
            <a:r>
              <a:rPr lang="en-US" altLang="en-US" sz="1200" b="1" dirty="0" smtClean="0">
                <a:latin typeface="Arial" panose="020B0604020202020204" pitchFamily="34" charset="0"/>
                <a:cs typeface="Arial" panose="020B0604020202020204" pitchFamily="34" charset="0"/>
              </a:rPr>
              <a:t>“PERAN REVOLUSI INDUSTRI</a:t>
            </a:r>
            <a:r>
              <a:rPr lang="en-US" altLang="en-US" sz="1200" b="1" baseline="0" dirty="0" smtClean="0">
                <a:latin typeface="Arial" panose="020B0604020202020204" pitchFamily="34" charset="0"/>
                <a:cs typeface="Arial" panose="020B0604020202020204" pitchFamily="34" charset="0"/>
              </a:rPr>
              <a:t> 4.0 BIDANG KESEHATAN DI INDONESIA</a:t>
            </a:r>
            <a:r>
              <a:rPr lang="id-ID" altLang="en-US" sz="1200" b="1" dirty="0" smtClean="0">
                <a:latin typeface="Arial" panose="020B0604020202020204" pitchFamily="34" charset="0"/>
                <a:cs typeface="Arial" panose="020B0604020202020204" pitchFamily="34" charset="0"/>
              </a:rPr>
              <a:t>”</a:t>
            </a:r>
            <a:endParaRPr lang="id-ID" altLang="ja-JP" sz="1200" dirty="0" smtClean="0">
              <a:latin typeface="Arial" panose="020B0604020202020204" pitchFamily="34" charset="0"/>
              <a:ea typeface="Yu Gothic" pitchFamily="34" charset="-128"/>
              <a:cs typeface="Arial" panose="020B0604020202020204" pitchFamily="34" charset="0"/>
            </a:endParaRPr>
          </a:p>
          <a:p>
            <a:pPr algn="just"/>
            <a:endParaRPr lang="en-US" altLang="en-US" sz="1200" dirty="0" smtClean="0">
              <a:latin typeface="Arial" panose="020B0604020202020204" pitchFamily="34" charset="0"/>
              <a:cs typeface="Arial" panose="020B0604020202020204" pitchFamily="34" charset="0"/>
            </a:endParaRPr>
          </a:p>
          <a:p>
            <a:pPr algn="just"/>
            <a:endParaRPr lang="en-US" sz="1200" dirty="0" smtClean="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6049A612-E897-491F-A7F7-47228FEB8C45}" type="slidenum">
              <a:rPr lang="en-US" smtClean="0"/>
              <a:pPr/>
              <a:t>1</a:t>
            </a:fld>
            <a:endParaRPr lang="en-US"/>
          </a:p>
        </p:txBody>
      </p:sp>
    </p:spTree>
    <p:extLst>
      <p:ext uri="{BB962C8B-B14F-4D97-AF65-F5344CB8AC3E}">
        <p14:creationId xmlns:p14="http://schemas.microsoft.com/office/powerpoint/2010/main" val="3103715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Beberapa</a:t>
            </a:r>
            <a:r>
              <a:rPr lang="en-US" dirty="0" smtClean="0"/>
              <a:t> </a:t>
            </a:r>
            <a:r>
              <a:rPr lang="en-US" dirty="0" err="1" smtClean="0"/>
              <a:t>contoh</a:t>
            </a:r>
            <a:r>
              <a:rPr lang="en-US" dirty="0" smtClean="0"/>
              <a:t> </a:t>
            </a:r>
            <a:r>
              <a:rPr lang="en-US" dirty="0" err="1" smtClean="0"/>
              <a:t>aplikasi</a:t>
            </a:r>
            <a:r>
              <a:rPr lang="en-US" dirty="0" smtClean="0"/>
              <a:t> </a:t>
            </a:r>
            <a:r>
              <a:rPr lang="en-US" dirty="0" err="1" smtClean="0"/>
              <a:t>kesehatan</a:t>
            </a:r>
            <a:r>
              <a:rPr lang="en-US" dirty="0" smtClean="0"/>
              <a:t> </a:t>
            </a:r>
            <a:r>
              <a:rPr lang="en-US" dirty="0" err="1" smtClean="0"/>
              <a:t>lainnya</a:t>
            </a:r>
            <a:r>
              <a:rPr lang="en-US" dirty="0" smtClean="0"/>
              <a:t>.</a:t>
            </a:r>
            <a:endParaRPr lang="en-US" dirty="0"/>
          </a:p>
        </p:txBody>
      </p:sp>
      <p:sp>
        <p:nvSpPr>
          <p:cNvPr id="4" name="Slide Number Placeholder 3"/>
          <p:cNvSpPr>
            <a:spLocks noGrp="1"/>
          </p:cNvSpPr>
          <p:nvPr>
            <p:ph type="sldNum" sz="quarter" idx="10"/>
          </p:nvPr>
        </p:nvSpPr>
        <p:spPr/>
        <p:txBody>
          <a:bodyPr/>
          <a:lstStyle/>
          <a:p>
            <a:fld id="{6049A612-E897-491F-A7F7-47228FEB8C45}" type="slidenum">
              <a:rPr lang="en-US" smtClean="0"/>
              <a:pPr/>
              <a:t>14</a:t>
            </a:fld>
            <a:endParaRPr lang="en-US"/>
          </a:p>
        </p:txBody>
      </p:sp>
    </p:spTree>
    <p:extLst>
      <p:ext uri="{BB962C8B-B14F-4D97-AF65-F5344CB8AC3E}">
        <p14:creationId xmlns:p14="http://schemas.microsoft.com/office/powerpoint/2010/main" val="2718667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id-ID" sz="1100" baseline="0" dirty="0" smtClean="0">
                <a:solidFill>
                  <a:schemeClr val="bg1"/>
                </a:solidFill>
                <a:effectLst/>
                <a:latin typeface="Arial" pitchFamily="34" charset="0"/>
                <a:cs typeface="Arial" pitchFamily="34" charset="0"/>
              </a:rPr>
              <a:t>Sebagai </a:t>
            </a:r>
            <a:r>
              <a:rPr lang="id-ID" sz="1100" baseline="0" dirty="0" smtClean="0">
                <a:solidFill>
                  <a:schemeClr val="bg1"/>
                </a:solidFill>
                <a:effectLst/>
                <a:latin typeface="Arial" pitchFamily="34" charset="0"/>
                <a:cs typeface="Arial" pitchFamily="34" charset="0"/>
              </a:rPr>
              <a:t>penutup dapat kami sampaikan bahwa;</a:t>
            </a:r>
            <a:endParaRPr lang="id-ID" sz="1100" dirty="0" smtClean="0">
              <a:solidFill>
                <a:schemeClr val="bg1"/>
              </a:solidFill>
              <a:effectLst/>
              <a:latin typeface="Arial" pitchFamily="34" charset="0"/>
              <a:cs typeface="Arial" pitchFamily="34" charset="0"/>
            </a:endParaRPr>
          </a:p>
          <a:p>
            <a:pPr marL="455613" marR="0" lvl="0" indent="-360363" algn="just" defTabSz="914278" rtl="0" eaLnBrk="1" fontAlgn="auto" latinLnBrk="0" hangingPunct="1">
              <a:lnSpc>
                <a:spcPct val="100000"/>
              </a:lnSpc>
              <a:spcBef>
                <a:spcPts val="0"/>
              </a:spcBef>
              <a:spcAft>
                <a:spcPts val="0"/>
              </a:spcAft>
              <a:buClrTx/>
              <a:buSzTx/>
              <a:buFont typeface="+mj-lt"/>
              <a:buAutoNum type="arabicPeriod"/>
              <a:tabLst/>
              <a:defRPr/>
            </a:pPr>
            <a:r>
              <a:rPr lang="en-US" sz="1200" b="1" dirty="0" err="1" smtClean="0"/>
              <a:t>Teknologi</a:t>
            </a:r>
            <a:r>
              <a:rPr lang="en-US" sz="1200" b="1" dirty="0" smtClean="0"/>
              <a:t> </a:t>
            </a:r>
            <a:r>
              <a:rPr lang="en-US" sz="1200" b="1" dirty="0" err="1" smtClean="0"/>
              <a:t>terus</a:t>
            </a:r>
            <a:r>
              <a:rPr lang="en-US" sz="1200" b="1" dirty="0" smtClean="0"/>
              <a:t> </a:t>
            </a:r>
            <a:r>
              <a:rPr lang="en-US" sz="1200" b="1" dirty="0" err="1" smtClean="0"/>
              <a:t>berkembang</a:t>
            </a:r>
            <a:r>
              <a:rPr lang="en-US" sz="1200" b="1" dirty="0" err="1" smtClean="0"/>
              <a:t>,dengan</a:t>
            </a:r>
            <a:r>
              <a:rPr lang="en-US" sz="1200" b="1" dirty="0" smtClean="0"/>
              <a:t> </a:t>
            </a:r>
            <a:r>
              <a:rPr lang="en-US" sz="1200" b="1" dirty="0" err="1" smtClean="0"/>
              <a:t>kecepatan</a:t>
            </a:r>
            <a:r>
              <a:rPr lang="en-US" sz="1200" b="1" dirty="0" smtClean="0"/>
              <a:t> </a:t>
            </a:r>
            <a:r>
              <a:rPr lang="en-US" sz="1200" b="1" dirty="0" err="1" smtClean="0"/>
              <a:t>tinggi</a:t>
            </a:r>
            <a:r>
              <a:rPr lang="en-US" sz="1200" b="1" baseline="0" dirty="0" smtClean="0"/>
              <a:t> </a:t>
            </a:r>
            <a:r>
              <a:rPr lang="en-US" sz="1200" b="1" baseline="0" dirty="0" err="1" smtClean="0"/>
              <a:t>perlu</a:t>
            </a:r>
            <a:r>
              <a:rPr lang="en-US" sz="1200" b="1" baseline="0" dirty="0" smtClean="0"/>
              <a:t> </a:t>
            </a:r>
            <a:r>
              <a:rPr lang="en-US" sz="1200" b="1" baseline="0" dirty="0" err="1" smtClean="0"/>
              <a:t>direspon</a:t>
            </a:r>
            <a:r>
              <a:rPr lang="en-US" sz="1200" b="1" baseline="0" dirty="0" smtClean="0"/>
              <a:t> </a:t>
            </a:r>
            <a:r>
              <a:rPr lang="en-US" sz="1200" b="1" baseline="0" dirty="0" err="1" smtClean="0"/>
              <a:t>dengan</a:t>
            </a:r>
            <a:r>
              <a:rPr lang="en-US" sz="1200" b="1" baseline="0" dirty="0" smtClean="0"/>
              <a:t> </a:t>
            </a:r>
            <a:r>
              <a:rPr lang="en-US" sz="1200" b="1" baseline="0" dirty="0" err="1" smtClean="0"/>
              <a:t>positif</a:t>
            </a:r>
            <a:r>
              <a:rPr lang="en-US" sz="1200" b="1" baseline="0" dirty="0" smtClean="0"/>
              <a:t> </a:t>
            </a:r>
            <a:r>
              <a:rPr lang="en-US" sz="1200" b="1" baseline="0" dirty="0" err="1" smtClean="0"/>
              <a:t>dan</a:t>
            </a:r>
            <a:r>
              <a:rPr lang="en-US" sz="1200" b="1" baseline="0" dirty="0" smtClean="0"/>
              <a:t> </a:t>
            </a:r>
            <a:r>
              <a:rPr lang="en-US" sz="1200" b="1" baseline="0" dirty="0" err="1" smtClean="0"/>
              <a:t>baik</a:t>
            </a:r>
            <a:r>
              <a:rPr lang="en-US" sz="1200" b="1" baseline="0" dirty="0" smtClean="0"/>
              <a:t> </a:t>
            </a:r>
          </a:p>
          <a:p>
            <a:pPr marL="455613" marR="0" lvl="0" indent="-360363" algn="just" defTabSz="914278" rtl="0" eaLnBrk="1" fontAlgn="auto" latinLnBrk="0" hangingPunct="1">
              <a:lnSpc>
                <a:spcPct val="100000"/>
              </a:lnSpc>
              <a:spcBef>
                <a:spcPts val="0"/>
              </a:spcBef>
              <a:spcAft>
                <a:spcPts val="0"/>
              </a:spcAft>
              <a:buClrTx/>
              <a:buSzTx/>
              <a:buFont typeface="+mj-lt"/>
              <a:buAutoNum type="arabicPeriod"/>
              <a:tabLst/>
              <a:defRPr/>
            </a:pPr>
            <a:r>
              <a:rPr lang="id-ID" sz="1200" b="1" dirty="0" smtClean="0">
                <a:latin typeface="Arial" pitchFamily="34" charset="0"/>
                <a:cs typeface="Arial" pitchFamily="34" charset="0"/>
              </a:rPr>
              <a:t>Revolusi industri 4.0 dapat menguatkan implementasi </a:t>
            </a:r>
            <a:r>
              <a:rPr lang="en-US" sz="1200" b="1" dirty="0" err="1" smtClean="0">
                <a:latin typeface="Arial" pitchFamily="34" charset="0"/>
                <a:cs typeface="Arial" pitchFamily="34" charset="0"/>
              </a:rPr>
              <a:t>Bidang</a:t>
            </a:r>
            <a:r>
              <a:rPr lang="en-US" sz="1200" b="1" dirty="0" smtClean="0">
                <a:latin typeface="Arial" pitchFamily="34" charset="0"/>
                <a:cs typeface="Arial" pitchFamily="34" charset="0"/>
              </a:rPr>
              <a:t> </a:t>
            </a:r>
            <a:r>
              <a:rPr lang="en-US" sz="1200" b="1" dirty="0" err="1" smtClean="0">
                <a:latin typeface="Arial" pitchFamily="34" charset="0"/>
                <a:cs typeface="Arial" pitchFamily="34" charset="0"/>
              </a:rPr>
              <a:t>Kesehatan</a:t>
            </a:r>
            <a:r>
              <a:rPr lang="en-US" sz="1200" b="1" dirty="0" smtClean="0">
                <a:latin typeface="Arial" pitchFamily="34" charset="0"/>
                <a:cs typeface="Arial" pitchFamily="34" charset="0"/>
              </a:rPr>
              <a:t> </a:t>
            </a:r>
            <a:r>
              <a:rPr lang="id-ID" sz="1200" b="1" dirty="0" smtClean="0">
                <a:latin typeface="Arial" pitchFamily="34" charset="0"/>
                <a:cs typeface="Arial" pitchFamily="34" charset="0"/>
              </a:rPr>
              <a:t>melalui pemanfaatan teknologi baik dalam hal pelayanan maupun manajemen</a:t>
            </a:r>
            <a:r>
              <a:rPr lang="en-US" sz="1200" b="1" dirty="0" smtClean="0">
                <a:latin typeface="Arial" pitchFamily="34" charset="0"/>
                <a:cs typeface="Arial" pitchFamily="34" charset="0"/>
              </a:rPr>
              <a:t>.</a:t>
            </a:r>
            <a:endParaRPr lang="id-ID" sz="1200" b="1" dirty="0" smtClean="0">
              <a:latin typeface="Arial" pitchFamily="34" charset="0"/>
              <a:cs typeface="Arial" pitchFamily="34" charset="0"/>
            </a:endParaRPr>
          </a:p>
          <a:p>
            <a:pPr marL="455613" marR="0" lvl="0" indent="-360363" algn="just" defTabSz="914278" rtl="0" eaLnBrk="1" fontAlgn="auto" latinLnBrk="0" hangingPunct="1">
              <a:lnSpc>
                <a:spcPct val="100000"/>
              </a:lnSpc>
              <a:spcBef>
                <a:spcPts val="0"/>
              </a:spcBef>
              <a:spcAft>
                <a:spcPts val="0"/>
              </a:spcAft>
              <a:buClrTx/>
              <a:buSzTx/>
              <a:buFont typeface="+mj-lt"/>
              <a:buAutoNum type="arabicPeriod"/>
              <a:tabLst/>
              <a:defRPr/>
            </a:pPr>
            <a:r>
              <a:rPr lang="en-US" b="1" dirty="0" err="1" smtClean="0">
                <a:effectLst/>
                <a:latin typeface="+mn-lt"/>
                <a:cs typeface="Arial" pitchFamily="34" charset="0"/>
              </a:rPr>
              <a:t>Kemajuan</a:t>
            </a:r>
            <a:r>
              <a:rPr lang="en-US" b="1" dirty="0" smtClean="0">
                <a:effectLst/>
                <a:latin typeface="+mn-lt"/>
                <a:cs typeface="Arial" pitchFamily="34" charset="0"/>
              </a:rPr>
              <a:t> </a:t>
            </a:r>
            <a:r>
              <a:rPr lang="en-US" b="1" dirty="0" err="1" smtClean="0">
                <a:effectLst/>
                <a:latin typeface="+mn-lt"/>
                <a:cs typeface="Arial" pitchFamily="34" charset="0"/>
              </a:rPr>
              <a:t>teknologi</a:t>
            </a:r>
            <a:r>
              <a:rPr lang="en-US" b="1" dirty="0" smtClean="0">
                <a:effectLst/>
                <a:latin typeface="+mn-lt"/>
                <a:cs typeface="Arial" pitchFamily="34" charset="0"/>
              </a:rPr>
              <a:t> </a:t>
            </a:r>
            <a:r>
              <a:rPr lang="en-US" b="1" dirty="0" err="1" smtClean="0">
                <a:effectLst/>
                <a:latin typeface="+mn-lt"/>
                <a:cs typeface="Arial" pitchFamily="34" charset="0"/>
              </a:rPr>
              <a:t>perlu</a:t>
            </a:r>
            <a:r>
              <a:rPr lang="en-US" b="1" dirty="0" smtClean="0">
                <a:effectLst/>
                <a:latin typeface="+mn-lt"/>
                <a:cs typeface="Arial" pitchFamily="34" charset="0"/>
              </a:rPr>
              <a:t> </a:t>
            </a:r>
            <a:r>
              <a:rPr lang="en-US" b="1" dirty="0" err="1" smtClean="0">
                <a:effectLst/>
                <a:latin typeface="+mn-lt"/>
                <a:cs typeface="Arial" pitchFamily="34" charset="0"/>
              </a:rPr>
              <a:t>diantisipasi</a:t>
            </a:r>
            <a:r>
              <a:rPr lang="en-US" b="1" dirty="0" smtClean="0">
                <a:effectLst/>
                <a:latin typeface="+mn-lt"/>
                <a:cs typeface="Arial" pitchFamily="34" charset="0"/>
              </a:rPr>
              <a:t> </a:t>
            </a:r>
            <a:r>
              <a:rPr lang="en-US" b="1" dirty="0" err="1" smtClean="0">
                <a:effectLst/>
                <a:latin typeface="+mn-lt"/>
                <a:cs typeface="Arial" pitchFamily="34" charset="0"/>
              </a:rPr>
              <a:t>karena</a:t>
            </a:r>
            <a:r>
              <a:rPr lang="en-US" b="1" dirty="0" smtClean="0">
                <a:effectLst/>
                <a:latin typeface="+mn-lt"/>
                <a:cs typeface="Arial" pitchFamily="34" charset="0"/>
              </a:rPr>
              <a:t> </a:t>
            </a:r>
            <a:r>
              <a:rPr lang="en-US" b="1" dirty="0" err="1" smtClean="0">
                <a:effectLst/>
                <a:latin typeface="+mn-lt"/>
                <a:cs typeface="Arial" pitchFamily="34" charset="0"/>
              </a:rPr>
              <a:t>berdampak</a:t>
            </a:r>
            <a:r>
              <a:rPr lang="en-US" b="1" dirty="0" smtClean="0">
                <a:effectLst/>
                <a:latin typeface="+mn-lt"/>
                <a:cs typeface="Arial" pitchFamily="34" charset="0"/>
              </a:rPr>
              <a:t> </a:t>
            </a:r>
            <a:r>
              <a:rPr lang="en-US" b="1" dirty="0" err="1" smtClean="0">
                <a:effectLst/>
                <a:latin typeface="+mn-lt"/>
                <a:cs typeface="Arial" pitchFamily="34" charset="0"/>
              </a:rPr>
              <a:t>pada</a:t>
            </a:r>
            <a:r>
              <a:rPr lang="en-US" b="1" dirty="0" smtClean="0">
                <a:effectLst/>
                <a:latin typeface="+mn-lt"/>
                <a:cs typeface="Arial" pitchFamily="34" charset="0"/>
              </a:rPr>
              <a:t> </a:t>
            </a:r>
            <a:r>
              <a:rPr lang="en-US" b="1" dirty="0" err="1" smtClean="0">
                <a:effectLst/>
                <a:latin typeface="+mn-lt"/>
                <a:cs typeface="Arial" pitchFamily="34" charset="0"/>
              </a:rPr>
              <a:t>pergeseran</a:t>
            </a:r>
            <a:r>
              <a:rPr lang="en-US" b="1" baseline="0" dirty="0" smtClean="0">
                <a:effectLst/>
                <a:latin typeface="+mn-lt"/>
                <a:cs typeface="Arial" pitchFamily="34" charset="0"/>
              </a:rPr>
              <a:t> </a:t>
            </a:r>
            <a:r>
              <a:rPr lang="en-US" b="1" dirty="0" err="1" smtClean="0">
                <a:effectLst/>
                <a:latin typeface="+mn-lt"/>
                <a:cs typeface="Arial" pitchFamily="34" charset="0"/>
              </a:rPr>
              <a:t>pola</a:t>
            </a:r>
            <a:r>
              <a:rPr lang="en-US" b="1" dirty="0" smtClean="0">
                <a:effectLst/>
                <a:latin typeface="+mn-lt"/>
                <a:cs typeface="Arial" pitchFamily="34" charset="0"/>
              </a:rPr>
              <a:t> </a:t>
            </a:r>
            <a:r>
              <a:rPr lang="en-US" b="1" dirty="0" err="1" smtClean="0">
                <a:effectLst/>
                <a:latin typeface="+mn-lt"/>
                <a:cs typeface="Arial" pitchFamily="34" charset="0"/>
              </a:rPr>
              <a:t>penyakit</a:t>
            </a:r>
            <a:r>
              <a:rPr lang="en-US" b="1" dirty="0" smtClean="0">
                <a:effectLst/>
                <a:latin typeface="+mn-lt"/>
                <a:cs typeface="Arial" pitchFamily="34" charset="0"/>
              </a:rPr>
              <a:t> </a:t>
            </a:r>
            <a:r>
              <a:rPr lang="en-US" b="1" dirty="0" err="1" smtClean="0">
                <a:effectLst/>
                <a:latin typeface="+mn-lt"/>
                <a:cs typeface="Arial" pitchFamily="34" charset="0"/>
              </a:rPr>
              <a:t>dan</a:t>
            </a:r>
            <a:r>
              <a:rPr lang="en-US" b="1" dirty="0" smtClean="0">
                <a:effectLst/>
                <a:latin typeface="+mn-lt"/>
                <a:cs typeface="Arial" pitchFamily="34" charset="0"/>
              </a:rPr>
              <a:t> </a:t>
            </a:r>
            <a:r>
              <a:rPr lang="en-US" b="1" dirty="0" err="1" smtClean="0">
                <a:effectLst/>
                <a:latin typeface="+mn-lt"/>
                <a:cs typeface="Arial" pitchFamily="34" charset="0"/>
              </a:rPr>
              <a:t>resiko</a:t>
            </a:r>
            <a:r>
              <a:rPr lang="en-US" b="1" baseline="0" dirty="0" smtClean="0">
                <a:effectLst/>
                <a:latin typeface="+mn-lt"/>
                <a:cs typeface="Arial" pitchFamily="34" charset="0"/>
              </a:rPr>
              <a:t> </a:t>
            </a:r>
            <a:r>
              <a:rPr lang="en-US" b="1" baseline="0" dirty="0" err="1" smtClean="0">
                <a:effectLst/>
                <a:latin typeface="+mn-lt"/>
                <a:cs typeface="Arial" pitchFamily="34" charset="0"/>
              </a:rPr>
              <a:t>kesehatan</a:t>
            </a:r>
            <a:r>
              <a:rPr lang="en-US" b="1" baseline="0" dirty="0" smtClean="0">
                <a:effectLst/>
                <a:latin typeface="+mn-lt"/>
                <a:cs typeface="Arial" pitchFamily="34" charset="0"/>
              </a:rPr>
              <a:t> </a:t>
            </a:r>
          </a:p>
          <a:p>
            <a:pPr marL="455613" marR="0" lvl="0" indent="-360363" algn="just" defTabSz="914278" rtl="0" eaLnBrk="1" fontAlgn="auto" latinLnBrk="0" hangingPunct="1">
              <a:lnSpc>
                <a:spcPct val="100000"/>
              </a:lnSpc>
              <a:spcBef>
                <a:spcPts val="0"/>
              </a:spcBef>
              <a:spcAft>
                <a:spcPts val="0"/>
              </a:spcAft>
              <a:buClrTx/>
              <a:buSzTx/>
              <a:buFont typeface="+mj-lt"/>
              <a:buAutoNum type="arabicPeriod"/>
              <a:tabLst/>
              <a:defRPr/>
            </a:pPr>
            <a:r>
              <a:rPr lang="en-US" b="1" dirty="0" err="1" smtClean="0">
                <a:effectLst/>
                <a:latin typeface="+mn-lt"/>
                <a:cs typeface="Arial" pitchFamily="34" charset="0"/>
              </a:rPr>
              <a:t>Dengan</a:t>
            </a:r>
            <a:r>
              <a:rPr lang="en-US" b="1" dirty="0" smtClean="0">
                <a:effectLst/>
                <a:latin typeface="+mn-lt"/>
                <a:cs typeface="Arial" pitchFamily="34" charset="0"/>
              </a:rPr>
              <a:t> </a:t>
            </a:r>
            <a:r>
              <a:rPr lang="en-US" b="1" dirty="0" err="1" smtClean="0">
                <a:effectLst/>
                <a:latin typeface="+mn-lt"/>
                <a:cs typeface="Arial" pitchFamily="34" charset="0"/>
              </a:rPr>
              <a:t>adanya</a:t>
            </a:r>
            <a:r>
              <a:rPr lang="en-US" b="1" dirty="0" smtClean="0">
                <a:effectLst/>
                <a:latin typeface="+mn-lt"/>
                <a:cs typeface="Arial" pitchFamily="34" charset="0"/>
              </a:rPr>
              <a:t> </a:t>
            </a:r>
            <a:r>
              <a:rPr lang="en-US" b="1" dirty="0" err="1" smtClean="0">
                <a:latin typeface="+mn-lt"/>
              </a:rPr>
              <a:t>teknologi</a:t>
            </a:r>
            <a:r>
              <a:rPr lang="en-US" b="1" dirty="0" smtClean="0">
                <a:latin typeface="+mn-lt"/>
              </a:rPr>
              <a:t> </a:t>
            </a:r>
            <a:r>
              <a:rPr lang="en-US" b="1" dirty="0" err="1" smtClean="0">
                <a:latin typeface="+mn-lt"/>
              </a:rPr>
              <a:t>maju</a:t>
            </a:r>
            <a:r>
              <a:rPr lang="en-US" b="1" dirty="0" smtClean="0">
                <a:latin typeface="+mn-lt"/>
              </a:rPr>
              <a:t> </a:t>
            </a:r>
            <a:r>
              <a:rPr lang="en-US" b="1" dirty="0" err="1" smtClean="0">
                <a:latin typeface="+mn-lt"/>
              </a:rPr>
              <a:t>terjangkau</a:t>
            </a:r>
            <a:r>
              <a:rPr lang="en-US" b="1" dirty="0" smtClean="0">
                <a:latin typeface="+mn-lt"/>
              </a:rPr>
              <a:t>, </a:t>
            </a:r>
            <a:r>
              <a:rPr lang="en-US" b="1" dirty="0" err="1" smtClean="0">
                <a:latin typeface="+mn-lt"/>
              </a:rPr>
              <a:t>tidak</a:t>
            </a:r>
            <a:r>
              <a:rPr lang="en-US" b="1" dirty="0" smtClean="0">
                <a:latin typeface="+mn-lt"/>
              </a:rPr>
              <a:t> </a:t>
            </a:r>
            <a:r>
              <a:rPr lang="en-US" b="1" dirty="0" err="1" smtClean="0">
                <a:latin typeface="+mn-lt"/>
              </a:rPr>
              <a:t>menyebabkan</a:t>
            </a:r>
            <a:r>
              <a:rPr lang="en-US" b="1" dirty="0" smtClean="0">
                <a:latin typeface="+mn-lt"/>
              </a:rPr>
              <a:t> </a:t>
            </a:r>
            <a:r>
              <a:rPr lang="en-US" b="1" dirty="0" err="1" smtClean="0">
                <a:latin typeface="+mn-lt"/>
              </a:rPr>
              <a:t>jurang</a:t>
            </a:r>
            <a:r>
              <a:rPr lang="en-US" b="1" dirty="0" smtClean="0">
                <a:latin typeface="+mn-lt"/>
              </a:rPr>
              <a:t> </a:t>
            </a:r>
            <a:r>
              <a:rPr lang="en-US" b="1" dirty="0" err="1" smtClean="0">
                <a:latin typeface="+mn-lt"/>
              </a:rPr>
              <a:t>kesenjangan</a:t>
            </a:r>
            <a:r>
              <a:rPr lang="en-US" b="1" dirty="0" smtClean="0">
                <a:latin typeface="+mn-lt"/>
              </a:rPr>
              <a:t>, </a:t>
            </a:r>
            <a:r>
              <a:rPr lang="en-US" b="1" dirty="0" err="1" smtClean="0">
                <a:latin typeface="+mn-lt"/>
              </a:rPr>
              <a:t>semakin</a:t>
            </a:r>
            <a:r>
              <a:rPr lang="en-US" b="1" dirty="0" smtClean="0">
                <a:latin typeface="+mn-lt"/>
              </a:rPr>
              <a:t> </a:t>
            </a:r>
            <a:r>
              <a:rPr lang="en-US" b="1" dirty="0" err="1" smtClean="0">
                <a:latin typeface="+mn-lt"/>
              </a:rPr>
              <a:t>murah</a:t>
            </a:r>
            <a:r>
              <a:rPr lang="en-US" b="1" dirty="0" smtClean="0">
                <a:latin typeface="+mn-lt"/>
              </a:rPr>
              <a:t>, </a:t>
            </a:r>
            <a:r>
              <a:rPr lang="en-US" b="1" dirty="0" err="1" smtClean="0">
                <a:latin typeface="+mn-lt"/>
              </a:rPr>
              <a:t>meningkatkan</a:t>
            </a:r>
            <a:r>
              <a:rPr lang="en-US" b="1" dirty="0" smtClean="0">
                <a:latin typeface="+mn-lt"/>
              </a:rPr>
              <a:t> </a:t>
            </a:r>
            <a:r>
              <a:rPr lang="en-US" b="1" dirty="0" err="1" smtClean="0">
                <a:latin typeface="+mn-lt"/>
              </a:rPr>
              <a:t>kesehatan</a:t>
            </a:r>
            <a:r>
              <a:rPr lang="en-US" b="1" dirty="0" smtClean="0">
                <a:latin typeface="+mn-lt"/>
              </a:rPr>
              <a:t> </a:t>
            </a:r>
            <a:r>
              <a:rPr lang="en-US" b="1" dirty="0" err="1" smtClean="0">
                <a:latin typeface="+mn-lt"/>
              </a:rPr>
              <a:t>dan</a:t>
            </a:r>
            <a:r>
              <a:rPr lang="en-US" b="1" dirty="0" smtClean="0">
                <a:latin typeface="+mn-lt"/>
              </a:rPr>
              <a:t> </a:t>
            </a:r>
            <a:r>
              <a:rPr lang="en-US" b="1" dirty="0" err="1" smtClean="0">
                <a:latin typeface="+mn-lt"/>
              </a:rPr>
              <a:t>kesejahteraan</a:t>
            </a:r>
            <a:r>
              <a:rPr lang="en-US" b="1" dirty="0" smtClean="0">
                <a:latin typeface="+mn-lt"/>
              </a:rPr>
              <a:t>, </a:t>
            </a:r>
            <a:r>
              <a:rPr lang="en-US" b="1" dirty="0" err="1" smtClean="0">
                <a:latin typeface="+mn-lt"/>
              </a:rPr>
              <a:t>diterima</a:t>
            </a:r>
            <a:r>
              <a:rPr lang="en-US" b="1" dirty="0" smtClean="0">
                <a:latin typeface="+mn-lt"/>
              </a:rPr>
              <a:t> </a:t>
            </a:r>
            <a:r>
              <a:rPr lang="en-US" b="1" dirty="0" err="1" smtClean="0">
                <a:latin typeface="+mn-lt"/>
              </a:rPr>
              <a:t>oleh</a:t>
            </a:r>
            <a:r>
              <a:rPr lang="en-US" b="1" dirty="0" smtClean="0">
                <a:latin typeface="+mn-lt"/>
              </a:rPr>
              <a:t> </a:t>
            </a:r>
            <a:r>
              <a:rPr lang="en-US" b="1" dirty="0" err="1" smtClean="0">
                <a:latin typeface="+mn-lt"/>
              </a:rPr>
              <a:t>masyarakat</a:t>
            </a:r>
            <a:r>
              <a:rPr lang="en-US" b="1" dirty="0" smtClean="0">
                <a:latin typeface="+mn-lt"/>
              </a:rPr>
              <a:t> </a:t>
            </a:r>
            <a:r>
              <a:rPr lang="en-US" b="1" dirty="0" err="1" smtClean="0">
                <a:latin typeface="+mn-lt"/>
              </a:rPr>
              <a:t>dan</a:t>
            </a:r>
            <a:r>
              <a:rPr lang="en-US" b="1" dirty="0" smtClean="0">
                <a:latin typeface="+mn-lt"/>
              </a:rPr>
              <a:t> </a:t>
            </a:r>
            <a:r>
              <a:rPr lang="en-US" b="1" dirty="0" err="1" smtClean="0">
                <a:latin typeface="+mn-lt"/>
              </a:rPr>
              <a:t>profesi</a:t>
            </a:r>
            <a:r>
              <a:rPr lang="en-US" b="1" dirty="0" smtClean="0">
                <a:latin typeface="+mn-lt"/>
              </a:rPr>
              <a:t> </a:t>
            </a:r>
            <a:r>
              <a:rPr lang="en-US" b="1" dirty="0" err="1" smtClean="0">
                <a:latin typeface="+mn-lt"/>
              </a:rPr>
              <a:t>kesehatan</a:t>
            </a:r>
            <a:endParaRPr lang="en-US" b="1" dirty="0" smtClean="0">
              <a:latin typeface="+mn-lt"/>
            </a:endParaRPr>
          </a:p>
          <a:p>
            <a:pPr marL="455613" marR="0" lvl="0" indent="-360363" algn="just" defTabSz="914278" rtl="0" eaLnBrk="1" fontAlgn="auto" latinLnBrk="0" hangingPunct="1">
              <a:lnSpc>
                <a:spcPct val="100000"/>
              </a:lnSpc>
              <a:spcBef>
                <a:spcPts val="0"/>
              </a:spcBef>
              <a:spcAft>
                <a:spcPts val="0"/>
              </a:spcAft>
              <a:buClrTx/>
              <a:buSzTx/>
              <a:buFont typeface="+mj-lt"/>
              <a:buAutoNum type="arabicPeriod"/>
              <a:tabLst/>
              <a:defRPr/>
            </a:pPr>
            <a:r>
              <a:rPr lang="en-US" sz="1200" b="1" dirty="0" err="1" smtClean="0"/>
              <a:t>Kemajuan</a:t>
            </a:r>
            <a:r>
              <a:rPr lang="en-US" sz="1200" b="1" dirty="0" smtClean="0"/>
              <a:t> </a:t>
            </a:r>
            <a:r>
              <a:rPr lang="en-US" sz="1200" b="1" dirty="0" err="1" smtClean="0"/>
              <a:t>teknologi</a:t>
            </a:r>
            <a:r>
              <a:rPr lang="en-US" sz="1200" b="1" dirty="0" smtClean="0"/>
              <a:t> </a:t>
            </a:r>
            <a:r>
              <a:rPr lang="en-US" sz="1200" b="1" dirty="0" err="1" smtClean="0"/>
              <a:t>diimbangi</a:t>
            </a:r>
            <a:r>
              <a:rPr lang="en-US" sz="1200" b="1" dirty="0" smtClean="0"/>
              <a:t> </a:t>
            </a:r>
            <a:r>
              <a:rPr lang="en-US" sz="1200" b="1" dirty="0" err="1" smtClean="0"/>
              <a:t>dengan</a:t>
            </a:r>
            <a:r>
              <a:rPr lang="en-US" sz="1200" b="1" dirty="0" smtClean="0"/>
              <a:t>: </a:t>
            </a:r>
            <a:endParaRPr lang="en-US" sz="1200" b="1" dirty="0" smtClean="0"/>
          </a:p>
          <a:p>
            <a:pPr marL="723838" marR="0" lvl="1" indent="-171450" algn="just" defTabSz="914278" rtl="0" eaLnBrk="1" fontAlgn="auto" latinLnBrk="0" hangingPunct="1">
              <a:lnSpc>
                <a:spcPct val="100000"/>
              </a:lnSpc>
              <a:spcBef>
                <a:spcPts val="0"/>
              </a:spcBef>
              <a:spcAft>
                <a:spcPts val="0"/>
              </a:spcAft>
              <a:buClrTx/>
              <a:buSzTx/>
              <a:buFont typeface="Arial"/>
              <a:buChar char="•"/>
              <a:tabLst/>
              <a:defRPr/>
            </a:pPr>
            <a:r>
              <a:rPr lang="en-US" sz="1200" b="1" dirty="0" err="1" smtClean="0"/>
              <a:t>regulasi</a:t>
            </a:r>
            <a:r>
              <a:rPr lang="en-US" sz="1200" b="1" dirty="0" smtClean="0"/>
              <a:t> </a:t>
            </a:r>
            <a:r>
              <a:rPr lang="en-US" sz="1200" b="1" dirty="0" smtClean="0"/>
              <a:t>yang </a:t>
            </a:r>
            <a:r>
              <a:rPr lang="en-US" sz="1200" b="1" dirty="0" err="1" smtClean="0"/>
              <a:t>adaptif</a:t>
            </a:r>
            <a:r>
              <a:rPr lang="en-US" sz="1200" b="1" dirty="0" smtClean="0"/>
              <a:t>, </a:t>
            </a:r>
            <a:r>
              <a:rPr lang="en-US" sz="1200" b="1" dirty="0" err="1" smtClean="0"/>
              <a:t>kolaboratif</a:t>
            </a:r>
            <a:r>
              <a:rPr lang="en-US" sz="1200" b="1" dirty="0" smtClean="0"/>
              <a:t>, </a:t>
            </a:r>
            <a:r>
              <a:rPr lang="en-US" sz="1200" b="1" dirty="0" err="1" smtClean="0"/>
              <a:t>menjunjung</a:t>
            </a:r>
            <a:r>
              <a:rPr lang="en-US" sz="1200" b="1" dirty="0" smtClean="0"/>
              <a:t> </a:t>
            </a:r>
            <a:r>
              <a:rPr lang="en-US" sz="1200" b="1" dirty="0" err="1" smtClean="0"/>
              <a:t>tinggi</a:t>
            </a:r>
            <a:r>
              <a:rPr lang="en-US" sz="1200" b="1" dirty="0" smtClean="0"/>
              <a:t> </a:t>
            </a:r>
            <a:r>
              <a:rPr lang="en-US" sz="1200" b="1" dirty="0" err="1" smtClean="0"/>
              <a:t>etika</a:t>
            </a:r>
            <a:r>
              <a:rPr lang="en-US" sz="1200" b="1" dirty="0" smtClean="0"/>
              <a:t>, </a:t>
            </a:r>
            <a:endParaRPr lang="en-US" sz="1200" b="1" dirty="0" smtClean="0"/>
          </a:p>
          <a:p>
            <a:pPr marL="723838" marR="0" lvl="1" indent="-171450" algn="just" defTabSz="914278" rtl="0" eaLnBrk="1" fontAlgn="auto" latinLnBrk="0" hangingPunct="1">
              <a:lnSpc>
                <a:spcPct val="100000"/>
              </a:lnSpc>
              <a:spcBef>
                <a:spcPts val="0"/>
              </a:spcBef>
              <a:spcAft>
                <a:spcPts val="0"/>
              </a:spcAft>
              <a:buClrTx/>
              <a:buSzTx/>
              <a:buFont typeface="Arial"/>
              <a:buChar char="•"/>
              <a:tabLst/>
              <a:defRPr/>
            </a:pPr>
            <a:r>
              <a:rPr lang="en-US" sz="1200" b="1" dirty="0" err="1" smtClean="0"/>
              <a:t>edukasi</a:t>
            </a:r>
            <a:r>
              <a:rPr lang="en-US" sz="1200" b="1" dirty="0" smtClean="0"/>
              <a:t> </a:t>
            </a:r>
            <a:r>
              <a:rPr lang="en-US" sz="1200" b="1" dirty="0" err="1" smtClean="0"/>
              <a:t>kepada</a:t>
            </a:r>
            <a:r>
              <a:rPr lang="en-US" sz="1200" b="1" dirty="0" smtClean="0"/>
              <a:t> </a:t>
            </a:r>
            <a:r>
              <a:rPr lang="en-US" sz="1200" b="1" dirty="0" err="1" smtClean="0"/>
              <a:t>masyarakat</a:t>
            </a:r>
            <a:r>
              <a:rPr lang="en-US" sz="1200" b="1" dirty="0" smtClean="0"/>
              <a:t>, </a:t>
            </a:r>
            <a:r>
              <a:rPr lang="en-US" sz="1200" b="1" dirty="0" err="1" smtClean="0"/>
              <a:t>dan</a:t>
            </a:r>
            <a:r>
              <a:rPr lang="en-US" sz="1200" b="1" dirty="0" smtClean="0"/>
              <a:t> </a:t>
            </a:r>
            <a:r>
              <a:rPr lang="en-US" sz="1200" b="1" dirty="0" err="1" smtClean="0"/>
              <a:t>semua</a:t>
            </a:r>
            <a:r>
              <a:rPr lang="en-US" sz="1200" b="1" dirty="0" smtClean="0"/>
              <a:t> stake holder</a:t>
            </a:r>
            <a:r>
              <a:rPr lang="en-US" sz="1200" b="1" baseline="0" dirty="0" smtClean="0"/>
              <a:t> </a:t>
            </a:r>
            <a:r>
              <a:rPr lang="en-US" sz="1200" b="1" baseline="0" dirty="0" err="1" smtClean="0"/>
              <a:t>pembangunan</a:t>
            </a:r>
            <a:endParaRPr lang="en-US" b="1" dirty="0" smtClean="0">
              <a:latin typeface="+mn-lt"/>
            </a:endParaRPr>
          </a:p>
          <a:p>
            <a:pPr marL="95250" indent="0" algn="just">
              <a:buFont typeface="+mj-lt"/>
              <a:buNone/>
            </a:pPr>
            <a:endParaRPr lang="id-ID" sz="1200" b="1" dirty="0" smtClean="0">
              <a:solidFill>
                <a:schemeClr val="bg1"/>
              </a:solidFill>
              <a:effectLst/>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6049A612-E897-491F-A7F7-47228FEB8C45}" type="slidenum">
              <a:rPr lang="en-US" smtClean="0"/>
              <a:pPr/>
              <a:t>15</a:t>
            </a:fld>
            <a:endParaRPr lang="en-US"/>
          </a:p>
        </p:txBody>
      </p:sp>
    </p:spTree>
    <p:extLst>
      <p:ext uri="{BB962C8B-B14F-4D97-AF65-F5344CB8AC3E}">
        <p14:creationId xmlns:p14="http://schemas.microsoft.com/office/powerpoint/2010/main" val="22593939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200" dirty="0" err="1" smtClean="0">
                <a:latin typeface="Arial" pitchFamily="34" charset="0"/>
                <a:cs typeface="Arial" pitchFamily="34" charset="0"/>
              </a:rPr>
              <a:t>Demikian</a:t>
            </a:r>
            <a:r>
              <a:rPr lang="en-US" sz="1200" dirty="0" smtClean="0">
                <a:latin typeface="Arial" pitchFamily="34" charset="0"/>
                <a:cs typeface="Arial" pitchFamily="34" charset="0"/>
              </a:rPr>
              <a:t> </a:t>
            </a:r>
            <a:r>
              <a:rPr lang="en-US" sz="1200" dirty="0" err="1" smtClean="0">
                <a:latin typeface="Arial" pitchFamily="34" charset="0"/>
                <a:cs typeface="Arial" pitchFamily="34" charset="0"/>
              </a:rPr>
              <a:t>paparan</a:t>
            </a:r>
            <a:r>
              <a:rPr lang="en-US" sz="1200" dirty="0" smtClean="0">
                <a:latin typeface="Arial" pitchFamily="34" charset="0"/>
                <a:cs typeface="Arial" pitchFamily="34" charset="0"/>
              </a:rPr>
              <a:t> </a:t>
            </a:r>
            <a:r>
              <a:rPr lang="en-US" sz="1200" dirty="0" err="1" smtClean="0">
                <a:latin typeface="Arial" pitchFamily="34" charset="0"/>
                <a:cs typeface="Arial" pitchFamily="34" charset="0"/>
              </a:rPr>
              <a:t>dari</a:t>
            </a:r>
            <a:r>
              <a:rPr lang="en-US" sz="1200" dirty="0" smtClean="0">
                <a:latin typeface="Arial" pitchFamily="34" charset="0"/>
                <a:cs typeface="Arial" pitchFamily="34" charset="0"/>
              </a:rPr>
              <a:t> </a:t>
            </a:r>
            <a:r>
              <a:rPr lang="en-US" sz="1200" dirty="0" err="1" smtClean="0">
                <a:latin typeface="Arial" pitchFamily="34" charset="0"/>
                <a:cs typeface="Arial" pitchFamily="34" charset="0"/>
              </a:rPr>
              <a:t>saya</a:t>
            </a:r>
            <a:r>
              <a:rPr lang="en-US" sz="1200" dirty="0" smtClean="0">
                <a:latin typeface="Arial" pitchFamily="34" charset="0"/>
                <a:cs typeface="Arial" pitchFamily="34" charset="0"/>
              </a:rPr>
              <a:t>, </a:t>
            </a:r>
            <a:r>
              <a:rPr lang="en-US" sz="1200" dirty="0" err="1" smtClean="0">
                <a:latin typeface="Arial" pitchFamily="34" charset="0"/>
                <a:cs typeface="Arial" pitchFamily="34" charset="0"/>
              </a:rPr>
              <a:t>terima</a:t>
            </a:r>
            <a:r>
              <a:rPr lang="en-US" sz="1200" dirty="0" smtClean="0">
                <a:latin typeface="Arial" pitchFamily="34" charset="0"/>
                <a:cs typeface="Arial" pitchFamily="34" charset="0"/>
              </a:rPr>
              <a:t> </a:t>
            </a:r>
            <a:r>
              <a:rPr lang="en-US" sz="1200" dirty="0" err="1" smtClean="0">
                <a:latin typeface="Arial" pitchFamily="34" charset="0"/>
                <a:cs typeface="Arial" pitchFamily="34" charset="0"/>
              </a:rPr>
              <a:t>kasih</a:t>
            </a:r>
            <a:endParaRPr lang="en-US" sz="1200" dirty="0" smtClean="0">
              <a:latin typeface="Arial" pitchFamily="34" charset="0"/>
              <a:cs typeface="Arial" pitchFamily="34" charset="0"/>
            </a:endParaRPr>
          </a:p>
          <a:p>
            <a:pPr algn="just"/>
            <a:endParaRPr lang="en-US" sz="1200" dirty="0" smtClean="0">
              <a:latin typeface="Arial" pitchFamily="34" charset="0"/>
              <a:cs typeface="Arial" pitchFamily="34" charset="0"/>
            </a:endParaRPr>
          </a:p>
          <a:p>
            <a:pPr algn="just"/>
            <a:r>
              <a:rPr lang="en-US" sz="1200" dirty="0" err="1" smtClean="0">
                <a:latin typeface="Arial" pitchFamily="34" charset="0"/>
                <a:cs typeface="Arial" pitchFamily="34" charset="0"/>
              </a:rPr>
              <a:t>semoga</a:t>
            </a:r>
            <a:r>
              <a:rPr lang="en-US" sz="1200" dirty="0" smtClean="0">
                <a:latin typeface="Arial" pitchFamily="34" charset="0"/>
                <a:cs typeface="Arial" pitchFamily="34" charset="0"/>
              </a:rPr>
              <a:t> </a:t>
            </a:r>
            <a:r>
              <a:rPr lang="en-US" sz="1200" dirty="0" err="1" smtClean="0">
                <a:latin typeface="Arial" pitchFamily="34" charset="0"/>
                <a:cs typeface="Arial" pitchFamily="34" charset="0"/>
              </a:rPr>
              <a:t>kita</a:t>
            </a:r>
            <a:r>
              <a:rPr lang="en-US" sz="1200" dirty="0" smtClean="0">
                <a:latin typeface="Arial" pitchFamily="34" charset="0"/>
                <a:cs typeface="Arial" pitchFamily="34" charset="0"/>
              </a:rPr>
              <a:t> </a:t>
            </a:r>
            <a:r>
              <a:rPr lang="en-US" sz="1200" dirty="0" err="1" smtClean="0">
                <a:latin typeface="Arial" pitchFamily="34" charset="0"/>
                <a:cs typeface="Arial" pitchFamily="34" charset="0"/>
              </a:rPr>
              <a:t>dapat</a:t>
            </a:r>
            <a:r>
              <a:rPr lang="en-US" sz="1200" dirty="0" smtClean="0">
                <a:latin typeface="Arial" pitchFamily="34" charset="0"/>
                <a:cs typeface="Arial" pitchFamily="34" charset="0"/>
              </a:rPr>
              <a:t> </a:t>
            </a:r>
            <a:r>
              <a:rPr lang="en-US" sz="1200" dirty="0" err="1" smtClean="0">
                <a:latin typeface="Arial" pitchFamily="34" charset="0"/>
                <a:cs typeface="Arial" pitchFamily="34" charset="0"/>
              </a:rPr>
              <a:t>mewujudkan</a:t>
            </a:r>
            <a:r>
              <a:rPr lang="en-US" sz="1200" dirty="0" smtClean="0">
                <a:latin typeface="Arial" pitchFamily="34" charset="0"/>
                <a:cs typeface="Arial" pitchFamily="34" charset="0"/>
              </a:rPr>
              <a:t> SDM yang </a:t>
            </a:r>
            <a:r>
              <a:rPr lang="en-US" sz="1200" dirty="0" err="1" smtClean="0">
                <a:latin typeface="Arial" pitchFamily="34" charset="0"/>
                <a:cs typeface="Arial" pitchFamily="34" charset="0"/>
              </a:rPr>
              <a:t>berkualitas</a:t>
            </a:r>
            <a:r>
              <a:rPr lang="en-US" sz="1200" dirty="0" smtClean="0">
                <a:latin typeface="Arial" pitchFamily="34" charset="0"/>
                <a:cs typeface="Arial" pitchFamily="34" charset="0"/>
              </a:rPr>
              <a:t> </a:t>
            </a:r>
            <a:r>
              <a:rPr lang="en-US" sz="1200" dirty="0" err="1" smtClean="0">
                <a:latin typeface="Arial" pitchFamily="34" charset="0"/>
                <a:cs typeface="Arial" pitchFamily="34" charset="0"/>
              </a:rPr>
              <a:t>dan</a:t>
            </a:r>
            <a:r>
              <a:rPr lang="en-US" sz="1200" dirty="0" smtClean="0">
                <a:latin typeface="Arial" pitchFamily="34" charset="0"/>
                <a:cs typeface="Arial" pitchFamily="34" charset="0"/>
              </a:rPr>
              <a:t> </a:t>
            </a:r>
            <a:r>
              <a:rPr lang="en-US" sz="1200" dirty="0" err="1" smtClean="0">
                <a:latin typeface="Arial" pitchFamily="34" charset="0"/>
                <a:cs typeface="Arial" pitchFamily="34" charset="0"/>
              </a:rPr>
              <a:t>siap</a:t>
            </a:r>
            <a:r>
              <a:rPr lang="en-US" sz="1200" dirty="0" smtClean="0">
                <a:latin typeface="Arial" pitchFamily="34" charset="0"/>
                <a:cs typeface="Arial" pitchFamily="34" charset="0"/>
              </a:rPr>
              <a:t> </a:t>
            </a:r>
            <a:r>
              <a:rPr lang="en-US" sz="1200" dirty="0" err="1" smtClean="0">
                <a:latin typeface="Arial" pitchFamily="34" charset="0"/>
                <a:cs typeface="Arial" pitchFamily="34" charset="0"/>
              </a:rPr>
              <a:t>menghadapi</a:t>
            </a:r>
            <a:r>
              <a:rPr lang="en-US" sz="1200" dirty="0" smtClean="0">
                <a:latin typeface="Arial" pitchFamily="34" charset="0"/>
                <a:cs typeface="Arial" pitchFamily="34" charset="0"/>
              </a:rPr>
              <a:t> bonus </a:t>
            </a:r>
            <a:r>
              <a:rPr lang="en-US" sz="1200" dirty="0" err="1" smtClean="0">
                <a:latin typeface="Arial" pitchFamily="34" charset="0"/>
                <a:cs typeface="Arial" pitchFamily="34" charset="0"/>
              </a:rPr>
              <a:t>demografi</a:t>
            </a:r>
            <a:r>
              <a:rPr lang="en-US" sz="1200" dirty="0" smtClean="0">
                <a:latin typeface="Arial" pitchFamily="34" charset="0"/>
                <a:cs typeface="Arial" pitchFamily="34" charset="0"/>
              </a:rPr>
              <a:t>.</a:t>
            </a:r>
          </a:p>
          <a:p>
            <a:pPr algn="just"/>
            <a:endParaRPr lang="en-US" sz="1200" dirty="0" smtClean="0">
              <a:latin typeface="Arial" pitchFamily="34" charset="0"/>
              <a:cs typeface="Arial" pitchFamily="34" charset="0"/>
            </a:endParaRPr>
          </a:p>
          <a:p>
            <a:pPr algn="just"/>
            <a:r>
              <a:rPr lang="en-US" sz="1200" dirty="0" err="1" smtClean="0">
                <a:latin typeface="Arial" pitchFamily="34" charset="0"/>
                <a:cs typeface="Arial" pitchFamily="34" charset="0"/>
              </a:rPr>
              <a:t>Wassalamualaikum</a:t>
            </a:r>
            <a:r>
              <a:rPr lang="en-US" sz="1200" dirty="0" smtClean="0">
                <a:latin typeface="Arial" pitchFamily="34" charset="0"/>
                <a:cs typeface="Arial" pitchFamily="34" charset="0"/>
              </a:rPr>
              <a:t> </a:t>
            </a:r>
            <a:r>
              <a:rPr lang="en-US" sz="1200" dirty="0" err="1" smtClean="0">
                <a:latin typeface="Arial" pitchFamily="34" charset="0"/>
                <a:cs typeface="Arial" pitchFamily="34" charset="0"/>
              </a:rPr>
              <a:t>wr</a:t>
            </a:r>
            <a:r>
              <a:rPr lang="en-US" sz="1200" dirty="0" smtClean="0">
                <a:latin typeface="Arial" pitchFamily="34" charset="0"/>
                <a:cs typeface="Arial" pitchFamily="34" charset="0"/>
              </a:rPr>
              <a:t>. </a:t>
            </a:r>
            <a:r>
              <a:rPr lang="en-US" sz="1200" dirty="0" err="1" smtClean="0">
                <a:latin typeface="Arial" pitchFamily="34" charset="0"/>
                <a:cs typeface="Arial" pitchFamily="34" charset="0"/>
              </a:rPr>
              <a:t>wb</a:t>
            </a:r>
            <a:r>
              <a:rPr lang="en-US" sz="1200" dirty="0" smtClean="0">
                <a:latin typeface="Arial" pitchFamily="34" charset="0"/>
                <a:cs typeface="Arial" pitchFamily="34" charset="0"/>
              </a:rPr>
              <a:t>, shalom, </a:t>
            </a:r>
            <a:r>
              <a:rPr lang="en-US" sz="1200" dirty="0" err="1" smtClean="0">
                <a:latin typeface="Arial" pitchFamily="34" charset="0"/>
                <a:cs typeface="Arial" pitchFamily="34" charset="0"/>
              </a:rPr>
              <a:t>salam</a:t>
            </a:r>
            <a:r>
              <a:rPr lang="en-US" sz="1200" dirty="0" smtClean="0">
                <a:latin typeface="Arial" pitchFamily="34" charset="0"/>
                <a:cs typeface="Arial" pitchFamily="34" charset="0"/>
              </a:rPr>
              <a:t> </a:t>
            </a:r>
            <a:r>
              <a:rPr lang="en-US" sz="1200" dirty="0" err="1" smtClean="0">
                <a:latin typeface="Arial" pitchFamily="34" charset="0"/>
                <a:cs typeface="Arial" pitchFamily="34" charset="0"/>
              </a:rPr>
              <a:t>sejahtera</a:t>
            </a:r>
            <a:r>
              <a:rPr lang="en-US" sz="1200" dirty="0" smtClean="0">
                <a:latin typeface="Arial" pitchFamily="34" charset="0"/>
                <a:cs typeface="Arial" pitchFamily="34" charset="0"/>
              </a:rPr>
              <a:t> </a:t>
            </a:r>
            <a:r>
              <a:rPr lang="en-US" sz="1200" dirty="0" err="1" smtClean="0">
                <a:latin typeface="Arial" pitchFamily="34" charset="0"/>
                <a:cs typeface="Arial" pitchFamily="34" charset="0"/>
              </a:rPr>
              <a:t>bagi</a:t>
            </a:r>
            <a:r>
              <a:rPr lang="en-US" sz="1200" dirty="0" smtClean="0">
                <a:latin typeface="Arial" pitchFamily="34" charset="0"/>
                <a:cs typeface="Arial" pitchFamily="34" charset="0"/>
              </a:rPr>
              <a:t> </a:t>
            </a:r>
            <a:r>
              <a:rPr lang="en-US" sz="1200" dirty="0" err="1" smtClean="0">
                <a:latin typeface="Arial" pitchFamily="34" charset="0"/>
                <a:cs typeface="Arial" pitchFamily="34" charset="0"/>
              </a:rPr>
              <a:t>kita</a:t>
            </a:r>
            <a:r>
              <a:rPr lang="en-US" sz="1200" dirty="0" smtClean="0">
                <a:latin typeface="Arial" pitchFamily="34" charset="0"/>
                <a:cs typeface="Arial" pitchFamily="34" charset="0"/>
              </a:rPr>
              <a:t> </a:t>
            </a:r>
            <a:r>
              <a:rPr lang="en-US" sz="1200" dirty="0" err="1" smtClean="0">
                <a:latin typeface="Arial" pitchFamily="34" charset="0"/>
                <a:cs typeface="Arial" pitchFamily="34" charset="0"/>
              </a:rPr>
              <a:t>semua</a:t>
            </a:r>
            <a:r>
              <a:rPr lang="en-US" sz="1200" dirty="0" smtClean="0">
                <a:latin typeface="Arial" pitchFamily="34" charset="0"/>
                <a:cs typeface="Arial" pitchFamily="34" charset="0"/>
              </a:rPr>
              <a:t>, </a:t>
            </a:r>
            <a:r>
              <a:rPr lang="en-US" sz="1200" dirty="0" err="1" smtClean="0">
                <a:latin typeface="Arial" pitchFamily="34" charset="0"/>
                <a:cs typeface="Arial" pitchFamily="34" charset="0"/>
              </a:rPr>
              <a:t>santi-santi</a:t>
            </a:r>
            <a:r>
              <a:rPr lang="en-US" sz="1200" dirty="0" smtClean="0">
                <a:latin typeface="Arial" pitchFamily="34" charset="0"/>
                <a:cs typeface="Arial" pitchFamily="34" charset="0"/>
              </a:rPr>
              <a:t> om, </a:t>
            </a:r>
            <a:r>
              <a:rPr lang="en-US" sz="1200" dirty="0" err="1" smtClean="0">
                <a:latin typeface="Arial" pitchFamily="34" charset="0"/>
                <a:cs typeface="Arial" pitchFamily="34" charset="0"/>
              </a:rPr>
              <a:t>namo</a:t>
            </a:r>
            <a:r>
              <a:rPr lang="en-US" sz="1200" dirty="0" smtClean="0">
                <a:latin typeface="Arial" pitchFamily="34" charset="0"/>
                <a:cs typeface="Arial" pitchFamily="34" charset="0"/>
              </a:rPr>
              <a:t> </a:t>
            </a:r>
            <a:r>
              <a:rPr lang="en-US" sz="1200" dirty="0" err="1" smtClean="0">
                <a:latin typeface="Arial" pitchFamily="34" charset="0"/>
                <a:cs typeface="Arial" pitchFamily="34" charset="0"/>
              </a:rPr>
              <a:t>buddhaya</a:t>
            </a:r>
            <a:endParaRPr lang="en-US" sz="1200" dirty="0" smtClean="0">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6049A612-E897-491F-A7F7-47228FEB8C45}" type="slidenum">
              <a:rPr lang="en-US" smtClean="0"/>
              <a:pPr/>
              <a:t>17</a:t>
            </a:fld>
            <a:endParaRPr lang="en-US"/>
          </a:p>
        </p:txBody>
      </p:sp>
    </p:spTree>
    <p:extLst>
      <p:ext uri="{BB962C8B-B14F-4D97-AF65-F5344CB8AC3E}">
        <p14:creationId xmlns:p14="http://schemas.microsoft.com/office/powerpoint/2010/main" val="39792656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200" dirty="0" err="1" smtClean="0">
                <a:latin typeface="Arial" panose="020B0604020202020204" pitchFamily="34" charset="0"/>
                <a:cs typeface="Arial" panose="020B0604020202020204" pitchFamily="34" charset="0"/>
              </a:rPr>
              <a:t>Ini</a:t>
            </a:r>
            <a:r>
              <a:rPr lang="en-US" sz="1200" dirty="0" smtClean="0">
                <a:latin typeface="Arial" panose="020B0604020202020204" pitchFamily="34" charset="0"/>
                <a:cs typeface="Arial" panose="020B0604020202020204" pitchFamily="34" charset="0"/>
              </a:rPr>
              <a:t> </a:t>
            </a:r>
            <a:r>
              <a:rPr lang="en-US" sz="1200" dirty="0" err="1" smtClean="0">
                <a:latin typeface="Arial" panose="020B0604020202020204" pitchFamily="34" charset="0"/>
                <a:cs typeface="Arial" panose="020B0604020202020204" pitchFamily="34" charset="0"/>
              </a:rPr>
              <a:t>adalah</a:t>
            </a:r>
            <a:r>
              <a:rPr lang="en-US" sz="1200" dirty="0" smtClean="0">
                <a:latin typeface="Arial" panose="020B0604020202020204" pitchFamily="34" charset="0"/>
                <a:cs typeface="Arial" panose="020B0604020202020204" pitchFamily="34" charset="0"/>
              </a:rPr>
              <a:t> </a:t>
            </a:r>
            <a:r>
              <a:rPr lang="en-US" sz="1200" dirty="0" err="1" smtClean="0">
                <a:latin typeface="Arial" panose="020B0604020202020204" pitchFamily="34" charset="0"/>
                <a:cs typeface="Arial" panose="020B0604020202020204" pitchFamily="34" charset="0"/>
              </a:rPr>
              <a:t>sistematika</a:t>
            </a:r>
            <a:r>
              <a:rPr lang="en-US" sz="1200" dirty="0" smtClean="0">
                <a:latin typeface="Arial" panose="020B0604020202020204" pitchFamily="34" charset="0"/>
                <a:cs typeface="Arial" panose="020B0604020202020204" pitchFamily="34" charset="0"/>
              </a:rPr>
              <a:t> </a:t>
            </a:r>
            <a:r>
              <a:rPr lang="en-US" sz="1200" dirty="0" err="1" smtClean="0">
                <a:latin typeface="Arial" panose="020B0604020202020204" pitchFamily="34" charset="0"/>
                <a:cs typeface="Arial" panose="020B0604020202020204" pitchFamily="34" charset="0"/>
              </a:rPr>
              <a:t>paparan</a:t>
            </a:r>
            <a:r>
              <a:rPr lang="en-US" sz="1200" dirty="0" smtClean="0">
                <a:latin typeface="Arial" panose="020B0604020202020204" pitchFamily="34" charset="0"/>
                <a:cs typeface="Arial" panose="020B0604020202020204" pitchFamily="34" charset="0"/>
              </a:rPr>
              <a:t> yang </a:t>
            </a:r>
            <a:r>
              <a:rPr lang="en-US" sz="1200" dirty="0" err="1" smtClean="0">
                <a:latin typeface="Arial" panose="020B0604020202020204" pitchFamily="34" charset="0"/>
                <a:cs typeface="Arial" panose="020B0604020202020204" pitchFamily="34" charset="0"/>
              </a:rPr>
              <a:t>terdiri</a:t>
            </a:r>
            <a:r>
              <a:rPr lang="en-US" sz="1200" dirty="0" smtClean="0">
                <a:latin typeface="Arial" panose="020B0604020202020204" pitchFamily="34" charset="0"/>
                <a:cs typeface="Arial" panose="020B0604020202020204" pitchFamily="34" charset="0"/>
              </a:rPr>
              <a:t> </a:t>
            </a:r>
            <a:r>
              <a:rPr lang="en-US" sz="1200" dirty="0" err="1" smtClean="0">
                <a:latin typeface="Arial" panose="020B0604020202020204" pitchFamily="34" charset="0"/>
                <a:cs typeface="Arial" panose="020B0604020202020204" pitchFamily="34" charset="0"/>
              </a:rPr>
              <a:t>dari</a:t>
            </a:r>
            <a:r>
              <a:rPr lang="en-US" sz="1200" dirty="0" smtClean="0">
                <a:latin typeface="Arial" panose="020B0604020202020204" pitchFamily="34" charset="0"/>
                <a:cs typeface="Arial" panose="020B0604020202020204" pitchFamily="34" charset="0"/>
              </a:rPr>
              <a:t>:</a:t>
            </a:r>
          </a:p>
          <a:p>
            <a:pPr algn="just"/>
            <a:endParaRPr lang="en-US" sz="1200" dirty="0" smtClean="0">
              <a:latin typeface="Arial" panose="020B0604020202020204" pitchFamily="34" charset="0"/>
              <a:cs typeface="Arial" panose="020B0604020202020204" pitchFamily="34" charset="0"/>
            </a:endParaRPr>
          </a:p>
          <a:p>
            <a:pPr marL="200029" indent="-200029" algn="just">
              <a:buAutoNum type="arabicPeriod"/>
            </a:pPr>
            <a:r>
              <a:rPr lang="en-US" sz="1200" dirty="0" err="1" smtClean="0">
                <a:latin typeface="Arial" panose="020B0604020202020204" pitchFamily="34" charset="0"/>
                <a:cs typeface="Arial" panose="020B0604020202020204" pitchFamily="34" charset="0"/>
              </a:rPr>
              <a:t>Pendahuluan</a:t>
            </a:r>
            <a:r>
              <a:rPr lang="en-US" sz="1200" dirty="0" smtClean="0">
                <a:latin typeface="Arial" panose="020B0604020202020204" pitchFamily="34" charset="0"/>
                <a:cs typeface="Arial" panose="020B0604020202020204" pitchFamily="34" charset="0"/>
              </a:rPr>
              <a:t>;</a:t>
            </a:r>
          </a:p>
          <a:p>
            <a:pPr marL="200029" indent="-200029" algn="just">
              <a:buAutoNum type="arabicPeriod"/>
            </a:pPr>
            <a:r>
              <a:rPr lang="id-ID" sz="1200" baseline="0" dirty="0" smtClean="0">
                <a:latin typeface="Arial" panose="020B0604020202020204" pitchFamily="34" charset="0"/>
                <a:cs typeface="Arial" panose="020B0604020202020204" pitchFamily="34" charset="0"/>
              </a:rPr>
              <a:t>Revolusi Industri 4.0 dalam Penguatan </a:t>
            </a:r>
            <a:r>
              <a:rPr lang="en-US" sz="1200" baseline="0" dirty="0" err="1" smtClean="0">
                <a:latin typeface="Arial" panose="020B0604020202020204" pitchFamily="34" charset="0"/>
                <a:cs typeface="Arial" panose="020B0604020202020204" pitchFamily="34" charset="0"/>
              </a:rPr>
              <a:t>Bidang</a:t>
            </a:r>
            <a:r>
              <a:rPr lang="en-US" sz="1200" baseline="0" dirty="0" smtClean="0">
                <a:latin typeface="Arial" panose="020B0604020202020204" pitchFamily="34" charset="0"/>
                <a:cs typeface="Arial" panose="020B0604020202020204" pitchFamily="34" charset="0"/>
              </a:rPr>
              <a:t> </a:t>
            </a:r>
            <a:r>
              <a:rPr lang="en-US" sz="1200" baseline="0" dirty="0" err="1" smtClean="0">
                <a:latin typeface="Arial" panose="020B0604020202020204" pitchFamily="34" charset="0"/>
                <a:cs typeface="Arial" panose="020B0604020202020204" pitchFamily="34" charset="0"/>
              </a:rPr>
              <a:t>Kesehatan</a:t>
            </a:r>
            <a:endParaRPr lang="en-US" sz="1200" baseline="0" dirty="0" smtClean="0">
              <a:latin typeface="Arial" panose="020B0604020202020204" pitchFamily="34" charset="0"/>
              <a:cs typeface="Arial" panose="020B0604020202020204" pitchFamily="34" charset="0"/>
            </a:endParaRPr>
          </a:p>
          <a:p>
            <a:pPr marL="200029" indent="-200029" algn="just">
              <a:buAutoNum type="arabicPeriod"/>
            </a:pPr>
            <a:r>
              <a:rPr lang="en-US" sz="1200" baseline="0" dirty="0" err="1" smtClean="0">
                <a:latin typeface="Arial" panose="020B0604020202020204" pitchFamily="34" charset="0"/>
                <a:cs typeface="Arial" panose="020B0604020202020204" pitchFamily="34" charset="0"/>
              </a:rPr>
              <a:t>Peluang</a:t>
            </a:r>
            <a:r>
              <a:rPr lang="en-US" sz="1200" baseline="0" dirty="0" smtClean="0">
                <a:latin typeface="Arial" panose="020B0604020202020204" pitchFamily="34" charset="0"/>
                <a:cs typeface="Arial" panose="020B0604020202020204" pitchFamily="34" charset="0"/>
              </a:rPr>
              <a:t> </a:t>
            </a:r>
            <a:r>
              <a:rPr lang="en-US" sz="1200" baseline="0" dirty="0" err="1" smtClean="0">
                <a:latin typeface="Arial" panose="020B0604020202020204" pitchFamily="34" charset="0"/>
                <a:cs typeface="Arial" panose="020B0604020202020204" pitchFamily="34" charset="0"/>
              </a:rPr>
              <a:t>dan</a:t>
            </a:r>
            <a:r>
              <a:rPr lang="en-US" sz="1200" baseline="0" dirty="0" smtClean="0">
                <a:latin typeface="Arial" panose="020B0604020202020204" pitchFamily="34" charset="0"/>
                <a:cs typeface="Arial" panose="020B0604020202020204" pitchFamily="34" charset="0"/>
              </a:rPr>
              <a:t> </a:t>
            </a:r>
            <a:r>
              <a:rPr lang="en-US" sz="1200" baseline="0" dirty="0" err="1" smtClean="0">
                <a:latin typeface="Arial" panose="020B0604020202020204" pitchFamily="34" charset="0"/>
                <a:cs typeface="Arial" panose="020B0604020202020204" pitchFamily="34" charset="0"/>
              </a:rPr>
              <a:t>Tantangan</a:t>
            </a:r>
            <a:endParaRPr lang="en-US" sz="1200" baseline="0" dirty="0" smtClean="0">
              <a:latin typeface="Arial" panose="020B0604020202020204" pitchFamily="34" charset="0"/>
              <a:cs typeface="Arial" panose="020B0604020202020204" pitchFamily="34" charset="0"/>
            </a:endParaRPr>
          </a:p>
          <a:p>
            <a:pPr marL="200029" indent="-200029" algn="just">
              <a:buAutoNum type="arabicPeriod"/>
            </a:pPr>
            <a:r>
              <a:rPr lang="en-US" sz="1200" baseline="0" dirty="0" err="1" smtClean="0">
                <a:latin typeface="Arial" panose="020B0604020202020204" pitchFamily="34" charset="0"/>
                <a:cs typeface="Arial" panose="020B0604020202020204" pitchFamily="34" charset="0"/>
              </a:rPr>
              <a:t>Kebijakan</a:t>
            </a:r>
            <a:r>
              <a:rPr lang="en-US" sz="1200" baseline="0" dirty="0" smtClean="0">
                <a:latin typeface="Arial" panose="020B0604020202020204" pitchFamily="34" charset="0"/>
                <a:cs typeface="Arial" panose="020B0604020202020204" pitchFamily="34" charset="0"/>
              </a:rPr>
              <a:t> </a:t>
            </a:r>
            <a:r>
              <a:rPr lang="en-US" sz="1200" baseline="0" dirty="0" err="1" smtClean="0">
                <a:latin typeface="Arial" panose="020B0604020202020204" pitchFamily="34" charset="0"/>
                <a:cs typeface="Arial" panose="020B0604020202020204" pitchFamily="34" charset="0"/>
              </a:rPr>
              <a:t>Kementerian</a:t>
            </a:r>
            <a:r>
              <a:rPr lang="en-US" sz="1200" baseline="0" dirty="0" smtClean="0">
                <a:latin typeface="Arial" panose="020B0604020202020204" pitchFamily="34" charset="0"/>
                <a:cs typeface="Arial" panose="020B0604020202020204" pitchFamily="34" charset="0"/>
              </a:rPr>
              <a:t> </a:t>
            </a:r>
            <a:r>
              <a:rPr lang="en-US" sz="1200" baseline="0" dirty="0" err="1" smtClean="0">
                <a:latin typeface="Arial" panose="020B0604020202020204" pitchFamily="34" charset="0"/>
                <a:cs typeface="Arial" panose="020B0604020202020204" pitchFamily="34" charset="0"/>
              </a:rPr>
              <a:t>Kesehatan</a:t>
            </a:r>
            <a:endParaRPr lang="en-US" sz="1200" baseline="0" dirty="0" smtClean="0">
              <a:latin typeface="Arial" panose="020B0604020202020204" pitchFamily="34" charset="0"/>
              <a:cs typeface="Arial" panose="020B0604020202020204" pitchFamily="34" charset="0"/>
            </a:endParaRPr>
          </a:p>
          <a:p>
            <a:pPr marL="200029" indent="-200029" algn="just">
              <a:buAutoNum type="arabicPeriod"/>
            </a:pPr>
            <a:r>
              <a:rPr lang="en-US" sz="1200" baseline="0" dirty="0" err="1" smtClean="0">
                <a:latin typeface="Arial" panose="020B0604020202020204" pitchFamily="34" charset="0"/>
                <a:cs typeface="Arial" panose="020B0604020202020204" pitchFamily="34" charset="0"/>
              </a:rPr>
              <a:t>Penutup</a:t>
            </a:r>
            <a:endParaRPr lang="en-US" sz="1200" dirty="0" smtClean="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6049A612-E897-491F-A7F7-47228FEB8C45}" type="slidenum">
              <a:rPr lang="en-US" smtClean="0"/>
              <a:pPr/>
              <a:t>2</a:t>
            </a:fld>
            <a:endParaRPr lang="en-US"/>
          </a:p>
        </p:txBody>
      </p:sp>
    </p:spTree>
    <p:extLst>
      <p:ext uri="{BB962C8B-B14F-4D97-AF65-F5344CB8AC3E}">
        <p14:creationId xmlns:p14="http://schemas.microsoft.com/office/powerpoint/2010/main" val="25549867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5059"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eaLnBrk="1" hangingPunct="1">
              <a:defRPr/>
            </a:pPr>
            <a:r>
              <a:rPr lang="id-ID" sz="1000" dirty="0" smtClean="0">
                <a:latin typeface="Calibri" charset="0"/>
                <a:cs typeface="+mn-cs"/>
              </a:rPr>
              <a:t>Ada beberpa data yang dapat kita lihat bersama :</a:t>
            </a:r>
          </a:p>
          <a:p>
            <a:pPr marL="228600" indent="-228600" algn="just" eaLnBrk="1" hangingPunct="1">
              <a:buFont typeface="+mj-lt"/>
              <a:buAutoNum type="arabicPeriod"/>
              <a:defRPr/>
            </a:pPr>
            <a:r>
              <a:rPr lang="id-ID" sz="1000" dirty="0" smtClean="0">
                <a:latin typeface="Calibri" charset="0"/>
                <a:cs typeface="+mn-cs"/>
              </a:rPr>
              <a:t>Data IHME </a:t>
            </a:r>
            <a:r>
              <a:rPr lang="id-ID" sz="1000" dirty="0">
                <a:latin typeface="Calibri" charset="0"/>
                <a:cs typeface="+mn-cs"/>
              </a:rPr>
              <a:t>juga menunjukan trend DALYs /tahun produktif yang hilang untuk hidup sehat disebabkan kematian dini, penyakit atau cedera per 100.000 akibat faktor risiko tekanan darah sistolik yang tinggi, gula darah puasa yang tinggi, kebiasaan merokok dan diet yang tidak sehat. </a:t>
            </a:r>
            <a:r>
              <a:rPr lang="en-US" sz="1000" dirty="0">
                <a:latin typeface="Calibri" charset="0"/>
                <a:cs typeface="+mn-cs"/>
              </a:rPr>
              <a:t>Diet </a:t>
            </a:r>
            <a:r>
              <a:rPr lang="id-ID" sz="1000" dirty="0">
                <a:latin typeface="Calibri" charset="0"/>
                <a:cs typeface="+mn-cs"/>
              </a:rPr>
              <a:t>tidak sehat </a:t>
            </a:r>
            <a:r>
              <a:rPr lang="en-US" sz="1000" dirty="0" err="1">
                <a:latin typeface="Calibri" charset="0"/>
                <a:cs typeface="+mn-cs"/>
              </a:rPr>
              <a:t>menyumbang</a:t>
            </a:r>
            <a:r>
              <a:rPr lang="en-US" sz="1000" dirty="0">
                <a:latin typeface="Calibri" charset="0"/>
                <a:cs typeface="+mn-cs"/>
              </a:rPr>
              <a:t> </a:t>
            </a:r>
            <a:r>
              <a:rPr lang="en-US" sz="1000" dirty="0" err="1">
                <a:latin typeface="Calibri" charset="0"/>
                <a:cs typeface="+mn-cs"/>
              </a:rPr>
              <a:t>beban</a:t>
            </a:r>
            <a:r>
              <a:rPr lang="en-US" sz="1000" dirty="0">
                <a:latin typeface="Calibri" charset="0"/>
                <a:cs typeface="+mn-cs"/>
              </a:rPr>
              <a:t> </a:t>
            </a:r>
            <a:r>
              <a:rPr lang="en-US" sz="1000" dirty="0" err="1">
                <a:latin typeface="Calibri" charset="0"/>
                <a:cs typeface="+mn-cs"/>
              </a:rPr>
              <a:t>penyakit</a:t>
            </a:r>
            <a:r>
              <a:rPr lang="en-US" sz="1000" dirty="0">
                <a:latin typeface="Calibri" charset="0"/>
                <a:cs typeface="+mn-cs"/>
              </a:rPr>
              <a:t> </a:t>
            </a:r>
            <a:r>
              <a:rPr lang="en-US" sz="1000" dirty="0" err="1">
                <a:latin typeface="Calibri" charset="0"/>
                <a:cs typeface="+mn-cs"/>
              </a:rPr>
              <a:t>jantung</a:t>
            </a:r>
            <a:r>
              <a:rPr lang="en-US" sz="1000" dirty="0">
                <a:latin typeface="Calibri" charset="0"/>
                <a:cs typeface="+mn-cs"/>
              </a:rPr>
              <a:t> </a:t>
            </a:r>
            <a:r>
              <a:rPr lang="en-US" sz="1000" dirty="0" err="1">
                <a:latin typeface="Calibri" charset="0"/>
                <a:cs typeface="+mn-cs"/>
              </a:rPr>
              <a:t>dan</a:t>
            </a:r>
            <a:r>
              <a:rPr lang="en-US" sz="1000" dirty="0">
                <a:latin typeface="Calibri" charset="0"/>
                <a:cs typeface="+mn-cs"/>
              </a:rPr>
              <a:t> </a:t>
            </a:r>
            <a:r>
              <a:rPr lang="en-US" sz="1000" dirty="0" err="1">
                <a:latin typeface="Calibri" charset="0"/>
                <a:cs typeface="+mn-cs"/>
              </a:rPr>
              <a:t>pembuluh</a:t>
            </a:r>
            <a:r>
              <a:rPr lang="en-US" sz="1000" dirty="0">
                <a:latin typeface="Calibri" charset="0"/>
                <a:cs typeface="+mn-cs"/>
              </a:rPr>
              <a:t> </a:t>
            </a:r>
            <a:r>
              <a:rPr lang="en-US" sz="1000" dirty="0" err="1">
                <a:latin typeface="Calibri" charset="0"/>
                <a:cs typeface="+mn-cs"/>
              </a:rPr>
              <a:t>darah</a:t>
            </a:r>
            <a:r>
              <a:rPr lang="en-US" sz="1000" dirty="0">
                <a:latin typeface="Calibri" charset="0"/>
                <a:cs typeface="+mn-cs"/>
              </a:rPr>
              <a:t>, diabetes, urogenital, </a:t>
            </a:r>
            <a:r>
              <a:rPr lang="en-US" sz="1000" dirty="0" err="1">
                <a:latin typeface="Calibri" charset="0"/>
                <a:cs typeface="+mn-cs"/>
              </a:rPr>
              <a:t>darah</a:t>
            </a:r>
            <a:r>
              <a:rPr lang="en-US" sz="1000" dirty="0">
                <a:latin typeface="Calibri" charset="0"/>
                <a:cs typeface="+mn-cs"/>
              </a:rPr>
              <a:t>, </a:t>
            </a:r>
            <a:r>
              <a:rPr lang="en-US" sz="1000" dirty="0" err="1">
                <a:latin typeface="Calibri" charset="0"/>
                <a:cs typeface="+mn-cs"/>
              </a:rPr>
              <a:t>endokrin</a:t>
            </a:r>
            <a:r>
              <a:rPr lang="en-US" sz="1000" dirty="0">
                <a:latin typeface="Calibri" charset="0"/>
                <a:cs typeface="+mn-cs"/>
              </a:rPr>
              <a:t> </a:t>
            </a:r>
            <a:r>
              <a:rPr lang="en-US" sz="1000" dirty="0" err="1">
                <a:latin typeface="Calibri" charset="0"/>
                <a:cs typeface="+mn-cs"/>
              </a:rPr>
              <a:t>dan</a:t>
            </a:r>
            <a:r>
              <a:rPr lang="en-US" sz="1000" dirty="0">
                <a:latin typeface="Calibri" charset="0"/>
                <a:cs typeface="+mn-cs"/>
              </a:rPr>
              <a:t> </a:t>
            </a:r>
            <a:r>
              <a:rPr lang="en-US" sz="1000" dirty="0" err="1">
                <a:latin typeface="Calibri" charset="0"/>
                <a:cs typeface="+mn-cs"/>
              </a:rPr>
              <a:t>neoplasma</a:t>
            </a:r>
            <a:r>
              <a:rPr lang="en-US" sz="1000" dirty="0">
                <a:latin typeface="Calibri" charset="0"/>
                <a:cs typeface="+mn-cs"/>
              </a:rPr>
              <a:t>. </a:t>
            </a:r>
            <a:r>
              <a:rPr lang="en-US" sz="1000" dirty="0" err="1">
                <a:latin typeface="Calibri" charset="0"/>
                <a:cs typeface="+mn-cs"/>
              </a:rPr>
              <a:t>Tekanan</a:t>
            </a:r>
            <a:r>
              <a:rPr lang="en-US" sz="1000" dirty="0">
                <a:latin typeface="Calibri" charset="0"/>
                <a:cs typeface="+mn-cs"/>
              </a:rPr>
              <a:t> </a:t>
            </a:r>
            <a:r>
              <a:rPr lang="en-US" sz="1000" dirty="0" err="1">
                <a:latin typeface="Calibri" charset="0"/>
                <a:cs typeface="+mn-cs"/>
              </a:rPr>
              <a:t>darah</a:t>
            </a:r>
            <a:r>
              <a:rPr lang="en-US" sz="1000" dirty="0">
                <a:latin typeface="Calibri" charset="0"/>
                <a:cs typeface="+mn-cs"/>
              </a:rPr>
              <a:t> </a:t>
            </a:r>
            <a:r>
              <a:rPr lang="en-US" sz="1000" dirty="0" err="1">
                <a:latin typeface="Calibri" charset="0"/>
                <a:cs typeface="+mn-cs"/>
              </a:rPr>
              <a:t>sistolik</a:t>
            </a:r>
            <a:r>
              <a:rPr lang="en-US" sz="1000" dirty="0">
                <a:latin typeface="Calibri" charset="0"/>
                <a:cs typeface="+mn-cs"/>
              </a:rPr>
              <a:t> yang </a:t>
            </a:r>
            <a:r>
              <a:rPr lang="en-US" sz="1000" dirty="0" err="1">
                <a:latin typeface="Calibri" charset="0"/>
                <a:cs typeface="+mn-cs"/>
              </a:rPr>
              <a:t>tinggi</a:t>
            </a:r>
            <a:r>
              <a:rPr lang="en-US" sz="1000" dirty="0">
                <a:latin typeface="Calibri" charset="0"/>
                <a:cs typeface="+mn-cs"/>
              </a:rPr>
              <a:t> </a:t>
            </a:r>
            <a:r>
              <a:rPr lang="en-US" sz="1000" dirty="0" err="1">
                <a:latin typeface="Calibri" charset="0"/>
                <a:cs typeface="+mn-cs"/>
              </a:rPr>
              <a:t>menyumbang</a:t>
            </a:r>
            <a:r>
              <a:rPr lang="en-US" sz="1000" dirty="0">
                <a:latin typeface="Calibri" charset="0"/>
                <a:cs typeface="+mn-cs"/>
              </a:rPr>
              <a:t> </a:t>
            </a:r>
            <a:r>
              <a:rPr lang="en-US" sz="1000" dirty="0" err="1">
                <a:latin typeface="Calibri" charset="0"/>
                <a:cs typeface="+mn-cs"/>
              </a:rPr>
              <a:t>pada</a:t>
            </a:r>
            <a:r>
              <a:rPr lang="en-US" sz="1000" dirty="0">
                <a:latin typeface="Calibri" charset="0"/>
                <a:cs typeface="+mn-cs"/>
              </a:rPr>
              <a:t> </a:t>
            </a:r>
            <a:r>
              <a:rPr lang="en-US" sz="1000" dirty="0" err="1">
                <a:latin typeface="Calibri" charset="0"/>
                <a:cs typeface="+mn-cs"/>
              </a:rPr>
              <a:t>beban</a:t>
            </a:r>
            <a:r>
              <a:rPr lang="en-US" sz="1000" dirty="0">
                <a:latin typeface="Calibri" charset="0"/>
                <a:cs typeface="+mn-cs"/>
              </a:rPr>
              <a:t> </a:t>
            </a:r>
            <a:r>
              <a:rPr lang="en-US" sz="1000" dirty="0" err="1">
                <a:latin typeface="Calibri" charset="0"/>
                <a:cs typeface="+mn-cs"/>
              </a:rPr>
              <a:t>penyakit</a:t>
            </a:r>
            <a:r>
              <a:rPr lang="en-US" sz="1000" dirty="0">
                <a:latin typeface="Calibri" charset="0"/>
                <a:cs typeface="+mn-cs"/>
              </a:rPr>
              <a:t> </a:t>
            </a:r>
            <a:r>
              <a:rPr lang="en-US" sz="1000" dirty="0" err="1">
                <a:latin typeface="Calibri" charset="0"/>
                <a:cs typeface="+mn-cs"/>
              </a:rPr>
              <a:t>jantung</a:t>
            </a:r>
            <a:r>
              <a:rPr lang="en-US" sz="1000" dirty="0">
                <a:latin typeface="Calibri" charset="0"/>
                <a:cs typeface="+mn-cs"/>
              </a:rPr>
              <a:t> </a:t>
            </a:r>
            <a:r>
              <a:rPr lang="en-US" sz="1000" dirty="0" err="1">
                <a:latin typeface="Calibri" charset="0"/>
                <a:cs typeface="+mn-cs"/>
              </a:rPr>
              <a:t>dan</a:t>
            </a:r>
            <a:r>
              <a:rPr lang="en-US" sz="1000" dirty="0">
                <a:latin typeface="Calibri" charset="0"/>
                <a:cs typeface="+mn-cs"/>
              </a:rPr>
              <a:t> </a:t>
            </a:r>
            <a:r>
              <a:rPr lang="en-US" sz="1000" dirty="0" err="1">
                <a:latin typeface="Calibri" charset="0"/>
                <a:cs typeface="+mn-cs"/>
              </a:rPr>
              <a:t>pembuluh</a:t>
            </a:r>
            <a:r>
              <a:rPr lang="en-US" sz="1000" dirty="0">
                <a:latin typeface="Calibri" charset="0"/>
                <a:cs typeface="+mn-cs"/>
              </a:rPr>
              <a:t> </a:t>
            </a:r>
            <a:r>
              <a:rPr lang="en-US" sz="1000" dirty="0" err="1">
                <a:latin typeface="Calibri" charset="0"/>
                <a:cs typeface="+mn-cs"/>
              </a:rPr>
              <a:t>darah</a:t>
            </a:r>
            <a:r>
              <a:rPr lang="en-US" sz="1000" dirty="0">
                <a:latin typeface="Calibri" charset="0"/>
                <a:cs typeface="+mn-cs"/>
              </a:rPr>
              <a:t>, diabetes, urogenital, </a:t>
            </a:r>
            <a:r>
              <a:rPr lang="en-US" sz="1000" dirty="0" err="1">
                <a:latin typeface="Calibri" charset="0"/>
                <a:cs typeface="+mn-cs"/>
              </a:rPr>
              <a:t>darah</a:t>
            </a:r>
            <a:r>
              <a:rPr lang="en-US" sz="1000" dirty="0">
                <a:latin typeface="Calibri" charset="0"/>
                <a:cs typeface="+mn-cs"/>
              </a:rPr>
              <a:t> </a:t>
            </a:r>
            <a:r>
              <a:rPr lang="en-US" sz="1000" dirty="0" err="1">
                <a:latin typeface="Calibri" charset="0"/>
                <a:cs typeface="+mn-cs"/>
              </a:rPr>
              <a:t>dan</a:t>
            </a:r>
            <a:r>
              <a:rPr lang="en-US" sz="1000" dirty="0">
                <a:latin typeface="Calibri" charset="0"/>
                <a:cs typeface="+mn-cs"/>
              </a:rPr>
              <a:t> </a:t>
            </a:r>
            <a:r>
              <a:rPr lang="en-US" sz="1000" dirty="0" err="1">
                <a:latin typeface="Calibri" charset="0"/>
                <a:cs typeface="+mn-cs"/>
              </a:rPr>
              <a:t>endokrin</a:t>
            </a:r>
            <a:r>
              <a:rPr lang="en-US" sz="1000" dirty="0">
                <a:latin typeface="Calibri" charset="0"/>
                <a:cs typeface="+mn-cs"/>
              </a:rPr>
              <a:t>. </a:t>
            </a:r>
            <a:r>
              <a:rPr lang="en-US" sz="1000" dirty="0" err="1">
                <a:latin typeface="Calibri" charset="0"/>
                <a:cs typeface="+mn-cs"/>
              </a:rPr>
              <a:t>Gula</a:t>
            </a:r>
            <a:r>
              <a:rPr lang="en-US" sz="1000" dirty="0">
                <a:latin typeface="Calibri" charset="0"/>
                <a:cs typeface="+mn-cs"/>
              </a:rPr>
              <a:t> </a:t>
            </a:r>
            <a:r>
              <a:rPr lang="en-US" sz="1000" dirty="0" err="1">
                <a:latin typeface="Calibri" charset="0"/>
                <a:cs typeface="+mn-cs"/>
              </a:rPr>
              <a:t>darah</a:t>
            </a:r>
            <a:r>
              <a:rPr lang="en-US" sz="1000" dirty="0">
                <a:latin typeface="Calibri" charset="0"/>
                <a:cs typeface="+mn-cs"/>
              </a:rPr>
              <a:t> yang </a:t>
            </a:r>
            <a:r>
              <a:rPr lang="en-US" sz="1000" dirty="0" err="1">
                <a:latin typeface="Calibri" charset="0"/>
                <a:cs typeface="+mn-cs"/>
              </a:rPr>
              <a:t>tinggi</a:t>
            </a:r>
            <a:r>
              <a:rPr lang="en-US" sz="1000" dirty="0">
                <a:latin typeface="Calibri" charset="0"/>
                <a:cs typeface="+mn-cs"/>
              </a:rPr>
              <a:t> </a:t>
            </a:r>
            <a:r>
              <a:rPr lang="en-US" sz="1000" dirty="0" err="1">
                <a:latin typeface="Calibri" charset="0"/>
                <a:cs typeface="+mn-cs"/>
              </a:rPr>
              <a:t>menyumbang</a:t>
            </a:r>
            <a:r>
              <a:rPr lang="en-US" sz="1000" dirty="0">
                <a:latin typeface="Calibri" charset="0"/>
                <a:cs typeface="+mn-cs"/>
              </a:rPr>
              <a:t> </a:t>
            </a:r>
            <a:r>
              <a:rPr lang="en-US" sz="1000" dirty="0" err="1">
                <a:latin typeface="Calibri" charset="0"/>
                <a:cs typeface="+mn-cs"/>
              </a:rPr>
              <a:t>pada</a:t>
            </a:r>
            <a:r>
              <a:rPr lang="en-US" sz="1000" dirty="0">
                <a:latin typeface="Calibri" charset="0"/>
                <a:cs typeface="+mn-cs"/>
              </a:rPr>
              <a:t> </a:t>
            </a:r>
            <a:r>
              <a:rPr lang="en-US" sz="1000" dirty="0" err="1">
                <a:latin typeface="Calibri" charset="0"/>
                <a:cs typeface="+mn-cs"/>
              </a:rPr>
              <a:t>beban</a:t>
            </a:r>
            <a:r>
              <a:rPr lang="en-US" sz="1000" dirty="0">
                <a:latin typeface="Calibri" charset="0"/>
                <a:cs typeface="+mn-cs"/>
              </a:rPr>
              <a:t> </a:t>
            </a:r>
            <a:r>
              <a:rPr lang="en-US" sz="1000" dirty="0" err="1">
                <a:latin typeface="Calibri" charset="0"/>
                <a:cs typeface="+mn-cs"/>
              </a:rPr>
              <a:t>penyakit</a:t>
            </a:r>
            <a:r>
              <a:rPr lang="en-US" sz="1000" dirty="0">
                <a:latin typeface="Calibri" charset="0"/>
                <a:cs typeface="+mn-cs"/>
              </a:rPr>
              <a:t> diabetes, </a:t>
            </a:r>
            <a:r>
              <a:rPr lang="en-US" sz="1000" dirty="0" err="1">
                <a:latin typeface="Calibri" charset="0"/>
                <a:cs typeface="+mn-cs"/>
              </a:rPr>
              <a:t>jantung</a:t>
            </a:r>
            <a:r>
              <a:rPr lang="en-US" sz="1000" dirty="0">
                <a:latin typeface="Calibri" charset="0"/>
                <a:cs typeface="+mn-cs"/>
              </a:rPr>
              <a:t> </a:t>
            </a:r>
            <a:r>
              <a:rPr lang="en-US" sz="1000" dirty="0" err="1">
                <a:latin typeface="Calibri" charset="0"/>
                <a:cs typeface="+mn-cs"/>
              </a:rPr>
              <a:t>dan</a:t>
            </a:r>
            <a:r>
              <a:rPr lang="en-US" sz="1000" dirty="0">
                <a:latin typeface="Calibri" charset="0"/>
                <a:cs typeface="+mn-cs"/>
              </a:rPr>
              <a:t> </a:t>
            </a:r>
            <a:r>
              <a:rPr lang="en-US" sz="1000" dirty="0" err="1">
                <a:latin typeface="Calibri" charset="0"/>
                <a:cs typeface="+mn-cs"/>
              </a:rPr>
              <a:t>pembuluh</a:t>
            </a:r>
            <a:r>
              <a:rPr lang="en-US" sz="1000" dirty="0">
                <a:latin typeface="Calibri" charset="0"/>
                <a:cs typeface="+mn-cs"/>
              </a:rPr>
              <a:t> </a:t>
            </a:r>
            <a:r>
              <a:rPr lang="en-US" sz="1000" dirty="0" err="1">
                <a:latin typeface="Calibri" charset="0"/>
                <a:cs typeface="+mn-cs"/>
              </a:rPr>
              <a:t>darah</a:t>
            </a:r>
            <a:r>
              <a:rPr lang="en-US" sz="1000" dirty="0">
                <a:latin typeface="Calibri" charset="0"/>
                <a:cs typeface="+mn-cs"/>
              </a:rPr>
              <a:t>, </a:t>
            </a:r>
            <a:r>
              <a:rPr lang="en-US" sz="1000" dirty="0" err="1">
                <a:latin typeface="Calibri" charset="0"/>
                <a:cs typeface="+mn-cs"/>
              </a:rPr>
              <a:t>endokrin</a:t>
            </a:r>
            <a:r>
              <a:rPr lang="en-US" sz="1000" dirty="0">
                <a:latin typeface="Calibri" charset="0"/>
                <a:cs typeface="+mn-cs"/>
              </a:rPr>
              <a:t>, HIV/AIDS </a:t>
            </a:r>
            <a:r>
              <a:rPr lang="en-US" sz="1000" dirty="0" err="1">
                <a:latin typeface="Calibri" charset="0"/>
                <a:cs typeface="+mn-cs"/>
              </a:rPr>
              <a:t>dan</a:t>
            </a:r>
            <a:r>
              <a:rPr lang="en-US" sz="1000" dirty="0">
                <a:latin typeface="Calibri" charset="0"/>
                <a:cs typeface="+mn-cs"/>
              </a:rPr>
              <a:t> </a:t>
            </a:r>
            <a:r>
              <a:rPr lang="en-US" sz="1000" dirty="0" err="1">
                <a:latin typeface="Calibri" charset="0"/>
                <a:cs typeface="+mn-cs"/>
              </a:rPr>
              <a:t>tuberkulosis</a:t>
            </a:r>
            <a:r>
              <a:rPr lang="id-ID" sz="1000" dirty="0">
                <a:latin typeface="Calibri" charset="0"/>
                <a:cs typeface="+mn-cs"/>
              </a:rPr>
              <a:t>. </a:t>
            </a:r>
            <a:endParaRPr lang="id-ID" sz="1000" dirty="0" smtClean="0">
              <a:latin typeface="Calibri" charset="0"/>
              <a:cs typeface="+mn-cs"/>
            </a:endParaRPr>
          </a:p>
          <a:p>
            <a:pPr marL="228600" indent="-228600" algn="just" eaLnBrk="1" hangingPunct="1">
              <a:buFont typeface="+mj-lt"/>
              <a:buAutoNum type="arabicPeriod"/>
              <a:defRPr/>
            </a:pPr>
            <a:r>
              <a:rPr lang="en-US" sz="1000" dirty="0" err="1" smtClean="0">
                <a:latin typeface="Calibri" charset="0"/>
                <a:cs typeface="+mn-cs"/>
              </a:rPr>
              <a:t>Temuan</a:t>
            </a:r>
            <a:r>
              <a:rPr lang="en-US" sz="1000" dirty="0" smtClean="0">
                <a:latin typeface="Calibri" charset="0"/>
                <a:cs typeface="+mn-cs"/>
              </a:rPr>
              <a:t> </a:t>
            </a:r>
            <a:r>
              <a:rPr lang="en-US" sz="1000" dirty="0" err="1">
                <a:latin typeface="Calibri" charset="0"/>
                <a:cs typeface="+mn-cs"/>
              </a:rPr>
              <a:t>tersebut</a:t>
            </a:r>
            <a:r>
              <a:rPr lang="en-US" sz="1000" dirty="0">
                <a:latin typeface="Calibri" charset="0"/>
                <a:cs typeface="+mn-cs"/>
              </a:rPr>
              <a:t> </a:t>
            </a:r>
            <a:r>
              <a:rPr lang="en-US" sz="1000" dirty="0" err="1">
                <a:latin typeface="Calibri" charset="0"/>
                <a:cs typeface="+mn-cs"/>
              </a:rPr>
              <a:t>diperkuat</a:t>
            </a:r>
            <a:r>
              <a:rPr lang="en-US" sz="1000" dirty="0">
                <a:latin typeface="Calibri" charset="0"/>
                <a:cs typeface="+mn-cs"/>
              </a:rPr>
              <a:t> </a:t>
            </a:r>
            <a:r>
              <a:rPr lang="en-US" sz="1000" dirty="0" err="1">
                <a:latin typeface="Calibri" charset="0"/>
                <a:cs typeface="+mn-cs"/>
              </a:rPr>
              <a:t>dengan</a:t>
            </a:r>
            <a:r>
              <a:rPr lang="en-US" sz="1000" dirty="0">
                <a:latin typeface="Calibri" charset="0"/>
                <a:cs typeface="+mn-cs"/>
              </a:rPr>
              <a:t> data </a:t>
            </a:r>
            <a:r>
              <a:rPr lang="en-US" sz="1000" dirty="0" err="1">
                <a:latin typeface="Calibri" charset="0"/>
                <a:cs typeface="+mn-cs"/>
              </a:rPr>
              <a:t>Riskesdas</a:t>
            </a:r>
            <a:r>
              <a:rPr lang="en-US" sz="1000" dirty="0">
                <a:latin typeface="Calibri" charset="0"/>
                <a:cs typeface="+mn-cs"/>
              </a:rPr>
              <a:t> 2018 </a:t>
            </a:r>
            <a:r>
              <a:rPr lang="en-US" sz="1000" dirty="0" err="1">
                <a:latin typeface="Calibri" charset="0"/>
                <a:cs typeface="+mn-cs"/>
              </a:rPr>
              <a:t>dimana</a:t>
            </a:r>
            <a:r>
              <a:rPr lang="en-US" sz="1000" dirty="0">
                <a:latin typeface="Calibri" charset="0"/>
                <a:cs typeface="+mn-cs"/>
              </a:rPr>
              <a:t> </a:t>
            </a:r>
            <a:r>
              <a:rPr lang="en-US" sz="1000" dirty="0" err="1">
                <a:latin typeface="Calibri" charset="0"/>
                <a:cs typeface="+mn-cs"/>
              </a:rPr>
              <a:t>dilaporkan</a:t>
            </a:r>
            <a:r>
              <a:rPr lang="en-US" sz="1000" dirty="0">
                <a:latin typeface="Calibri" charset="0"/>
                <a:cs typeface="+mn-cs"/>
              </a:rPr>
              <a:t> </a:t>
            </a:r>
            <a:r>
              <a:rPr lang="en-US" sz="1000" dirty="0" err="1">
                <a:latin typeface="Calibri" charset="0"/>
                <a:cs typeface="+mn-cs"/>
              </a:rPr>
              <a:t>bahwa</a:t>
            </a:r>
            <a:r>
              <a:rPr lang="en-US" sz="1000" dirty="0">
                <a:latin typeface="Calibri" charset="0"/>
                <a:cs typeface="+mn-cs"/>
              </a:rPr>
              <a:t> </a:t>
            </a:r>
            <a:r>
              <a:rPr lang="en-US" sz="1000" dirty="0" err="1">
                <a:latin typeface="Calibri" charset="0"/>
                <a:cs typeface="+mn-cs"/>
              </a:rPr>
              <a:t>terjadi</a:t>
            </a:r>
            <a:r>
              <a:rPr lang="en-US" sz="1000" dirty="0">
                <a:latin typeface="Calibri" charset="0"/>
                <a:cs typeface="+mn-cs"/>
              </a:rPr>
              <a:t> </a:t>
            </a:r>
            <a:r>
              <a:rPr lang="en-US" sz="1000" dirty="0" err="1">
                <a:latin typeface="Calibri" charset="0"/>
                <a:cs typeface="+mn-cs"/>
              </a:rPr>
              <a:t>peningkatan</a:t>
            </a:r>
            <a:r>
              <a:rPr lang="en-US" sz="1000" dirty="0">
                <a:latin typeface="Calibri" charset="0"/>
                <a:cs typeface="+mn-cs"/>
              </a:rPr>
              <a:t> </a:t>
            </a:r>
            <a:r>
              <a:rPr lang="en-US" sz="1000" dirty="0" err="1">
                <a:latin typeface="Calibri" charset="0"/>
                <a:cs typeface="+mn-cs"/>
              </a:rPr>
              <a:t>pada</a:t>
            </a:r>
            <a:r>
              <a:rPr lang="en-US" sz="1000" dirty="0">
                <a:latin typeface="Calibri" charset="0"/>
                <a:cs typeface="+mn-cs"/>
              </a:rPr>
              <a:t> factor </a:t>
            </a:r>
            <a:r>
              <a:rPr lang="en-US" sz="1000" dirty="0" err="1">
                <a:latin typeface="Calibri" charset="0"/>
                <a:cs typeface="+mn-cs"/>
              </a:rPr>
              <a:t>risiko</a:t>
            </a:r>
            <a:r>
              <a:rPr lang="en-US" sz="1000" dirty="0">
                <a:latin typeface="Calibri" charset="0"/>
                <a:cs typeface="+mn-cs"/>
              </a:rPr>
              <a:t> </a:t>
            </a:r>
            <a:r>
              <a:rPr lang="en-US" sz="1000" dirty="0" err="1">
                <a:latin typeface="Calibri" charset="0"/>
                <a:cs typeface="+mn-cs"/>
              </a:rPr>
              <a:t>perilaku</a:t>
            </a:r>
            <a:r>
              <a:rPr lang="en-US" sz="1000" dirty="0">
                <a:latin typeface="Calibri" charset="0"/>
                <a:cs typeface="+mn-cs"/>
              </a:rPr>
              <a:t> </a:t>
            </a:r>
            <a:r>
              <a:rPr lang="en-US" sz="1000" dirty="0" err="1">
                <a:latin typeface="Calibri" charset="0"/>
                <a:cs typeface="+mn-cs"/>
              </a:rPr>
              <a:t>penyebab</a:t>
            </a:r>
            <a:r>
              <a:rPr lang="en-US" sz="1000" dirty="0">
                <a:latin typeface="Calibri" charset="0"/>
                <a:cs typeface="+mn-cs"/>
              </a:rPr>
              <a:t> </a:t>
            </a:r>
            <a:r>
              <a:rPr lang="en-US" sz="1000" dirty="0" err="1">
                <a:latin typeface="Calibri" charset="0"/>
                <a:cs typeface="+mn-cs"/>
              </a:rPr>
              <a:t>Penyakit</a:t>
            </a:r>
            <a:r>
              <a:rPr lang="en-US" sz="1000" dirty="0">
                <a:latin typeface="Calibri" charset="0"/>
                <a:cs typeface="+mn-cs"/>
              </a:rPr>
              <a:t> </a:t>
            </a:r>
            <a:r>
              <a:rPr lang="en-US" sz="1000" dirty="0" err="1">
                <a:latin typeface="Calibri" charset="0"/>
                <a:cs typeface="+mn-cs"/>
              </a:rPr>
              <a:t>tidak</a:t>
            </a:r>
            <a:r>
              <a:rPr lang="en-US" sz="1000" dirty="0">
                <a:latin typeface="Calibri" charset="0"/>
                <a:cs typeface="+mn-cs"/>
              </a:rPr>
              <a:t> </a:t>
            </a:r>
            <a:r>
              <a:rPr lang="en-US" sz="1000" dirty="0" err="1">
                <a:latin typeface="Calibri" charset="0"/>
                <a:cs typeface="+mn-cs"/>
              </a:rPr>
              <a:t>menular</a:t>
            </a:r>
            <a:r>
              <a:rPr lang="en-US" sz="1000" dirty="0">
                <a:latin typeface="Calibri" charset="0"/>
                <a:cs typeface="+mn-cs"/>
              </a:rPr>
              <a:t> </a:t>
            </a:r>
            <a:r>
              <a:rPr lang="en-US" sz="1000" dirty="0" err="1">
                <a:latin typeface="Calibri" charset="0"/>
                <a:cs typeface="+mn-cs"/>
              </a:rPr>
              <a:t>sebagai</a:t>
            </a:r>
            <a:r>
              <a:rPr lang="en-US" sz="1000" dirty="0">
                <a:latin typeface="Calibri" charset="0"/>
                <a:cs typeface="+mn-cs"/>
              </a:rPr>
              <a:t> </a:t>
            </a:r>
            <a:r>
              <a:rPr lang="en-US" sz="1000" dirty="0" err="1">
                <a:latin typeface="Calibri" charset="0"/>
                <a:cs typeface="+mn-cs"/>
              </a:rPr>
              <a:t>berikut</a:t>
            </a:r>
            <a:r>
              <a:rPr lang="en-US" sz="1000" dirty="0">
                <a:latin typeface="Calibri" charset="0"/>
                <a:cs typeface="+mn-cs"/>
              </a:rPr>
              <a:t> </a:t>
            </a:r>
            <a:r>
              <a:rPr lang="id-ID" sz="1000" dirty="0">
                <a:latin typeface="Calibri" charset="0"/>
                <a:cs typeface="+mn-cs"/>
              </a:rPr>
              <a:t>95,5% p</a:t>
            </a:r>
            <a:r>
              <a:rPr lang="en-US" sz="1000" dirty="0" err="1">
                <a:latin typeface="Calibri" charset="0"/>
                <a:cs typeface="+mn-cs"/>
              </a:rPr>
              <a:t>enduduk</a:t>
            </a:r>
            <a:r>
              <a:rPr lang="en-US" sz="1000" dirty="0">
                <a:latin typeface="Calibri" charset="0"/>
                <a:cs typeface="+mn-cs"/>
              </a:rPr>
              <a:t> </a:t>
            </a:r>
            <a:r>
              <a:rPr lang="id-ID" sz="1000" dirty="0">
                <a:latin typeface="Calibri" charset="0"/>
                <a:cs typeface="+mn-cs"/>
              </a:rPr>
              <a:t>k</a:t>
            </a:r>
            <a:r>
              <a:rPr lang="en-US" sz="1000" dirty="0" err="1">
                <a:latin typeface="Calibri" charset="0"/>
                <a:cs typeface="+mn-cs"/>
              </a:rPr>
              <a:t>urang</a:t>
            </a:r>
            <a:r>
              <a:rPr lang="en-US" sz="1000" dirty="0">
                <a:latin typeface="Calibri" charset="0"/>
                <a:cs typeface="+mn-cs"/>
              </a:rPr>
              <a:t> </a:t>
            </a:r>
            <a:r>
              <a:rPr lang="id-ID" sz="1000" dirty="0">
                <a:latin typeface="Calibri" charset="0"/>
                <a:cs typeface="+mn-cs"/>
              </a:rPr>
              <a:t>k</a:t>
            </a:r>
            <a:r>
              <a:rPr lang="en-US" sz="1000" dirty="0" err="1">
                <a:latin typeface="Calibri" charset="0"/>
                <a:cs typeface="+mn-cs"/>
              </a:rPr>
              <a:t>onsumsi</a:t>
            </a:r>
            <a:r>
              <a:rPr lang="en-US" sz="1000" dirty="0">
                <a:latin typeface="Calibri" charset="0"/>
                <a:cs typeface="+mn-cs"/>
              </a:rPr>
              <a:t> </a:t>
            </a:r>
            <a:r>
              <a:rPr lang="id-ID" sz="1000" dirty="0">
                <a:latin typeface="Calibri" charset="0"/>
                <a:cs typeface="+mn-cs"/>
              </a:rPr>
              <a:t>b</a:t>
            </a:r>
            <a:r>
              <a:rPr lang="en-US" sz="1000" dirty="0" err="1">
                <a:latin typeface="Calibri" charset="0"/>
                <a:cs typeface="+mn-cs"/>
              </a:rPr>
              <a:t>uah</a:t>
            </a:r>
            <a:r>
              <a:rPr lang="en-US" sz="1000" dirty="0">
                <a:latin typeface="Calibri" charset="0"/>
                <a:cs typeface="+mn-cs"/>
              </a:rPr>
              <a:t> </a:t>
            </a:r>
            <a:r>
              <a:rPr lang="en-US" sz="1000" dirty="0" err="1">
                <a:latin typeface="Calibri" charset="0"/>
                <a:cs typeface="+mn-cs"/>
              </a:rPr>
              <a:t>dan</a:t>
            </a:r>
            <a:r>
              <a:rPr lang="en-US" sz="1000" dirty="0">
                <a:latin typeface="Calibri" charset="0"/>
                <a:cs typeface="+mn-cs"/>
              </a:rPr>
              <a:t> </a:t>
            </a:r>
            <a:r>
              <a:rPr lang="id-ID" sz="1000" dirty="0">
                <a:latin typeface="Calibri" charset="0"/>
                <a:cs typeface="+mn-cs"/>
              </a:rPr>
              <a:t>s</a:t>
            </a:r>
            <a:r>
              <a:rPr lang="en-US" sz="1000" dirty="0" err="1">
                <a:latin typeface="Calibri" charset="0"/>
                <a:cs typeface="+mn-cs"/>
              </a:rPr>
              <a:t>ayur</a:t>
            </a:r>
            <a:r>
              <a:rPr lang="en-US" sz="1000" dirty="0">
                <a:latin typeface="Calibri" charset="0"/>
                <a:cs typeface="+mn-cs"/>
              </a:rPr>
              <a:t> (2013: 93,5%), </a:t>
            </a:r>
            <a:r>
              <a:rPr lang="id-ID" sz="1000" dirty="0">
                <a:latin typeface="Calibri" charset="0"/>
                <a:cs typeface="+mn-cs"/>
              </a:rPr>
              <a:t>33,8% penduduk memiliki kebiasaan merokok</a:t>
            </a:r>
            <a:r>
              <a:rPr lang="en-US" sz="1000" dirty="0">
                <a:latin typeface="Calibri" charset="0"/>
                <a:cs typeface="+mn-cs"/>
              </a:rPr>
              <a:t>, </a:t>
            </a:r>
            <a:r>
              <a:rPr lang="id-ID" sz="1000" dirty="0">
                <a:latin typeface="Calibri" charset="0"/>
                <a:cs typeface="+mn-cs"/>
              </a:rPr>
              <a:t>33,5% penduduk kurang melakukan aktivitas fisik (2013: 26,1%). Situasi ini memperlihatkan dengan jelas kepada kita bahwa upaya promotif preventif menjadi kunci utama untuk menjamin keberhasilan pencapaian dampak pembangunan kesehatan.</a:t>
            </a:r>
          </a:p>
        </p:txBody>
      </p:sp>
      <p:sp>
        <p:nvSpPr>
          <p:cNvPr id="358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fld id="{DBAB604D-0BF0-ED4C-9DD1-D675A512E575}" type="slidenum">
              <a:rPr lang="id-ID" sz="1200">
                <a:ea typeface="MS PGothic" charset="0"/>
                <a:cs typeface="MS PGothic" charset="0"/>
              </a:rPr>
              <a:pPr/>
              <a:t>5</a:t>
            </a:fld>
            <a:endParaRPr lang="id-ID" sz="1200">
              <a:ea typeface="MS PGothic" charset="0"/>
              <a:cs typeface="MS PGothic"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baseline="0" dirty="0" err="1" smtClean="0">
                <a:solidFill>
                  <a:schemeClr val="tx1"/>
                </a:solidFill>
                <a:effectLst/>
                <a:latin typeface="+mn-lt"/>
                <a:ea typeface="+mn-ea"/>
                <a:cs typeface="+mn-cs"/>
              </a:rPr>
              <a:t>Hadirin</a:t>
            </a:r>
            <a:r>
              <a:rPr lang="en-US" sz="1200" b="0" i="0" kern="1200" baseline="0" dirty="0" smtClean="0">
                <a:solidFill>
                  <a:schemeClr val="tx1"/>
                </a:solidFill>
                <a:effectLst/>
                <a:latin typeface="+mn-lt"/>
                <a:ea typeface="+mn-ea"/>
                <a:cs typeface="+mn-cs"/>
              </a:rPr>
              <a:t> </a:t>
            </a:r>
            <a:r>
              <a:rPr lang="en-US" sz="1200" b="0" i="0" kern="1200" baseline="0" dirty="0" err="1" smtClean="0">
                <a:solidFill>
                  <a:schemeClr val="tx1"/>
                </a:solidFill>
                <a:effectLst/>
                <a:latin typeface="+mn-lt"/>
                <a:ea typeface="+mn-ea"/>
                <a:cs typeface="+mn-cs"/>
              </a:rPr>
              <a:t>sekalian</a:t>
            </a:r>
            <a:r>
              <a:rPr lang="en-US" sz="1200" b="0" i="0" kern="1200" baseline="0" dirty="0" smtClean="0">
                <a:solidFill>
                  <a:schemeClr val="tx1"/>
                </a:solidFill>
                <a:effectLst/>
                <a:latin typeface="+mn-lt"/>
                <a:ea typeface="+mn-ea"/>
                <a:cs typeface="+mn-cs"/>
              </a:rPr>
              <a:t>, </a:t>
            </a:r>
          </a:p>
          <a:p>
            <a:endParaRPr lang="en-US" sz="1200" b="0" i="0" kern="1200" dirty="0" smtClean="0">
              <a:solidFill>
                <a:schemeClr val="tx1"/>
              </a:solidFill>
              <a:effectLst/>
              <a:latin typeface="+mn-lt"/>
              <a:ea typeface="+mn-ea"/>
              <a:cs typeface="+mn-cs"/>
            </a:endParaRPr>
          </a:p>
          <a:p>
            <a:pPr algn="just"/>
            <a:r>
              <a:rPr lang="en-US" sz="1200" b="0" i="0" kern="1200" dirty="0" err="1" smtClean="0">
                <a:solidFill>
                  <a:schemeClr val="tx1"/>
                </a:solidFill>
                <a:effectLst/>
                <a:latin typeface="+mn-lt"/>
                <a:ea typeface="+mn-ea"/>
                <a:cs typeface="+mn-cs"/>
              </a:rPr>
              <a:t>Saat</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ini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kita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telah</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berada</a:t>
            </a:r>
            <a:r>
              <a:rPr lang="en-US" sz="1200" b="0" i="0" kern="1200" dirty="0" smtClean="0">
                <a:solidFill>
                  <a:schemeClr val="tx1"/>
                </a:solidFill>
                <a:effectLst/>
                <a:latin typeface="+mn-lt"/>
                <a:ea typeface="+mn-ea"/>
                <a:cs typeface="+mn-cs"/>
              </a:rPr>
              <a:t> di zaman </a:t>
            </a:r>
            <a:r>
              <a:rPr lang="en-US" sz="1200" b="0" i="1" kern="1200" dirty="0" smtClean="0">
                <a:solidFill>
                  <a:schemeClr val="tx1"/>
                </a:solidFill>
                <a:effectLst/>
                <a:latin typeface="+mn-lt"/>
                <a:ea typeface="+mn-ea"/>
                <a:cs typeface="+mn-cs"/>
              </a:rPr>
              <a:t>Millennial</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yaitu</a:t>
            </a:r>
            <a:r>
              <a:rPr lang="en-US" sz="1200" b="0" i="0" kern="1200" dirty="0" smtClean="0">
                <a:solidFill>
                  <a:schemeClr val="tx1"/>
                </a:solidFill>
                <a:effectLst/>
                <a:latin typeface="+mn-lt"/>
                <a:ea typeface="+mn-ea"/>
                <a:cs typeface="+mn-cs"/>
              </a:rPr>
              <a:t> zaman di mana </a:t>
            </a:r>
            <a:r>
              <a:rPr lang="en-US" sz="1200" b="0" i="0" kern="1200" dirty="0" err="1" smtClean="0">
                <a:solidFill>
                  <a:schemeClr val="tx1"/>
                </a:solidFill>
                <a:effectLst/>
                <a:latin typeface="+mn-lt"/>
                <a:ea typeface="+mn-ea"/>
                <a:cs typeface="+mn-cs"/>
              </a:rPr>
              <a:t>dunia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bergerak</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sangat</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cepat</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Terdapat</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banyak</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teknologi-teknologi</a:t>
            </a:r>
            <a:r>
              <a:rPr lang="en-US" sz="1200" b="0" i="0" kern="1200" dirty="0" smtClean="0">
                <a:solidFill>
                  <a:schemeClr val="tx1"/>
                </a:solidFill>
                <a:effectLst/>
                <a:latin typeface="+mn-lt"/>
                <a:ea typeface="+mn-ea"/>
                <a:cs typeface="+mn-cs"/>
              </a:rPr>
              <a:t> yang </a:t>
            </a:r>
            <a:r>
              <a:rPr lang="en-US" sz="1200" b="0" i="0" kern="1200" dirty="0" err="1" smtClean="0">
                <a:solidFill>
                  <a:schemeClr val="tx1"/>
                </a:solidFill>
                <a:effectLst/>
                <a:latin typeface="+mn-lt"/>
                <a:ea typeface="+mn-ea"/>
                <a:cs typeface="+mn-cs"/>
              </a:rPr>
              <a:t>muncul</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terjadi</a:t>
            </a:r>
            <a:r>
              <a:rPr lang="en-US" sz="1200" b="0" i="0" kern="1200" dirty="0" smtClean="0">
                <a:solidFill>
                  <a:schemeClr val="tx1"/>
                </a:solidFill>
                <a:effectLst/>
                <a:latin typeface="+mn-lt"/>
                <a:ea typeface="+mn-ea"/>
                <a:cs typeface="+mn-cs"/>
              </a:rPr>
              <a:t> di era </a:t>
            </a:r>
            <a:r>
              <a:rPr lang="en-US" sz="1200" b="0" i="0" kern="1200" dirty="0" err="1" smtClean="0">
                <a:solidFill>
                  <a:schemeClr val="tx1"/>
                </a:solidFill>
                <a:effectLst/>
                <a:latin typeface="+mn-lt"/>
                <a:ea typeface="+mn-ea"/>
                <a:cs typeface="+mn-cs"/>
              </a:rPr>
              <a:t>Revolusi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Industri</a:t>
            </a:r>
            <a:r>
              <a:rPr lang="en-US" sz="1200" b="0" i="0" kern="1200" dirty="0" smtClean="0">
                <a:solidFill>
                  <a:schemeClr val="tx1"/>
                </a:solidFill>
                <a:effectLst/>
                <a:latin typeface="+mn-lt"/>
                <a:ea typeface="+mn-ea"/>
                <a:cs typeface="+mn-cs"/>
              </a:rPr>
              <a:t>. </a:t>
            </a:r>
          </a:p>
          <a:p>
            <a:pPr algn="just"/>
            <a:r>
              <a:rPr lang="en-US" sz="1200" b="0" i="0" kern="1200" dirty="0" err="1" smtClean="0">
                <a:solidFill>
                  <a:schemeClr val="tx1"/>
                </a:solidFill>
                <a:effectLst/>
                <a:latin typeface="+mn-lt"/>
                <a:ea typeface="+mn-ea"/>
                <a:cs typeface="+mn-cs"/>
              </a:rPr>
              <a:t>Revolusi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industri</a:t>
            </a:r>
            <a:r>
              <a:rPr lang="en-US" sz="1200" b="0" i="0" kern="1200" dirty="0" smtClean="0">
                <a:solidFill>
                  <a:schemeClr val="tx1"/>
                </a:solidFill>
                <a:effectLst/>
                <a:latin typeface="+mn-lt"/>
                <a:ea typeface="+mn-ea"/>
                <a:cs typeface="+mn-cs"/>
              </a:rPr>
              <a:t> 1.0 </a:t>
            </a:r>
            <a:r>
              <a:rPr lang="en-US" sz="1200" b="0" i="0" kern="1200" dirty="0" err="1" smtClean="0">
                <a:solidFill>
                  <a:schemeClr val="tx1"/>
                </a:solidFill>
                <a:effectLst/>
                <a:latin typeface="+mn-lt"/>
                <a:ea typeface="+mn-ea"/>
                <a:cs typeface="+mn-cs"/>
              </a:rPr>
              <a:t>terjadi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pada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abad</a:t>
            </a:r>
            <a:r>
              <a:rPr lang="en-US" sz="1200" b="0" i="0" kern="1200" dirty="0" smtClean="0">
                <a:solidFill>
                  <a:schemeClr val="tx1"/>
                </a:solidFill>
                <a:effectLst/>
                <a:latin typeface="+mn-lt"/>
                <a:ea typeface="+mn-ea"/>
                <a:cs typeface="+mn-cs"/>
              </a:rPr>
              <a:t> ke-18. Salah </a:t>
            </a:r>
            <a:r>
              <a:rPr lang="en-US" sz="1200" b="0" i="0" kern="1200" dirty="0" err="1" smtClean="0">
                <a:solidFill>
                  <a:schemeClr val="tx1"/>
                </a:solidFill>
                <a:effectLst/>
                <a:latin typeface="+mn-lt"/>
                <a:ea typeface="+mn-ea"/>
                <a:cs typeface="+mn-cs"/>
              </a:rPr>
              <a:t>satu</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penemuan</a:t>
            </a:r>
            <a:r>
              <a:rPr lang="en-US" sz="1200" b="0" i="0" kern="1200" dirty="0" smtClean="0">
                <a:solidFill>
                  <a:schemeClr val="tx1"/>
                </a:solidFill>
                <a:effectLst/>
                <a:latin typeface="+mn-lt"/>
                <a:ea typeface="+mn-ea"/>
                <a:cs typeface="+mn-cs"/>
              </a:rPr>
              <a:t> di era </a:t>
            </a:r>
            <a:r>
              <a:rPr lang="en-US" sz="1200" b="0" i="0" kern="1200" dirty="0" err="1" smtClean="0">
                <a:solidFill>
                  <a:schemeClr val="tx1"/>
                </a:solidFill>
                <a:effectLst/>
                <a:latin typeface="+mn-lt"/>
                <a:ea typeface="+mn-ea"/>
                <a:cs typeface="+mn-cs"/>
              </a:rPr>
              <a:t>ini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yaitu</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ditemukannya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mesin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bertenaga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uap</a:t>
            </a:r>
            <a:r>
              <a:rPr lang="en-US" sz="1200" b="0" i="0" kern="1200" dirty="0" smtClean="0">
                <a:solidFill>
                  <a:schemeClr val="tx1"/>
                </a:solidFill>
                <a:effectLst/>
                <a:latin typeface="+mn-lt"/>
                <a:ea typeface="+mn-ea"/>
                <a:cs typeface="+mn-cs"/>
              </a:rPr>
              <a:t> yang </a:t>
            </a:r>
            <a:r>
              <a:rPr lang="en-US" sz="1200" b="0" i="0" kern="1200" dirty="0" err="1" smtClean="0">
                <a:solidFill>
                  <a:schemeClr val="tx1"/>
                </a:solidFill>
                <a:effectLst/>
                <a:latin typeface="+mn-lt"/>
                <a:ea typeface="+mn-ea"/>
                <a:cs typeface="+mn-cs"/>
              </a:rPr>
              <a:t>memungkinkan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manusia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beralih</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dari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pemanfaatan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tenaga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hewan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ke</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mesin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produksi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mekanis</a:t>
            </a:r>
            <a:r>
              <a:rPr lang="en-US" sz="1200" b="0" i="0" kern="1200" dirty="0" smtClean="0">
                <a:solidFill>
                  <a:schemeClr val="tx1"/>
                </a:solidFill>
                <a:effectLst/>
                <a:latin typeface="+mn-lt"/>
                <a:ea typeface="+mn-ea"/>
                <a:cs typeface="+mn-cs"/>
              </a:rPr>
              <a:t>.</a:t>
            </a:r>
          </a:p>
          <a:p>
            <a:pPr algn="just"/>
            <a:r>
              <a:rPr lang="en-US" sz="1200" b="0" i="0" kern="1200" dirty="0" err="1" smtClean="0">
                <a:solidFill>
                  <a:schemeClr val="tx1"/>
                </a:solidFill>
                <a:effectLst/>
                <a:latin typeface="+mn-lt"/>
                <a:ea typeface="+mn-ea"/>
                <a:cs typeface="+mn-cs"/>
              </a:rPr>
              <a:t>Revolusi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industri</a:t>
            </a:r>
            <a:r>
              <a:rPr lang="en-US" sz="1200" b="0" i="0" kern="1200" dirty="0" smtClean="0">
                <a:solidFill>
                  <a:schemeClr val="tx1"/>
                </a:solidFill>
                <a:effectLst/>
                <a:latin typeface="+mn-lt"/>
                <a:ea typeface="+mn-ea"/>
                <a:cs typeface="+mn-cs"/>
              </a:rPr>
              <a:t> 2.0 </a:t>
            </a:r>
            <a:r>
              <a:rPr lang="en-US" sz="1200" b="0" i="0" kern="1200" dirty="0" err="1" smtClean="0">
                <a:solidFill>
                  <a:schemeClr val="tx1"/>
                </a:solidFill>
                <a:effectLst/>
                <a:latin typeface="+mn-lt"/>
                <a:ea typeface="+mn-ea"/>
                <a:cs typeface="+mn-cs"/>
              </a:rPr>
              <a:t>terjadi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pada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abad</a:t>
            </a:r>
            <a:r>
              <a:rPr lang="en-US" sz="1200" b="0" i="0" kern="1200" dirty="0" smtClean="0">
                <a:solidFill>
                  <a:schemeClr val="tx1"/>
                </a:solidFill>
                <a:effectLst/>
                <a:latin typeface="+mn-lt"/>
                <a:ea typeface="+mn-ea"/>
                <a:cs typeface="+mn-cs"/>
              </a:rPr>
              <a:t> ke-19. </a:t>
            </a:r>
            <a:r>
              <a:rPr lang="en-US" sz="1200" b="0" i="0" kern="1200" dirty="0" err="1" smtClean="0">
                <a:solidFill>
                  <a:schemeClr val="tx1"/>
                </a:solidFill>
                <a:effectLst/>
                <a:latin typeface="+mn-lt"/>
                <a:ea typeface="+mn-ea"/>
                <a:cs typeface="+mn-cs"/>
              </a:rPr>
              <a:t>Pada</a:t>
            </a:r>
            <a:r>
              <a:rPr lang="en-US" sz="1200" b="0" i="0" kern="1200" dirty="0" smtClean="0">
                <a:solidFill>
                  <a:schemeClr val="tx1"/>
                </a:solidFill>
                <a:effectLst/>
                <a:latin typeface="+mn-lt"/>
                <a:ea typeface="+mn-ea"/>
                <a:cs typeface="+mn-cs"/>
              </a:rPr>
              <a:t> era </a:t>
            </a:r>
            <a:r>
              <a:rPr lang="en-US" sz="1200" b="0" i="0" kern="1200" dirty="0" err="1" smtClean="0">
                <a:solidFill>
                  <a:schemeClr val="tx1"/>
                </a:solidFill>
                <a:effectLst/>
                <a:latin typeface="+mn-lt"/>
                <a:ea typeface="+mn-ea"/>
                <a:cs typeface="+mn-cs"/>
              </a:rPr>
              <a:t>ini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terjadi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peralihan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dunia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perindustrian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ke</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tenaga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listrik</a:t>
            </a:r>
            <a:r>
              <a:rPr lang="en-US" sz="1200" b="0" i="0" kern="1200" dirty="0" smtClean="0">
                <a:solidFill>
                  <a:schemeClr val="tx1"/>
                </a:solidFill>
                <a:effectLst/>
                <a:latin typeface="+mn-lt"/>
                <a:ea typeface="+mn-ea"/>
                <a:cs typeface="+mn-cs"/>
              </a:rPr>
              <a:t> yang </a:t>
            </a:r>
            <a:r>
              <a:rPr lang="en-US" sz="1200" b="0" i="0" kern="1200" dirty="0" err="1" smtClean="0">
                <a:solidFill>
                  <a:schemeClr val="tx1"/>
                </a:solidFill>
                <a:effectLst/>
                <a:latin typeface="+mn-lt"/>
                <a:ea typeface="+mn-ea"/>
                <a:cs typeface="+mn-cs"/>
              </a:rPr>
              <a:t>mampu</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menciptakan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produk-produk</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secara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massal</a:t>
            </a:r>
            <a:r>
              <a:rPr lang="en-US" sz="1200" b="0" i="0" kern="1200" dirty="0" smtClean="0">
                <a:solidFill>
                  <a:schemeClr val="tx1"/>
                </a:solidFill>
                <a:effectLst/>
                <a:latin typeface="+mn-lt"/>
                <a:ea typeface="+mn-ea"/>
                <a:cs typeface="+mn-cs"/>
              </a:rPr>
              <a:t>. </a:t>
            </a:r>
          </a:p>
          <a:p>
            <a:pPr algn="just"/>
            <a:r>
              <a:rPr lang="en-US" sz="1200" b="0" i="0" kern="1200" dirty="0" err="1" smtClean="0">
                <a:solidFill>
                  <a:schemeClr val="tx1"/>
                </a:solidFill>
                <a:effectLst/>
                <a:latin typeface="+mn-lt"/>
                <a:ea typeface="+mn-ea"/>
                <a:cs typeface="+mn-cs"/>
              </a:rPr>
              <a:t>Adapun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revolusi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industri</a:t>
            </a:r>
            <a:r>
              <a:rPr lang="en-US" sz="1200" b="0" i="0" kern="1200" dirty="0" smtClean="0">
                <a:solidFill>
                  <a:schemeClr val="tx1"/>
                </a:solidFill>
                <a:effectLst/>
                <a:latin typeface="+mn-lt"/>
                <a:ea typeface="+mn-ea"/>
                <a:cs typeface="+mn-cs"/>
              </a:rPr>
              <a:t> 3.0 </a:t>
            </a:r>
            <a:r>
              <a:rPr lang="en-US" sz="1200" b="0" i="0" kern="1200" dirty="0" err="1" smtClean="0">
                <a:solidFill>
                  <a:schemeClr val="tx1"/>
                </a:solidFill>
                <a:effectLst/>
                <a:latin typeface="+mn-lt"/>
                <a:ea typeface="+mn-ea"/>
                <a:cs typeface="+mn-cs"/>
              </a:rPr>
              <a:t>terjadi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pada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abad</a:t>
            </a:r>
            <a:r>
              <a:rPr lang="en-US" sz="1200" b="0" i="0" kern="1200" dirty="0" smtClean="0">
                <a:solidFill>
                  <a:schemeClr val="tx1"/>
                </a:solidFill>
                <a:effectLst/>
                <a:latin typeface="+mn-lt"/>
                <a:ea typeface="+mn-ea"/>
                <a:cs typeface="+mn-cs"/>
              </a:rPr>
              <a:t> ke-20. </a:t>
            </a:r>
            <a:r>
              <a:rPr lang="en-US" sz="1200" b="0" i="0" kern="1200" dirty="0" err="1" smtClean="0">
                <a:solidFill>
                  <a:schemeClr val="tx1"/>
                </a:solidFill>
                <a:effectLst/>
                <a:latin typeface="+mn-lt"/>
                <a:ea typeface="+mn-ea"/>
                <a:cs typeface="+mn-cs"/>
              </a:rPr>
              <a:t>Pada</a:t>
            </a:r>
            <a:r>
              <a:rPr lang="en-US" sz="1200" b="0" i="0" kern="1200" dirty="0" smtClean="0">
                <a:solidFill>
                  <a:schemeClr val="tx1"/>
                </a:solidFill>
                <a:effectLst/>
                <a:latin typeface="+mn-lt"/>
                <a:ea typeface="+mn-ea"/>
                <a:cs typeface="+mn-cs"/>
              </a:rPr>
              <a:t> era </a:t>
            </a:r>
            <a:r>
              <a:rPr lang="en-US" sz="1200" b="0" i="0" kern="1200" dirty="0" err="1" smtClean="0">
                <a:solidFill>
                  <a:schemeClr val="tx1"/>
                </a:solidFill>
                <a:effectLst/>
                <a:latin typeface="+mn-lt"/>
                <a:ea typeface="+mn-ea"/>
                <a:cs typeface="+mn-cs"/>
              </a:rPr>
              <a:t>ini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salah</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satu</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efeknya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yaitu</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perangkat</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elektronik</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mampu</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menghadirkan</a:t>
            </a:r>
            <a:r>
              <a:rPr lang="en-US" sz="1200" b="0" i="0" kern="1200" dirty="0" smtClean="0">
                <a:solidFill>
                  <a:schemeClr val="tx1"/>
                </a:solidFill>
                <a:effectLst/>
                <a:latin typeface="+mn-lt"/>
                <a:ea typeface="+mn-ea"/>
                <a:cs typeface="+mn-cs"/>
              </a:rPr>
              <a:t> proses </a:t>
            </a:r>
            <a:r>
              <a:rPr lang="en-US" sz="1200" b="0" i="0" kern="1200" dirty="0" err="1" smtClean="0">
                <a:solidFill>
                  <a:schemeClr val="tx1"/>
                </a:solidFill>
                <a:effectLst/>
                <a:latin typeface="+mn-lt"/>
                <a:ea typeface="+mn-ea"/>
                <a:cs typeface="+mn-cs"/>
              </a:rPr>
              <a:t>produksi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Seiring</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berjalannya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waktu</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revolusi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industri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semakin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berkembang</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yaitu</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dengan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hadirnya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revolusi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industri</a:t>
            </a:r>
            <a:r>
              <a:rPr lang="en-US" sz="1200" b="0" i="0" kern="1200" dirty="0" smtClean="0">
                <a:solidFill>
                  <a:schemeClr val="tx1"/>
                </a:solidFill>
                <a:effectLst/>
                <a:latin typeface="+mn-lt"/>
                <a:ea typeface="+mn-ea"/>
                <a:cs typeface="+mn-cs"/>
              </a:rPr>
              <a:t> 4.0.</a:t>
            </a:r>
          </a:p>
          <a:p>
            <a:pPr algn="just"/>
            <a:endParaRPr lang="en-US" sz="1200" b="0" i="0" kern="1200" dirty="0" smtClean="0">
              <a:solidFill>
                <a:schemeClr val="tx1"/>
              </a:solidFill>
              <a:effectLst/>
              <a:latin typeface="+mn-lt"/>
              <a:ea typeface="+mn-ea"/>
              <a:cs typeface="+mn-cs"/>
            </a:endParaRPr>
          </a:p>
          <a:p>
            <a:pPr algn="just"/>
            <a:r>
              <a:rPr lang="en-US" sz="1200" b="0" i="0" kern="1200" dirty="0" err="1" smtClean="0">
                <a:solidFill>
                  <a:schemeClr val="tx1"/>
                </a:solidFill>
                <a:effectLst/>
                <a:latin typeface="+mn-lt"/>
                <a:ea typeface="+mn-ea"/>
                <a:cs typeface="+mn-cs"/>
              </a:rPr>
              <a:t>Sebelum</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dibahas</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mengenai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bagaimana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dunia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kesehatan</a:t>
            </a:r>
            <a:r>
              <a:rPr lang="en-US" sz="1200" b="0" i="0" kern="1200" dirty="0" smtClean="0">
                <a:solidFill>
                  <a:schemeClr val="tx1"/>
                </a:solidFill>
                <a:effectLst/>
                <a:latin typeface="+mn-lt"/>
                <a:ea typeface="+mn-ea"/>
                <a:cs typeface="+mn-cs"/>
              </a:rPr>
              <a:t> di era </a:t>
            </a:r>
            <a:r>
              <a:rPr lang="en-US" sz="1200" b="0" i="0" kern="1200" dirty="0" err="1" smtClean="0">
                <a:solidFill>
                  <a:schemeClr val="tx1"/>
                </a:solidFill>
                <a:effectLst/>
                <a:latin typeface="+mn-lt"/>
                <a:ea typeface="+mn-ea"/>
                <a:cs typeface="+mn-cs"/>
              </a:rPr>
              <a:t>revolusi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industri</a:t>
            </a:r>
            <a:r>
              <a:rPr lang="en-US" sz="1200" b="0" i="0" kern="1200" dirty="0" smtClean="0">
                <a:solidFill>
                  <a:schemeClr val="tx1"/>
                </a:solidFill>
                <a:effectLst/>
                <a:latin typeface="+mn-lt"/>
                <a:ea typeface="+mn-ea"/>
                <a:cs typeface="+mn-cs"/>
              </a:rPr>
              <a:t> 4.0, </a:t>
            </a:r>
            <a:r>
              <a:rPr lang="en-US" sz="1200" b="0" i="0" kern="1200" dirty="0" err="1" smtClean="0">
                <a:solidFill>
                  <a:schemeClr val="tx1"/>
                </a:solidFill>
                <a:effectLst/>
                <a:latin typeface="+mn-lt"/>
                <a:ea typeface="+mn-ea"/>
                <a:cs typeface="+mn-cs"/>
              </a:rPr>
              <a:t>alangkah</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baiknya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jika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terlebih</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dahulu</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dibahas</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mengenai</a:t>
            </a:r>
            <a:r>
              <a:rPr lang="en-US" sz="1200" b="0" i="0" kern="1200" dirty="0" smtClean="0">
                <a:solidFill>
                  <a:schemeClr val="tx1"/>
                </a:solidFill>
                <a:effectLst/>
                <a:latin typeface="+mn-lt"/>
                <a:ea typeface="+mn-ea"/>
                <a:cs typeface="+mn-cs"/>
              </a:rPr>
              <a:t> era </a:t>
            </a:r>
            <a:r>
              <a:rPr lang="en-US" sz="1200" b="0" i="0" kern="1200" dirty="0" err="1" smtClean="0">
                <a:solidFill>
                  <a:schemeClr val="tx1"/>
                </a:solidFill>
                <a:effectLst/>
                <a:latin typeface="+mn-lt"/>
                <a:ea typeface="+mn-ea"/>
                <a:cs typeface="+mn-cs"/>
              </a:rPr>
              <a:t>Revolusi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Industri</a:t>
            </a:r>
            <a:r>
              <a:rPr lang="en-US" sz="1200" b="0" i="0" kern="1200" dirty="0" smtClean="0">
                <a:solidFill>
                  <a:schemeClr val="tx1"/>
                </a:solidFill>
                <a:effectLst/>
                <a:latin typeface="+mn-lt"/>
                <a:ea typeface="+mn-ea"/>
                <a:cs typeface="+mn-cs"/>
              </a:rPr>
              <a:t> 4.0 </a:t>
            </a:r>
            <a:r>
              <a:rPr lang="en-US" sz="1200" b="0" i="0" kern="1200" dirty="0" err="1" smtClean="0">
                <a:solidFill>
                  <a:schemeClr val="tx1"/>
                </a:solidFill>
                <a:effectLst/>
                <a:latin typeface="+mn-lt"/>
                <a:ea typeface="+mn-ea"/>
                <a:cs typeface="+mn-cs"/>
              </a:rPr>
              <a:t>secara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umum</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yaitu</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mengenai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teknologi-teknologi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mendasar</a:t>
            </a:r>
            <a:r>
              <a:rPr lang="en-US" sz="1200" b="0" i="0" kern="1200" dirty="0" smtClean="0">
                <a:solidFill>
                  <a:schemeClr val="tx1"/>
                </a:solidFill>
                <a:effectLst/>
                <a:latin typeface="+mn-lt"/>
                <a:ea typeface="+mn-ea"/>
                <a:cs typeface="+mn-cs"/>
              </a:rPr>
              <a:t> di era </a:t>
            </a:r>
            <a:r>
              <a:rPr lang="en-US" sz="1200" b="0" i="0" kern="1200" dirty="0" err="1" smtClean="0">
                <a:solidFill>
                  <a:schemeClr val="tx1"/>
                </a:solidFill>
                <a:effectLst/>
                <a:latin typeface="+mn-lt"/>
                <a:ea typeface="+mn-ea"/>
                <a:cs typeface="+mn-cs"/>
              </a:rPr>
              <a:t>Revolusi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Industri</a:t>
            </a:r>
            <a:r>
              <a:rPr lang="en-US" sz="1200" b="0" i="0" kern="1200" dirty="0" smtClean="0">
                <a:solidFill>
                  <a:schemeClr val="tx1"/>
                </a:solidFill>
                <a:effectLst/>
                <a:latin typeface="+mn-lt"/>
                <a:ea typeface="+mn-ea"/>
                <a:cs typeface="+mn-cs"/>
              </a:rPr>
              <a:t> 4.0.</a:t>
            </a:r>
          </a:p>
          <a:p>
            <a:pPr algn="just"/>
            <a:r>
              <a:rPr lang="en-US" sz="1200" b="0" i="0" kern="1200" dirty="0" err="1" smtClean="0">
                <a:solidFill>
                  <a:schemeClr val="tx1"/>
                </a:solidFill>
                <a:effectLst/>
                <a:latin typeface="+mn-lt"/>
                <a:ea typeface="+mn-ea"/>
                <a:cs typeface="+mn-cs"/>
              </a:rPr>
              <a:t>Dunia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sedang</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memasuki</a:t>
            </a:r>
            <a:r>
              <a:rPr lang="en-US" sz="1200" b="0" i="0" kern="1200" dirty="0" smtClean="0">
                <a:solidFill>
                  <a:schemeClr val="tx1"/>
                </a:solidFill>
                <a:effectLst/>
                <a:latin typeface="+mn-lt"/>
                <a:ea typeface="+mn-ea"/>
                <a:cs typeface="+mn-cs"/>
              </a:rPr>
              <a:t> era </a:t>
            </a:r>
            <a:r>
              <a:rPr lang="en-US" sz="1200" b="0" i="0" kern="1200" dirty="0" err="1" smtClean="0">
                <a:solidFill>
                  <a:schemeClr val="tx1"/>
                </a:solidFill>
                <a:effectLst/>
                <a:latin typeface="+mn-lt"/>
                <a:ea typeface="+mn-ea"/>
                <a:cs typeface="+mn-cs"/>
              </a:rPr>
              <a:t>Revolusi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Industri</a:t>
            </a:r>
            <a:r>
              <a:rPr lang="en-US" sz="1200" b="0" i="0" kern="1200" dirty="0" smtClean="0">
                <a:solidFill>
                  <a:schemeClr val="tx1"/>
                </a:solidFill>
                <a:effectLst/>
                <a:latin typeface="+mn-lt"/>
                <a:ea typeface="+mn-ea"/>
                <a:cs typeface="+mn-cs"/>
              </a:rPr>
              <a:t> 4.0, </a:t>
            </a:r>
            <a:r>
              <a:rPr lang="en-US" sz="1200" b="0" i="0" kern="1200" dirty="0" err="1" smtClean="0">
                <a:solidFill>
                  <a:schemeClr val="tx1"/>
                </a:solidFill>
                <a:effectLst/>
                <a:latin typeface="+mn-lt"/>
                <a:ea typeface="+mn-ea"/>
                <a:cs typeface="+mn-cs"/>
              </a:rPr>
              <a:t>yaitu</a:t>
            </a:r>
            <a:r>
              <a:rPr lang="en-US" sz="1200" b="0" i="0" kern="1200" dirty="0" smtClean="0">
                <a:solidFill>
                  <a:schemeClr val="tx1"/>
                </a:solidFill>
                <a:effectLst/>
                <a:latin typeface="+mn-lt"/>
                <a:ea typeface="+mn-ea"/>
                <a:cs typeface="+mn-cs"/>
              </a:rPr>
              <a:t> era yang </a:t>
            </a:r>
            <a:r>
              <a:rPr lang="en-US" sz="1200" b="0" i="0" kern="1200" dirty="0" err="1" smtClean="0">
                <a:solidFill>
                  <a:schemeClr val="tx1"/>
                </a:solidFill>
                <a:effectLst/>
                <a:latin typeface="+mn-lt"/>
                <a:ea typeface="+mn-ea"/>
                <a:cs typeface="+mn-cs"/>
              </a:rPr>
              <a:t>merupakan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periode</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perkembangan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baru</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ketika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beberapa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teknologi</a:t>
            </a:r>
            <a:r>
              <a:rPr lang="en-US" sz="1200" b="0" i="0" kern="1200" dirty="0" smtClean="0">
                <a:solidFill>
                  <a:schemeClr val="tx1"/>
                </a:solidFill>
                <a:effectLst/>
                <a:latin typeface="+mn-lt"/>
                <a:ea typeface="+mn-ea"/>
                <a:cs typeface="+mn-cs"/>
              </a:rPr>
              <a:t> yang </a:t>
            </a:r>
            <a:r>
              <a:rPr lang="en-US" sz="1200" b="0" i="0" kern="1200" dirty="0" err="1" smtClean="0">
                <a:solidFill>
                  <a:schemeClr val="tx1"/>
                </a:solidFill>
                <a:effectLst/>
                <a:latin typeface="+mn-lt"/>
                <a:ea typeface="+mn-ea"/>
                <a:cs typeface="+mn-cs"/>
              </a:rPr>
              <a:t>meliputi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teknologi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fisik</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teknologi</a:t>
            </a:r>
            <a:r>
              <a:rPr lang="en-US" sz="1200" b="0" i="0" kern="1200" dirty="0" smtClean="0">
                <a:solidFill>
                  <a:schemeClr val="tx1"/>
                </a:solidFill>
                <a:effectLst/>
                <a:latin typeface="+mn-lt"/>
                <a:ea typeface="+mn-ea"/>
                <a:cs typeface="+mn-cs"/>
              </a:rPr>
              <a:t> digital </a:t>
            </a:r>
            <a:r>
              <a:rPr lang="en-US" sz="1200" b="0" i="0" kern="1200" dirty="0" err="1" smtClean="0">
                <a:solidFill>
                  <a:schemeClr val="tx1"/>
                </a:solidFill>
                <a:effectLst/>
                <a:latin typeface="+mn-lt"/>
                <a:ea typeface="+mn-ea"/>
                <a:cs typeface="+mn-cs"/>
              </a:rPr>
              <a:t>dan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teknologi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biologis</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masing-masing</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telah</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mencapai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perkembangan</a:t>
            </a:r>
            <a:r>
              <a:rPr lang="en-US" sz="1200" b="0" i="0" kern="1200" dirty="0" smtClean="0">
                <a:solidFill>
                  <a:schemeClr val="tx1"/>
                </a:solidFill>
                <a:effectLst/>
                <a:latin typeface="+mn-lt"/>
                <a:ea typeface="+mn-ea"/>
                <a:cs typeface="+mn-cs"/>
              </a:rPr>
              <a:t> yang </a:t>
            </a:r>
            <a:r>
              <a:rPr lang="en-US" sz="1200" b="0" i="0" kern="1200" dirty="0" err="1" smtClean="0">
                <a:solidFill>
                  <a:schemeClr val="tx1"/>
                </a:solidFill>
                <a:effectLst/>
                <a:latin typeface="+mn-lt"/>
                <a:ea typeface="+mn-ea"/>
                <a:cs typeface="+mn-cs"/>
              </a:rPr>
              <a:t>belum</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pernah</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terjadi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sebelumnya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pada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bidangnya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masing-masing</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Ketiga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teknologi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tersebut</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merupakan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pendorong</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teknologi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utama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atau</a:t>
            </a:r>
            <a:r>
              <a:rPr lang="en-US" sz="1200" b="0" i="0" kern="1200" dirty="0" smtClean="0">
                <a:solidFill>
                  <a:schemeClr val="tx1"/>
                </a:solidFill>
                <a:effectLst/>
                <a:latin typeface="+mn-lt"/>
                <a:ea typeface="+mn-ea"/>
                <a:cs typeface="+mn-cs"/>
              </a:rPr>
              <a:t> yang paling </a:t>
            </a:r>
            <a:r>
              <a:rPr lang="en-US" sz="1200" b="0" i="0" kern="1200" dirty="0" err="1" smtClean="0">
                <a:solidFill>
                  <a:schemeClr val="tx1"/>
                </a:solidFill>
                <a:effectLst/>
                <a:latin typeface="+mn-lt"/>
                <a:ea typeface="+mn-ea"/>
                <a:cs typeface="+mn-cs"/>
              </a:rPr>
              <a:t>mendasar</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untuk</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Revolusi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Industri</a:t>
            </a:r>
            <a:r>
              <a:rPr lang="en-US" sz="1200" b="0" i="0" kern="1200" dirty="0" smtClean="0">
                <a:solidFill>
                  <a:schemeClr val="tx1"/>
                </a:solidFill>
                <a:effectLst/>
                <a:latin typeface="+mn-lt"/>
                <a:ea typeface="+mn-ea"/>
                <a:cs typeface="+mn-cs"/>
              </a:rPr>
              <a:t> 4.0.</a:t>
            </a:r>
          </a:p>
          <a:p>
            <a:pPr algn="just"/>
            <a:endParaRPr lang="en-US" sz="1200" b="0" i="0" kern="1200" dirty="0" smtClean="0">
              <a:solidFill>
                <a:schemeClr val="tx1"/>
              </a:solidFill>
              <a:effectLst/>
              <a:latin typeface="+mn-lt"/>
              <a:ea typeface="+mn-ea"/>
              <a:cs typeface="+mn-cs"/>
            </a:endParaRPr>
          </a:p>
          <a:p>
            <a:pPr algn="just"/>
            <a:r>
              <a:rPr lang="en-US" sz="1200" b="0" i="0" kern="1200" dirty="0" err="1" smtClean="0">
                <a:solidFill>
                  <a:schemeClr val="tx1"/>
                </a:solidFill>
                <a:effectLst/>
                <a:latin typeface="+mn-lt"/>
                <a:ea typeface="+mn-ea"/>
                <a:cs typeface="+mn-cs"/>
              </a:rPr>
              <a:t>Teknologi</a:t>
            </a:r>
            <a:r>
              <a:rPr lang="en-US" sz="1200" b="0" i="0" kern="1200" dirty="0" smtClean="0">
                <a:solidFill>
                  <a:schemeClr val="tx1"/>
                </a:solidFill>
                <a:effectLst/>
                <a:latin typeface="+mn-lt"/>
                <a:ea typeface="+mn-ea"/>
                <a:cs typeface="+mn-cs"/>
              </a:rPr>
              <a:t> digital </a:t>
            </a:r>
            <a:r>
              <a:rPr lang="en-US" sz="1200" b="0" i="0" kern="1200" dirty="0" err="1" smtClean="0">
                <a:solidFill>
                  <a:schemeClr val="tx1"/>
                </a:solidFill>
                <a:effectLst/>
                <a:latin typeface="+mn-lt"/>
                <a:ea typeface="+mn-ea"/>
                <a:cs typeface="+mn-cs"/>
              </a:rPr>
              <a:t>memiliki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pengaruh</a:t>
            </a:r>
            <a:r>
              <a:rPr lang="en-US" sz="1200" b="0" i="0" kern="1200" dirty="0" smtClean="0">
                <a:solidFill>
                  <a:schemeClr val="tx1"/>
                </a:solidFill>
                <a:effectLst/>
                <a:latin typeface="+mn-lt"/>
                <a:ea typeface="+mn-ea"/>
                <a:cs typeface="+mn-cs"/>
              </a:rPr>
              <a:t> yang </a:t>
            </a:r>
            <a:r>
              <a:rPr lang="en-US" sz="1200" b="0" i="0" kern="1200" dirty="0" err="1" smtClean="0">
                <a:solidFill>
                  <a:schemeClr val="tx1"/>
                </a:solidFill>
                <a:effectLst/>
                <a:latin typeface="+mn-lt"/>
                <a:ea typeface="+mn-ea"/>
                <a:cs typeface="+mn-cs"/>
              </a:rPr>
              <a:t>cukup</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besar</a:t>
            </a:r>
            <a:r>
              <a:rPr lang="en-US" sz="1200" b="0" i="0" kern="1200" dirty="0" smtClean="0">
                <a:solidFill>
                  <a:schemeClr val="tx1"/>
                </a:solidFill>
                <a:effectLst/>
                <a:latin typeface="+mn-lt"/>
                <a:ea typeface="+mn-ea"/>
                <a:cs typeface="+mn-cs"/>
              </a:rPr>
              <a:t> yang </a:t>
            </a:r>
            <a:r>
              <a:rPr lang="en-US" sz="1200" b="0" i="0" kern="1200" dirty="0" err="1" smtClean="0">
                <a:solidFill>
                  <a:schemeClr val="tx1"/>
                </a:solidFill>
                <a:effectLst/>
                <a:latin typeface="+mn-lt"/>
                <a:ea typeface="+mn-ea"/>
                <a:cs typeface="+mn-cs"/>
              </a:rPr>
              <a:t>dimungkinkan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dapat</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meningkatkan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sebagian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besar</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inovasi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dan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kemajuan</a:t>
            </a:r>
            <a:r>
              <a:rPr lang="en-US" sz="1200" b="0" i="0" kern="1200" dirty="0" smtClean="0">
                <a:solidFill>
                  <a:schemeClr val="tx1"/>
                </a:solidFill>
                <a:effectLst/>
                <a:latin typeface="+mn-lt"/>
                <a:ea typeface="+mn-ea"/>
                <a:cs typeface="+mn-cs"/>
              </a:rPr>
              <a:t> yang </a:t>
            </a:r>
            <a:r>
              <a:rPr lang="en-US" sz="1200" b="0" i="0" kern="1200" dirty="0" err="1" smtClean="0">
                <a:solidFill>
                  <a:schemeClr val="tx1"/>
                </a:solidFill>
                <a:effectLst/>
                <a:latin typeface="+mn-lt"/>
                <a:ea typeface="+mn-ea"/>
                <a:cs typeface="+mn-cs"/>
              </a:rPr>
              <a:t>datang</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dengan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gelombang</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Revolusi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Industri</a:t>
            </a:r>
            <a:r>
              <a:rPr lang="en-US" sz="1200" b="0" i="0" kern="1200" dirty="0" smtClean="0">
                <a:solidFill>
                  <a:schemeClr val="tx1"/>
                </a:solidFill>
                <a:effectLst/>
                <a:latin typeface="+mn-lt"/>
                <a:ea typeface="+mn-ea"/>
                <a:cs typeface="+mn-cs"/>
              </a:rPr>
              <a:t> 4.0. </a:t>
            </a:r>
            <a:r>
              <a:rPr lang="en-US" sz="1200" b="0" i="0" kern="1200" dirty="0" err="1" smtClean="0">
                <a:solidFill>
                  <a:schemeClr val="tx1"/>
                </a:solidFill>
                <a:effectLst/>
                <a:latin typeface="+mn-lt"/>
                <a:ea typeface="+mn-ea"/>
                <a:cs typeface="+mn-cs"/>
              </a:rPr>
              <a:t>Teknologi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ini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dapat</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menghubungkan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seluruh</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dunia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secara</a:t>
            </a:r>
            <a:r>
              <a:rPr lang="en-US" sz="1200" b="0" i="0" kern="1200" dirty="0" smtClean="0">
                <a:solidFill>
                  <a:schemeClr val="tx1"/>
                </a:solidFill>
                <a:effectLst/>
                <a:latin typeface="+mn-lt"/>
                <a:ea typeface="+mn-ea"/>
                <a:cs typeface="+mn-cs"/>
              </a:rPr>
              <a:t> digital. </a:t>
            </a:r>
          </a:p>
          <a:p>
            <a:endParaRPr lang="en-US" dirty="0"/>
          </a:p>
        </p:txBody>
      </p:sp>
      <p:sp>
        <p:nvSpPr>
          <p:cNvPr id="4" name="Slide Number Placeholder 3"/>
          <p:cNvSpPr>
            <a:spLocks noGrp="1"/>
          </p:cNvSpPr>
          <p:nvPr>
            <p:ph type="sldNum" sz="quarter" idx="10"/>
          </p:nvPr>
        </p:nvSpPr>
        <p:spPr/>
        <p:txBody>
          <a:bodyPr/>
          <a:lstStyle/>
          <a:p>
            <a:fld id="{6049A612-E897-491F-A7F7-47228FEB8C45}" type="slidenum">
              <a:rPr lang="en-US" smtClean="0"/>
              <a:pPr/>
              <a:t>6</a:t>
            </a:fld>
            <a:endParaRPr lang="en-US"/>
          </a:p>
        </p:txBody>
      </p:sp>
    </p:spTree>
    <p:extLst>
      <p:ext uri="{BB962C8B-B14F-4D97-AF65-F5344CB8AC3E}">
        <p14:creationId xmlns:p14="http://schemas.microsoft.com/office/powerpoint/2010/main" val="29675747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xfrm>
            <a:off x="420688" y="1239838"/>
            <a:ext cx="5956300" cy="33512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r>
              <a:rPr lang="en-US" sz="1100" dirty="0" err="1" smtClean="0">
                <a:latin typeface="Arial" panose="020B0604020202020204" pitchFamily="34" charset="0"/>
                <a:cs typeface="Arial" panose="020B0604020202020204" pitchFamily="34" charset="0"/>
              </a:rPr>
              <a:t>Hadirin</a:t>
            </a:r>
            <a:r>
              <a:rPr lang="en-US" sz="1100" dirty="0" smtClean="0">
                <a:latin typeface="Arial" panose="020B0604020202020204" pitchFamily="34" charset="0"/>
                <a:cs typeface="Arial" panose="020B0604020202020204" pitchFamily="34" charset="0"/>
              </a:rPr>
              <a:t> </a:t>
            </a:r>
            <a:r>
              <a:rPr lang="en-US" sz="1100" dirty="0" err="1" smtClean="0">
                <a:latin typeface="Arial" panose="020B0604020202020204" pitchFamily="34" charset="0"/>
                <a:cs typeface="Arial" panose="020B0604020202020204" pitchFamily="34" charset="0"/>
              </a:rPr>
              <a:t>sekalian</a:t>
            </a:r>
            <a:r>
              <a:rPr lang="en-US" sz="1100" dirty="0" smtClean="0">
                <a:latin typeface="Arial" panose="020B0604020202020204" pitchFamily="34" charset="0"/>
                <a:cs typeface="Arial" panose="020B0604020202020204" pitchFamily="34" charset="0"/>
              </a:rPr>
              <a:t>, </a:t>
            </a:r>
          </a:p>
          <a:p>
            <a:pPr algn="just"/>
            <a:endParaRPr lang="en-US" sz="1100" dirty="0" smtClean="0">
              <a:latin typeface="Arial" panose="020B0604020202020204" pitchFamily="34" charset="0"/>
              <a:cs typeface="Arial" panose="020B0604020202020204" pitchFamily="34" charset="0"/>
            </a:endParaRPr>
          </a:p>
          <a:p>
            <a:pPr algn="just"/>
            <a:r>
              <a:rPr lang="id-ID" sz="1100" dirty="0" smtClean="0">
                <a:latin typeface="Arial" panose="020B0604020202020204" pitchFamily="34" charset="0"/>
                <a:cs typeface="Arial" panose="020B0604020202020204" pitchFamily="34" charset="0"/>
              </a:rPr>
              <a:t>Perkembangan ilmu pengetahuan dan teknologi telah mendorong revolusi industri 4.0 di mana kondisi ini secara perlahan mengubah cara hidup, bekerja dan berinteraksi satu sama lain. Diperkirakan dalam beberapa tahun ke depan akan ada 3,7 juta pekerjaan baru seiring dengan pertumbuhan ekonomi digital dan akan ada 52,6 juta pekerjaan di Indonesia. Dalam skala ruang lingkup dan kompleksitasnya, transformasi harus mempertimbangkan dampak pada kesehatan baik manfaat maupun efek negatif yang akan terjadi. Teknologi Digital Merangsang pergeseran RISIKO KESEHATAN</a:t>
            </a:r>
            <a:r>
              <a:rPr lang="en-US" sz="1100" dirty="0" smtClean="0">
                <a:latin typeface="Arial" panose="020B0604020202020204" pitchFamily="34" charset="0"/>
                <a:cs typeface="Arial" panose="020B0604020202020204" pitchFamily="34" charset="0"/>
              </a:rPr>
              <a:t> </a:t>
            </a:r>
            <a:r>
              <a:rPr lang="en-US" sz="1100" dirty="0" err="1" smtClean="0">
                <a:latin typeface="Arial" panose="020B0604020202020204" pitchFamily="34" charset="0"/>
                <a:cs typeface="Arial" panose="020B0604020202020204" pitchFamily="34" charset="0"/>
              </a:rPr>
              <a:t>sehingga</a:t>
            </a:r>
            <a:r>
              <a:rPr lang="en-US" sz="1100" dirty="0" smtClean="0">
                <a:latin typeface="Arial" panose="020B0604020202020204" pitchFamily="34" charset="0"/>
                <a:cs typeface="Arial" panose="020B0604020202020204" pitchFamily="34" charset="0"/>
              </a:rPr>
              <a:t> </a:t>
            </a:r>
            <a:r>
              <a:rPr lang="en-US" sz="1100" dirty="0" err="1" smtClean="0">
                <a:latin typeface="Arial" panose="020B0604020202020204" pitchFamily="34" charset="0"/>
                <a:cs typeface="Arial" panose="020B0604020202020204" pitchFamily="34" charset="0"/>
              </a:rPr>
              <a:t>menyebabkan</a:t>
            </a:r>
            <a:r>
              <a:rPr lang="en-US" sz="1100" dirty="0" smtClean="0">
                <a:latin typeface="Arial" panose="020B0604020202020204" pitchFamily="34" charset="0"/>
                <a:cs typeface="Arial" panose="020B0604020202020204" pitchFamily="34" charset="0"/>
              </a:rPr>
              <a:t> juga </a:t>
            </a:r>
            <a:r>
              <a:rPr lang="en-US" sz="1100" dirty="0" err="1" smtClean="0">
                <a:latin typeface="Arial" panose="020B0604020202020204" pitchFamily="34" charset="0"/>
                <a:cs typeface="Arial" panose="020B0604020202020204" pitchFamily="34" charset="0"/>
              </a:rPr>
              <a:t>terjadinya</a:t>
            </a:r>
            <a:r>
              <a:rPr lang="en-US" sz="1100" dirty="0" smtClean="0">
                <a:latin typeface="Arial" panose="020B0604020202020204" pitchFamily="34" charset="0"/>
                <a:cs typeface="Arial" panose="020B0604020202020204" pitchFamily="34" charset="0"/>
              </a:rPr>
              <a:t> </a:t>
            </a:r>
            <a:r>
              <a:rPr lang="en-US" sz="1100" dirty="0" err="1" smtClean="0">
                <a:latin typeface="Arial" panose="020B0604020202020204" pitchFamily="34" charset="0"/>
                <a:cs typeface="Arial" panose="020B0604020202020204" pitchFamily="34" charset="0"/>
              </a:rPr>
              <a:t>pergeseran</a:t>
            </a:r>
            <a:r>
              <a:rPr lang="en-US" sz="1100" dirty="0" smtClean="0">
                <a:latin typeface="Arial" panose="020B0604020202020204" pitchFamily="34" charset="0"/>
                <a:cs typeface="Arial" panose="020B0604020202020204" pitchFamily="34" charset="0"/>
              </a:rPr>
              <a:t> PENYAKIT</a:t>
            </a:r>
            <a:r>
              <a:rPr lang="id-ID" sz="1100" dirty="0" smtClean="0">
                <a:latin typeface="Arial" panose="020B0604020202020204" pitchFamily="34" charset="0"/>
                <a:cs typeface="Arial" panose="020B0604020202020204" pitchFamily="34" charset="0"/>
              </a:rPr>
              <a:t>.</a:t>
            </a:r>
            <a:endParaRPr lang="en-US" altLang="en-US" sz="1100" dirty="0" smtClean="0">
              <a:latin typeface="Arial" panose="020B0604020202020204" pitchFamily="34" charset="0"/>
              <a:cs typeface="Arial" panose="020B0604020202020204" pitchFamily="34" charset="0"/>
            </a:endParaRPr>
          </a:p>
          <a:p>
            <a:endParaRPr lang="id-ID" altLang="en-US" dirty="0" smtClean="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fld id="{00F707C1-0D86-4191-9441-46140D006BB6}" type="slidenum">
              <a:rPr lang="en-US" altLang="en-US">
                <a:latin typeface="Calibri" pitchFamily="34" charset="0"/>
              </a:rPr>
              <a:pPr/>
              <a:t>7</a:t>
            </a:fld>
            <a:endParaRPr lang="en-US" altLang="en-US">
              <a:latin typeface="Calibri" pitchFamily="34" charset="0"/>
            </a:endParaRPr>
          </a:p>
        </p:txBody>
      </p:sp>
    </p:spTree>
    <p:extLst>
      <p:ext uri="{BB962C8B-B14F-4D97-AF65-F5344CB8AC3E}">
        <p14:creationId xmlns:p14="http://schemas.microsoft.com/office/powerpoint/2010/main" val="39555703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err="1" smtClean="0"/>
              <a:t>Hadirin</a:t>
            </a:r>
            <a:r>
              <a:rPr lang="en-US" dirty="0" smtClean="0"/>
              <a:t> </a:t>
            </a:r>
            <a:r>
              <a:rPr lang="en-US" dirty="0" err="1" smtClean="0"/>
              <a:t>sekalian</a:t>
            </a:r>
            <a:r>
              <a:rPr lang="en-US" dirty="0" smtClean="0"/>
              <a:t>, </a:t>
            </a:r>
          </a:p>
          <a:p>
            <a:pPr>
              <a:defRPr/>
            </a:pPr>
            <a:endParaRPr lang="en-US" dirty="0" smtClean="0"/>
          </a:p>
          <a:p>
            <a:pPr>
              <a:defRPr/>
            </a:pPr>
            <a:r>
              <a:rPr lang="en-US" dirty="0" err="1" smtClean="0"/>
              <a:t>Visi</a:t>
            </a:r>
            <a:r>
              <a:rPr lang="en-US" dirty="0" smtClean="0"/>
              <a:t> </a:t>
            </a:r>
            <a:r>
              <a:rPr lang="en-US" dirty="0" err="1" smtClean="0"/>
              <a:t>pembangunan</a:t>
            </a:r>
            <a:r>
              <a:rPr lang="en-US" dirty="0" smtClean="0"/>
              <a:t> </a:t>
            </a:r>
            <a:r>
              <a:rPr lang="en-US" dirty="0" err="1" smtClean="0"/>
              <a:t>kesehatan</a:t>
            </a:r>
            <a:r>
              <a:rPr lang="en-US" dirty="0" smtClean="0"/>
              <a:t> yang </a:t>
            </a:r>
            <a:r>
              <a:rPr lang="en-US" dirty="0" err="1" smtClean="0"/>
              <a:t>diselenggarakan</a:t>
            </a:r>
            <a:r>
              <a:rPr lang="en-US" dirty="0" smtClean="0"/>
              <a:t> </a:t>
            </a:r>
            <a:r>
              <a:rPr lang="en-US" dirty="0" err="1" smtClean="0"/>
              <a:t>menuju</a:t>
            </a:r>
            <a:r>
              <a:rPr lang="en-US" dirty="0" smtClean="0"/>
              <a:t> </a:t>
            </a:r>
            <a:r>
              <a:rPr lang="en-US" dirty="0" err="1" smtClean="0"/>
              <a:t>terwujudnya</a:t>
            </a:r>
            <a:r>
              <a:rPr lang="en-US" dirty="0" smtClean="0"/>
              <a:t> Indonesia </a:t>
            </a:r>
            <a:r>
              <a:rPr lang="en-US" dirty="0" err="1" smtClean="0"/>
              <a:t>Sehat</a:t>
            </a:r>
            <a:r>
              <a:rPr lang="en-US" dirty="0" smtClean="0"/>
              <a:t>.  </a:t>
            </a:r>
            <a:r>
              <a:rPr lang="en-US" dirty="0" err="1" smtClean="0"/>
              <a:t>Gambaran</a:t>
            </a:r>
            <a:r>
              <a:rPr lang="en-US" dirty="0" smtClean="0"/>
              <a:t> </a:t>
            </a:r>
            <a:r>
              <a:rPr lang="en-US" dirty="0" err="1" smtClean="0"/>
              <a:t>masyarakat</a:t>
            </a:r>
            <a:r>
              <a:rPr lang="en-US" dirty="0" smtClean="0"/>
              <a:t> masa </a:t>
            </a:r>
            <a:r>
              <a:rPr lang="en-US" dirty="0" err="1" smtClean="0"/>
              <a:t>depan</a:t>
            </a:r>
            <a:r>
              <a:rPr lang="en-US" dirty="0" smtClean="0"/>
              <a:t> yang </a:t>
            </a:r>
            <a:r>
              <a:rPr lang="en-US" dirty="0" err="1" smtClean="0"/>
              <a:t>ingin</a:t>
            </a:r>
            <a:r>
              <a:rPr lang="en-US" dirty="0" smtClean="0"/>
              <a:t> </a:t>
            </a:r>
            <a:r>
              <a:rPr lang="en-US" dirty="0" err="1" smtClean="0"/>
              <a:t>dicapai</a:t>
            </a:r>
            <a:r>
              <a:rPr lang="en-US" dirty="0" smtClean="0"/>
              <a:t> </a:t>
            </a:r>
            <a:r>
              <a:rPr lang="en-US" dirty="0" err="1" smtClean="0"/>
              <a:t>melalui</a:t>
            </a:r>
            <a:r>
              <a:rPr lang="en-US" dirty="0" smtClean="0"/>
              <a:t> </a:t>
            </a:r>
            <a:r>
              <a:rPr lang="en-US" dirty="0" err="1" smtClean="0"/>
              <a:t>pembangunan</a:t>
            </a:r>
            <a:r>
              <a:rPr lang="en-US" dirty="0" smtClean="0"/>
              <a:t> </a:t>
            </a:r>
            <a:r>
              <a:rPr lang="en-US" dirty="0" err="1" smtClean="0"/>
              <a:t>kesehatan</a:t>
            </a:r>
            <a:r>
              <a:rPr lang="en-US" dirty="0" smtClean="0"/>
              <a:t>, </a:t>
            </a:r>
            <a:r>
              <a:rPr lang="en-US" dirty="0" err="1" smtClean="0"/>
              <a:t>yakni</a:t>
            </a:r>
            <a:r>
              <a:rPr lang="en-US" dirty="0" smtClean="0"/>
              <a:t> </a:t>
            </a:r>
            <a:r>
              <a:rPr lang="en-US" dirty="0" err="1" smtClean="0"/>
              <a:t>masyarakat</a:t>
            </a:r>
            <a:r>
              <a:rPr lang="en-US" dirty="0" smtClean="0"/>
              <a:t> yang </a:t>
            </a:r>
            <a:r>
              <a:rPr lang="en-US" dirty="0" err="1" smtClean="0"/>
              <a:t>hidup</a:t>
            </a:r>
            <a:r>
              <a:rPr lang="en-US" dirty="0" smtClean="0"/>
              <a:t> </a:t>
            </a:r>
            <a:r>
              <a:rPr lang="en-US" dirty="0" err="1" smtClean="0"/>
              <a:t>dalam</a:t>
            </a:r>
            <a:r>
              <a:rPr lang="en-US" dirty="0" smtClean="0"/>
              <a:t> </a:t>
            </a:r>
            <a:r>
              <a:rPr lang="en-US" dirty="0" err="1" smtClean="0"/>
              <a:t>lingkungan</a:t>
            </a:r>
            <a:r>
              <a:rPr lang="en-US" dirty="0" smtClean="0"/>
              <a:t> </a:t>
            </a:r>
            <a:r>
              <a:rPr lang="en-US" dirty="0" err="1" smtClean="0"/>
              <a:t>dan</a:t>
            </a:r>
            <a:r>
              <a:rPr lang="en-US" dirty="0" smtClean="0"/>
              <a:t> </a:t>
            </a:r>
            <a:r>
              <a:rPr lang="en-US" dirty="0" err="1" smtClean="0"/>
              <a:t>dengan</a:t>
            </a:r>
            <a:r>
              <a:rPr lang="en-US" dirty="0" smtClean="0"/>
              <a:t> </a:t>
            </a:r>
            <a:r>
              <a:rPr lang="en-US" dirty="0" err="1" smtClean="0"/>
              <a:t>perilaku</a:t>
            </a:r>
            <a:r>
              <a:rPr lang="en-US" dirty="0" smtClean="0"/>
              <a:t> </a:t>
            </a:r>
            <a:r>
              <a:rPr lang="en-US" dirty="0" err="1" smtClean="0"/>
              <a:t>sehat</a:t>
            </a:r>
            <a:r>
              <a:rPr lang="en-US" dirty="0" smtClean="0"/>
              <a:t>, </a:t>
            </a:r>
            <a:r>
              <a:rPr lang="en-US" dirty="0" err="1" smtClean="0"/>
              <a:t>memiliki</a:t>
            </a:r>
            <a:r>
              <a:rPr lang="en-US" dirty="0" smtClean="0"/>
              <a:t> </a:t>
            </a:r>
            <a:r>
              <a:rPr lang="en-US" dirty="0" err="1" smtClean="0"/>
              <a:t>kemampuan</a:t>
            </a:r>
            <a:r>
              <a:rPr lang="en-US" dirty="0" smtClean="0"/>
              <a:t> </a:t>
            </a:r>
            <a:r>
              <a:rPr lang="en-US" dirty="0" err="1" smtClean="0"/>
              <a:t>untuk</a:t>
            </a:r>
            <a:r>
              <a:rPr lang="en-US" dirty="0" smtClean="0"/>
              <a:t> </a:t>
            </a:r>
            <a:r>
              <a:rPr lang="en-US" dirty="0" err="1" smtClean="0"/>
              <a:t>menjangkau</a:t>
            </a:r>
            <a:r>
              <a:rPr lang="en-US" dirty="0" smtClean="0"/>
              <a:t> </a:t>
            </a:r>
            <a:r>
              <a:rPr lang="en-US" dirty="0" err="1" smtClean="0"/>
              <a:t>pelayanan</a:t>
            </a:r>
            <a:r>
              <a:rPr lang="en-US" dirty="0" smtClean="0"/>
              <a:t> </a:t>
            </a:r>
            <a:r>
              <a:rPr lang="en-US" dirty="0" err="1" smtClean="0"/>
              <a:t>kesehatan</a:t>
            </a:r>
            <a:r>
              <a:rPr lang="en-US" dirty="0" smtClean="0"/>
              <a:t> yang </a:t>
            </a:r>
            <a:r>
              <a:rPr lang="en-US" dirty="0" err="1" smtClean="0"/>
              <a:t>bermutu</a:t>
            </a:r>
            <a:r>
              <a:rPr lang="en-US" dirty="0" smtClean="0"/>
              <a:t> </a:t>
            </a:r>
            <a:r>
              <a:rPr lang="en-US" dirty="0" err="1" smtClean="0"/>
              <a:t>secara</a:t>
            </a:r>
            <a:r>
              <a:rPr lang="en-US" dirty="0" smtClean="0"/>
              <a:t> </a:t>
            </a:r>
            <a:r>
              <a:rPr lang="en-US" dirty="0" err="1" smtClean="0"/>
              <a:t>adil</a:t>
            </a:r>
            <a:r>
              <a:rPr lang="en-US" dirty="0" smtClean="0"/>
              <a:t> </a:t>
            </a:r>
            <a:r>
              <a:rPr lang="en-US" dirty="0" err="1" smtClean="0"/>
              <a:t>dan</a:t>
            </a:r>
            <a:r>
              <a:rPr lang="en-US" dirty="0" smtClean="0"/>
              <a:t> </a:t>
            </a:r>
            <a:r>
              <a:rPr lang="en-US" dirty="0" err="1" smtClean="0"/>
              <a:t>merata</a:t>
            </a:r>
            <a:r>
              <a:rPr lang="en-US" dirty="0" smtClean="0"/>
              <a:t>, </a:t>
            </a:r>
            <a:r>
              <a:rPr lang="en-US" dirty="0" err="1" smtClean="0"/>
              <a:t>serta</a:t>
            </a:r>
            <a:r>
              <a:rPr lang="en-US" dirty="0" smtClean="0"/>
              <a:t> </a:t>
            </a:r>
            <a:r>
              <a:rPr lang="en-US" dirty="0" err="1" smtClean="0"/>
              <a:t>memiliki</a:t>
            </a:r>
            <a:r>
              <a:rPr lang="en-US" dirty="0" smtClean="0"/>
              <a:t> </a:t>
            </a:r>
            <a:r>
              <a:rPr lang="en-US" dirty="0" err="1" smtClean="0"/>
              <a:t>derajat</a:t>
            </a:r>
            <a:r>
              <a:rPr lang="en-US" dirty="0" smtClean="0"/>
              <a:t> </a:t>
            </a:r>
            <a:r>
              <a:rPr lang="en-US" dirty="0" err="1" smtClean="0"/>
              <a:t>kesehatan</a:t>
            </a:r>
            <a:r>
              <a:rPr lang="en-US" dirty="0" smtClean="0"/>
              <a:t> yang </a:t>
            </a:r>
            <a:r>
              <a:rPr lang="en-US" dirty="0" err="1" smtClean="0"/>
              <a:t>setinggi-tingginya</a:t>
            </a:r>
            <a:r>
              <a:rPr lang="en-US" dirty="0" smtClean="0"/>
              <a:t>. </a:t>
            </a:r>
          </a:p>
          <a:p>
            <a:pPr>
              <a:defRPr/>
            </a:pPr>
            <a:endParaRPr lang="en-US" dirty="0" smtClean="0"/>
          </a:p>
          <a:p>
            <a:pPr>
              <a:defRPr/>
            </a:pPr>
            <a:r>
              <a:rPr lang="en-US" dirty="0" err="1" smtClean="0"/>
              <a:t>Penguatan</a:t>
            </a:r>
            <a:r>
              <a:rPr lang="en-US" dirty="0" smtClean="0"/>
              <a:t> </a:t>
            </a:r>
            <a:r>
              <a:rPr lang="en-US" dirty="0" err="1" smtClean="0"/>
              <a:t>layanan</a:t>
            </a:r>
            <a:r>
              <a:rPr lang="en-US" dirty="0" smtClean="0"/>
              <a:t> </a:t>
            </a:r>
            <a:r>
              <a:rPr lang="en-US" dirty="0" err="1" smtClean="0"/>
              <a:t>kesehatan</a:t>
            </a:r>
            <a:r>
              <a:rPr lang="en-US" dirty="0" smtClean="0"/>
              <a:t> </a:t>
            </a:r>
            <a:r>
              <a:rPr lang="en-US" dirty="0" err="1" smtClean="0"/>
              <a:t>salah</a:t>
            </a:r>
            <a:r>
              <a:rPr lang="en-US" dirty="0" smtClean="0"/>
              <a:t> </a:t>
            </a:r>
            <a:r>
              <a:rPr lang="en-US" dirty="0" err="1" smtClean="0"/>
              <a:t>satu</a:t>
            </a:r>
            <a:r>
              <a:rPr lang="en-US" dirty="0" smtClean="0"/>
              <a:t> </a:t>
            </a:r>
            <a:r>
              <a:rPr lang="en-US" dirty="0" err="1" smtClean="0"/>
              <a:t>upaya</a:t>
            </a:r>
            <a:r>
              <a:rPr lang="en-US" dirty="0" smtClean="0"/>
              <a:t> </a:t>
            </a:r>
            <a:r>
              <a:rPr lang="en-US" dirty="0" err="1" smtClean="0"/>
              <a:t>untuk</a:t>
            </a:r>
            <a:r>
              <a:rPr lang="en-US" dirty="0" smtClean="0"/>
              <a:t> </a:t>
            </a:r>
            <a:r>
              <a:rPr lang="en-US" dirty="0" err="1" smtClean="0"/>
              <a:t>mencapai</a:t>
            </a:r>
            <a:r>
              <a:rPr lang="en-US" dirty="0" smtClean="0"/>
              <a:t> </a:t>
            </a:r>
            <a:r>
              <a:rPr lang="en-US" dirty="0" err="1" smtClean="0"/>
              <a:t>cakupan</a:t>
            </a:r>
            <a:r>
              <a:rPr lang="en-US" dirty="0" smtClean="0"/>
              <a:t> </a:t>
            </a:r>
            <a:r>
              <a:rPr lang="en-US" dirty="0" err="1" smtClean="0"/>
              <a:t>kesehatan</a:t>
            </a:r>
            <a:r>
              <a:rPr lang="en-US" dirty="0" smtClean="0"/>
              <a:t> </a:t>
            </a:r>
            <a:r>
              <a:rPr lang="en-US" dirty="0" err="1" smtClean="0"/>
              <a:t>semesta</a:t>
            </a:r>
            <a:r>
              <a:rPr lang="en-US" dirty="0" smtClean="0"/>
              <a:t> </a:t>
            </a:r>
            <a:r>
              <a:rPr lang="en-US" dirty="0" err="1" smtClean="0"/>
              <a:t>dimana</a:t>
            </a:r>
            <a:r>
              <a:rPr lang="en-US" dirty="0" smtClean="0"/>
              <a:t> target </a:t>
            </a:r>
            <a:r>
              <a:rPr lang="en-US" dirty="0" err="1" smtClean="0"/>
              <a:t>cakupan</a:t>
            </a:r>
            <a:r>
              <a:rPr lang="en-US" dirty="0" smtClean="0"/>
              <a:t> </a:t>
            </a:r>
            <a:r>
              <a:rPr lang="en-US" dirty="0" err="1" smtClean="0"/>
              <a:t>kesehatan</a:t>
            </a:r>
            <a:r>
              <a:rPr lang="en-US" dirty="0" smtClean="0"/>
              <a:t> </a:t>
            </a:r>
            <a:r>
              <a:rPr lang="en-US" dirty="0" err="1" smtClean="0"/>
              <a:t>semesta</a:t>
            </a:r>
            <a:r>
              <a:rPr lang="en-US" dirty="0" smtClean="0"/>
              <a:t> </a:t>
            </a:r>
            <a:r>
              <a:rPr lang="en-US" dirty="0" err="1" smtClean="0"/>
              <a:t>sebagai</a:t>
            </a:r>
            <a:r>
              <a:rPr lang="en-US" dirty="0" smtClean="0"/>
              <a:t> </a:t>
            </a:r>
            <a:r>
              <a:rPr lang="en-US" dirty="0" err="1" smtClean="0"/>
              <a:t>berikut</a:t>
            </a:r>
            <a:r>
              <a:rPr lang="en-US" dirty="0" smtClean="0"/>
              <a:t>:</a:t>
            </a:r>
          </a:p>
          <a:p>
            <a:pPr marL="228600" indent="-228600">
              <a:buFontTx/>
              <a:buAutoNum type="arabicPeriod"/>
              <a:defRPr/>
            </a:pPr>
            <a:r>
              <a:rPr lang="id-ID" dirty="0" smtClean="0"/>
              <a:t>Penyempurnaan akses terhadap pelayanan kesehatan esensial </a:t>
            </a:r>
            <a:r>
              <a:rPr lang="id-ID" i="1" dirty="0" smtClean="0"/>
              <a:t>(essential health services)</a:t>
            </a:r>
            <a:r>
              <a:rPr lang="id-ID" dirty="0" smtClean="0"/>
              <a:t> yang berkualitas</a:t>
            </a:r>
            <a:endParaRPr lang="en-US" dirty="0" smtClean="0"/>
          </a:p>
          <a:p>
            <a:pPr marL="228600" indent="-228600">
              <a:buFontTx/>
              <a:buAutoNum type="arabicPeriod"/>
              <a:defRPr/>
            </a:pPr>
            <a:r>
              <a:rPr lang="id-ID" dirty="0" smtClean="0"/>
              <a:t>Pengurangan jumlah orang menderita kesulitan keuangan untuk kesehatan</a:t>
            </a:r>
            <a:endParaRPr lang="en-US" dirty="0" smtClean="0"/>
          </a:p>
          <a:p>
            <a:pPr marL="228600" indent="-228600">
              <a:buFontTx/>
              <a:buAutoNum type="arabicPeriod"/>
              <a:defRPr/>
            </a:pPr>
            <a:r>
              <a:rPr lang="id-ID" dirty="0" smtClean="0"/>
              <a:t>Penyempurnaan akses terhadap obat-obatan, vaksin, diagnostik, alat kesehatan esensial pada yankes primer </a:t>
            </a:r>
            <a:r>
              <a:rPr lang="id-ID" i="1" dirty="0" smtClean="0"/>
              <a:t>(Primary Heath Care)</a:t>
            </a:r>
          </a:p>
          <a:p>
            <a:pPr>
              <a:defRPr/>
            </a:pPr>
            <a:r>
              <a:rPr lang="id-ID" dirty="0" smtClean="0"/>
              <a:t> </a:t>
            </a:r>
          </a:p>
          <a:p>
            <a:pPr marL="228600" indent="-228600">
              <a:buFontTx/>
              <a:buAutoNum type="arabicPeriod"/>
              <a:defRPr/>
            </a:pPr>
            <a:endParaRPr lang="id-ID" dirty="0" smtClean="0"/>
          </a:p>
          <a:p>
            <a:pPr>
              <a:defRPr/>
            </a:pPr>
            <a:endParaRPr lang="en-US" dirty="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B4052C3-7C61-4BCE-A04A-A8B96CFF0C50}" type="slidenum">
              <a:rPr lang="en-US" altLang="en-US" smtClean="0">
                <a:latin typeface="Calibri" panose="020F0502020204030204" pitchFamily="34" charset="0"/>
              </a:rPr>
              <a:pPr/>
              <a:t>10</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151345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r>
              <a:rPr lang="id-ID" sz="1000" dirty="0" smtClean="0">
                <a:latin typeface="Arial" panose="020B0604020202020204" pitchFamily="34" charset="0"/>
                <a:cs typeface="Arial" panose="020B0604020202020204" pitchFamily="34" charset="0"/>
              </a:rPr>
              <a:t>Revolusi </a:t>
            </a:r>
            <a:r>
              <a:rPr lang="id-ID" sz="1000" dirty="0" smtClean="0">
                <a:latin typeface="Arial" panose="020B0604020202020204" pitchFamily="34" charset="0"/>
                <a:cs typeface="Arial" panose="020B0604020202020204" pitchFamily="34" charset="0"/>
              </a:rPr>
              <a:t>industri 4.0 dapat memberikan kemudahan bagi manusia</a:t>
            </a:r>
            <a:r>
              <a:rPr lang="id-ID" sz="1000" baseline="0" dirty="0" smtClean="0">
                <a:latin typeface="Arial" panose="020B0604020202020204" pitchFamily="34" charset="0"/>
                <a:cs typeface="Arial" panose="020B0604020202020204" pitchFamily="34" charset="0"/>
              </a:rPr>
              <a:t> dan </a:t>
            </a:r>
            <a:r>
              <a:rPr lang="id-ID" sz="1000" dirty="0" smtClean="0">
                <a:latin typeface="Arial" panose="020B0604020202020204" pitchFamily="34" charset="0"/>
                <a:cs typeface="Arial" panose="020B0604020202020204" pitchFamily="34" charset="0"/>
              </a:rPr>
              <a:t>dapat digunakan, serta diakses oleh banyak orang.</a:t>
            </a:r>
          </a:p>
          <a:p>
            <a:pPr algn="just"/>
            <a:endParaRPr lang="id-ID" sz="1000" dirty="0" smtClean="0">
              <a:latin typeface="Arial" panose="020B0604020202020204" pitchFamily="34" charset="0"/>
              <a:cs typeface="Arial" panose="020B0604020202020204" pitchFamily="34" charset="0"/>
            </a:endParaRPr>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fld id="{C678F104-B84C-4152-B188-BA520A990B3D}" type="slidenum">
              <a:rPr lang="en-US" altLang="en-US">
                <a:latin typeface="Calibri" pitchFamily="34" charset="0"/>
              </a:rPr>
              <a:pPr/>
              <a:t>11</a:t>
            </a:fld>
            <a:endParaRPr lang="en-US" altLang="en-US">
              <a:latin typeface="Calibri" pitchFamily="34" charset="0"/>
            </a:endParaRPr>
          </a:p>
        </p:txBody>
      </p:sp>
    </p:spTree>
    <p:extLst>
      <p:ext uri="{BB962C8B-B14F-4D97-AF65-F5344CB8AC3E}">
        <p14:creationId xmlns:p14="http://schemas.microsoft.com/office/powerpoint/2010/main" val="27287721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err="1" smtClean="0"/>
              <a:t>Hadirin</a:t>
            </a:r>
            <a:r>
              <a:rPr lang="en-US" sz="1800" b="1" baseline="0" dirty="0" smtClean="0"/>
              <a:t> </a:t>
            </a:r>
            <a:r>
              <a:rPr lang="en-US" sz="1800" b="1" baseline="0" dirty="0" err="1" smtClean="0"/>
              <a:t>sekalian</a:t>
            </a:r>
            <a:r>
              <a:rPr lang="en-US" sz="1800" b="1" baseline="0" dirty="0" smtClean="0"/>
              <a:t>, </a:t>
            </a:r>
          </a:p>
          <a:p>
            <a:endParaRPr lang="en-US" sz="1800" b="1" dirty="0" smtClean="0"/>
          </a:p>
          <a:p>
            <a:r>
              <a:rPr lang="en-US" sz="1800" b="1" dirty="0" err="1" smtClean="0"/>
              <a:t>Menteri</a:t>
            </a:r>
            <a:r>
              <a:rPr lang="en-US" sz="1800" b="1" dirty="0" smtClean="0"/>
              <a:t> </a:t>
            </a:r>
            <a:r>
              <a:rPr lang="en-US" sz="1800" b="1" dirty="0" err="1" smtClean="0"/>
              <a:t>Kesehatan</a:t>
            </a:r>
            <a:r>
              <a:rPr lang="en-US" sz="1800" b="1" dirty="0" smtClean="0"/>
              <a:t> </a:t>
            </a:r>
            <a:r>
              <a:rPr lang="en-US" sz="1800" dirty="0" err="1" smtClean="0"/>
              <a:t>mempercepat</a:t>
            </a:r>
            <a:r>
              <a:rPr lang="en-US" sz="1800" dirty="0" smtClean="0"/>
              <a:t> </a:t>
            </a:r>
            <a:r>
              <a:rPr lang="en-US" sz="1800" dirty="0" err="1" smtClean="0"/>
              <a:t>peningkatan</a:t>
            </a:r>
            <a:r>
              <a:rPr lang="en-US" sz="1800" dirty="0" smtClean="0"/>
              <a:t> </a:t>
            </a:r>
            <a:r>
              <a:rPr lang="en-US" sz="1800" dirty="0" err="1" smtClean="0"/>
              <a:t>akses</a:t>
            </a:r>
            <a:r>
              <a:rPr lang="en-US" sz="1800" dirty="0" smtClean="0"/>
              <a:t> </a:t>
            </a:r>
            <a:r>
              <a:rPr lang="en-US" sz="1800" dirty="0" err="1" smtClean="0"/>
              <a:t>dan</a:t>
            </a:r>
            <a:r>
              <a:rPr lang="en-US" sz="1800" dirty="0" smtClean="0"/>
              <a:t> </a:t>
            </a:r>
            <a:r>
              <a:rPr lang="en-US" sz="1800" dirty="0" err="1" smtClean="0"/>
              <a:t>kualitas</a:t>
            </a:r>
            <a:r>
              <a:rPr lang="en-US" sz="1800" dirty="0" smtClean="0"/>
              <a:t> </a:t>
            </a:r>
            <a:r>
              <a:rPr lang="en-US" sz="1800" dirty="0" err="1" smtClean="0"/>
              <a:t>pelayanan</a:t>
            </a:r>
            <a:r>
              <a:rPr lang="en-US" sz="1800" dirty="0" smtClean="0"/>
              <a:t> </a:t>
            </a:r>
            <a:r>
              <a:rPr lang="en-US" sz="1800" dirty="0" err="1" smtClean="0"/>
              <a:t>kesehatan</a:t>
            </a:r>
            <a:r>
              <a:rPr lang="en-US" sz="1800" dirty="0" smtClean="0"/>
              <a:t> </a:t>
            </a:r>
            <a:r>
              <a:rPr lang="en-US" sz="1800" dirty="0" err="1" smtClean="0"/>
              <a:t>melalui</a:t>
            </a:r>
            <a:r>
              <a:rPr lang="en-US" sz="1800" dirty="0" smtClean="0"/>
              <a:t>, </a:t>
            </a:r>
            <a:r>
              <a:rPr lang="en-US" sz="1800" dirty="0" err="1" smtClean="0"/>
              <a:t>antara</a:t>
            </a:r>
            <a:r>
              <a:rPr lang="en-US" sz="1800" dirty="0" smtClean="0"/>
              <a:t> </a:t>
            </a:r>
            <a:r>
              <a:rPr lang="en-US" sz="1800" dirty="0" err="1" smtClean="0"/>
              <a:t>lain:</a:t>
            </a:r>
            <a:r>
              <a:rPr lang="en-US" sz="1600" dirty="0" err="1" smtClean="0"/>
              <a:t>pelayanan</a:t>
            </a:r>
            <a:r>
              <a:rPr lang="en-US" sz="1600" dirty="0" smtClean="0"/>
              <a:t> </a:t>
            </a:r>
            <a:r>
              <a:rPr lang="en-US" sz="1600" dirty="0" err="1" smtClean="0"/>
              <a:t>kesehatan</a:t>
            </a:r>
            <a:r>
              <a:rPr lang="en-US" sz="1600" dirty="0" smtClean="0"/>
              <a:t> </a:t>
            </a:r>
            <a:r>
              <a:rPr lang="en-US" sz="1600" dirty="0" err="1" smtClean="0"/>
              <a:t>jarak</a:t>
            </a:r>
            <a:r>
              <a:rPr lang="en-US" sz="1600" dirty="0" smtClean="0"/>
              <a:t> </a:t>
            </a:r>
            <a:r>
              <a:rPr lang="en-US" sz="1600" dirty="0" err="1" smtClean="0"/>
              <a:t>jauh</a:t>
            </a:r>
            <a:r>
              <a:rPr lang="en-US" sz="1600" dirty="0" smtClean="0"/>
              <a:t> </a:t>
            </a:r>
            <a:r>
              <a:rPr lang="en-US" sz="1600" dirty="0" err="1" smtClean="0"/>
              <a:t>dengan</a:t>
            </a:r>
            <a:r>
              <a:rPr lang="en-US" sz="1600" dirty="0" smtClean="0"/>
              <a:t> </a:t>
            </a:r>
            <a:r>
              <a:rPr lang="en-US" sz="1600" dirty="0" err="1" smtClean="0"/>
              <a:t>memanfaatkan</a:t>
            </a:r>
            <a:r>
              <a:rPr lang="en-US" sz="1600" dirty="0" smtClean="0"/>
              <a:t> </a:t>
            </a:r>
            <a:r>
              <a:rPr lang="en-US" sz="1600" dirty="0" err="1" smtClean="0"/>
              <a:t>teknologi</a:t>
            </a:r>
            <a:r>
              <a:rPr lang="en-US" sz="1600" dirty="0" smtClean="0"/>
              <a:t> </a:t>
            </a:r>
            <a:r>
              <a:rPr lang="en-US" sz="1600" dirty="0" err="1" smtClean="0"/>
              <a:t>komunikasi</a:t>
            </a:r>
            <a:r>
              <a:rPr lang="en-US" sz="1600" dirty="0" smtClean="0"/>
              <a:t> </a:t>
            </a:r>
            <a:r>
              <a:rPr lang="en-US" sz="1600" b="1" dirty="0" smtClean="0"/>
              <a:t>(telemedicine</a:t>
            </a:r>
            <a:r>
              <a:rPr lang="en-US" sz="1600" dirty="0" smtClean="0"/>
              <a:t>).</a:t>
            </a:r>
          </a:p>
          <a:p>
            <a:endParaRPr lang="en-US" sz="1600" dirty="0" smtClean="0"/>
          </a:p>
          <a:p>
            <a:pPr marL="0" marR="0" lvl="0" indent="0" algn="l" defTabSz="914278" rtl="0" eaLnBrk="1" fontAlgn="auto" latinLnBrk="0" hangingPunct="1">
              <a:lnSpc>
                <a:spcPct val="100000"/>
              </a:lnSpc>
              <a:spcBef>
                <a:spcPts val="0"/>
              </a:spcBef>
              <a:spcAft>
                <a:spcPts val="0"/>
              </a:spcAft>
              <a:buClrTx/>
              <a:buSzTx/>
              <a:buFontTx/>
              <a:buNone/>
              <a:tabLst/>
              <a:defRPr/>
            </a:pPr>
            <a:r>
              <a:rPr lang="en-US" sz="1600" b="1" dirty="0" err="1" smtClean="0"/>
              <a:t>Dukungan</a:t>
            </a:r>
            <a:r>
              <a:rPr lang="en-US" sz="1600" b="1" dirty="0" smtClean="0"/>
              <a:t> juga </a:t>
            </a:r>
            <a:r>
              <a:rPr lang="en-US" sz="1600" b="1" dirty="0" err="1" smtClean="0"/>
              <a:t>diberikan</a:t>
            </a:r>
            <a:r>
              <a:rPr lang="en-US" sz="1600" b="1" dirty="0" smtClean="0"/>
              <a:t> </a:t>
            </a:r>
            <a:r>
              <a:rPr lang="en-US" sz="1600" b="1" dirty="0" err="1" smtClean="0"/>
              <a:t>dari</a:t>
            </a:r>
            <a:r>
              <a:rPr lang="en-US" sz="1600" b="1" dirty="0" smtClean="0"/>
              <a:t> Lintas </a:t>
            </a:r>
            <a:r>
              <a:rPr lang="en-US" sz="1600" b="1" dirty="0" err="1" smtClean="0"/>
              <a:t>sektor</a:t>
            </a:r>
            <a:r>
              <a:rPr lang="en-US" sz="1600" b="1" dirty="0" smtClean="0"/>
              <a:t> </a:t>
            </a:r>
            <a:r>
              <a:rPr lang="en-US" sz="1600" b="1" dirty="0" err="1" smtClean="0"/>
              <a:t>terkait</a:t>
            </a:r>
            <a:r>
              <a:rPr lang="en-US" sz="1600" b="1" dirty="0" smtClean="0"/>
              <a:t> </a:t>
            </a:r>
            <a:r>
              <a:rPr lang="en-US" sz="1600" b="1" dirty="0" err="1" smtClean="0"/>
              <a:t>yaitu</a:t>
            </a:r>
            <a:r>
              <a:rPr lang="en-US" sz="1600" b="1" baseline="0" dirty="0" smtClean="0"/>
              <a:t> </a:t>
            </a:r>
            <a:r>
              <a:rPr lang="en-US" sz="1600" b="1" baseline="0" dirty="0" err="1" smtClean="0"/>
              <a:t>Kem</a:t>
            </a:r>
            <a:r>
              <a:rPr lang="en-US" sz="1600" b="1" dirty="0" err="1" smtClean="0"/>
              <a:t>enterian</a:t>
            </a:r>
            <a:r>
              <a:rPr lang="en-US" sz="1600" b="1" dirty="0" smtClean="0"/>
              <a:t> </a:t>
            </a:r>
            <a:r>
              <a:rPr lang="en-US" sz="1600" b="1" dirty="0" err="1" smtClean="0"/>
              <a:t>Komunikasi</a:t>
            </a:r>
            <a:r>
              <a:rPr lang="en-US" sz="1600" b="1" dirty="0" smtClean="0"/>
              <a:t> </a:t>
            </a:r>
            <a:r>
              <a:rPr lang="en-US" sz="1600" b="1" dirty="0" err="1" smtClean="0"/>
              <a:t>dan</a:t>
            </a:r>
            <a:r>
              <a:rPr lang="en-US" sz="1600" b="1" dirty="0" smtClean="0"/>
              <a:t> </a:t>
            </a:r>
            <a:r>
              <a:rPr lang="en-US" sz="1600" b="1" dirty="0" err="1" smtClean="0"/>
              <a:t>Informatika</a:t>
            </a:r>
            <a:r>
              <a:rPr lang="en-US" sz="1600" b="1" dirty="0" smtClean="0"/>
              <a:t> </a:t>
            </a:r>
            <a:r>
              <a:rPr lang="en-US" sz="1600" dirty="0" err="1" smtClean="0"/>
              <a:t>mempercepat</a:t>
            </a:r>
            <a:r>
              <a:rPr lang="en-US" sz="1600" dirty="0" smtClean="0"/>
              <a:t> </a:t>
            </a:r>
            <a:r>
              <a:rPr lang="en-US" sz="1600" dirty="0" err="1" smtClean="0"/>
              <a:t>penyediaan</a:t>
            </a:r>
            <a:r>
              <a:rPr lang="en-US" sz="1600" dirty="0" smtClean="0"/>
              <a:t> </a:t>
            </a:r>
            <a:r>
              <a:rPr lang="en-US" sz="1600" dirty="0" err="1" smtClean="0"/>
              <a:t>jaringan</a:t>
            </a:r>
            <a:r>
              <a:rPr lang="en-US" sz="1600" dirty="0" smtClean="0"/>
              <a:t> </a:t>
            </a:r>
            <a:r>
              <a:rPr lang="en-US" sz="1600" dirty="0" err="1" smtClean="0"/>
              <a:t>dan</a:t>
            </a:r>
            <a:r>
              <a:rPr lang="en-US" sz="1600" dirty="0" smtClean="0"/>
              <a:t> </a:t>
            </a:r>
            <a:r>
              <a:rPr lang="en-US" sz="1600" dirty="0" err="1" smtClean="0"/>
              <a:t>infrastruktur</a:t>
            </a:r>
            <a:r>
              <a:rPr lang="en-US" sz="1600" dirty="0" smtClean="0"/>
              <a:t> </a:t>
            </a:r>
            <a:r>
              <a:rPr lang="en-US" sz="1600" dirty="0" err="1" smtClean="0"/>
              <a:t>teknologi</a:t>
            </a:r>
            <a:r>
              <a:rPr lang="en-US" sz="1600" dirty="0" smtClean="0"/>
              <a:t> </a:t>
            </a:r>
            <a:r>
              <a:rPr lang="en-US" sz="1600" dirty="0" err="1" smtClean="0"/>
              <a:t>informasi</a:t>
            </a:r>
            <a:r>
              <a:rPr lang="en-US" sz="1600" dirty="0" smtClean="0"/>
              <a:t> </a:t>
            </a:r>
            <a:r>
              <a:rPr lang="en-US" sz="1600" dirty="0" err="1" smtClean="0"/>
              <a:t>dan</a:t>
            </a:r>
            <a:r>
              <a:rPr lang="en-US" sz="1600" dirty="0" smtClean="0"/>
              <a:t> </a:t>
            </a:r>
            <a:r>
              <a:rPr lang="en-US" sz="1600" dirty="0" err="1" smtClean="0"/>
              <a:t>komunikasi</a:t>
            </a:r>
            <a:r>
              <a:rPr lang="en-US" sz="1600" dirty="0" smtClean="0"/>
              <a:t> </a:t>
            </a:r>
            <a:r>
              <a:rPr lang="en-US" sz="1600" dirty="0" err="1" smtClean="0"/>
              <a:t>untuk</a:t>
            </a:r>
            <a:r>
              <a:rPr lang="en-US" sz="1600" dirty="0" smtClean="0"/>
              <a:t> </a:t>
            </a:r>
            <a:r>
              <a:rPr lang="en-US" sz="1600" dirty="0" err="1" smtClean="0"/>
              <a:t>mendukung</a:t>
            </a:r>
            <a:r>
              <a:rPr lang="en-US" sz="1600" dirty="0" smtClean="0"/>
              <a:t>, </a:t>
            </a:r>
            <a:r>
              <a:rPr lang="en-US" sz="1600" dirty="0" err="1" smtClean="0"/>
              <a:t>antara</a:t>
            </a:r>
            <a:r>
              <a:rPr lang="en-US" sz="1600" dirty="0" smtClean="0"/>
              <a:t> lain </a:t>
            </a:r>
            <a:r>
              <a:rPr lang="en-US" sz="1600" dirty="0" err="1" smtClean="0"/>
              <a:t>pelayanan</a:t>
            </a:r>
            <a:r>
              <a:rPr lang="en-US" sz="1600" dirty="0" smtClean="0"/>
              <a:t> </a:t>
            </a:r>
            <a:r>
              <a:rPr lang="en-US" sz="1600" dirty="0" err="1" smtClean="0"/>
              <a:t>kesehatan</a:t>
            </a:r>
            <a:r>
              <a:rPr lang="en-US" sz="1600" dirty="0" smtClean="0"/>
              <a:t> </a:t>
            </a:r>
            <a:r>
              <a:rPr lang="en-US" sz="1600" dirty="0" err="1" smtClean="0"/>
              <a:t>jarak</a:t>
            </a:r>
            <a:r>
              <a:rPr lang="en-US" sz="1600" dirty="0" smtClean="0"/>
              <a:t> </a:t>
            </a:r>
            <a:r>
              <a:rPr lang="en-US" sz="1600" dirty="0" err="1" smtClean="0"/>
              <a:t>jauh</a:t>
            </a:r>
            <a:r>
              <a:rPr lang="en-US" sz="1600" dirty="0" smtClean="0"/>
              <a:t> (</a:t>
            </a:r>
            <a:r>
              <a:rPr lang="en-US" sz="1600" b="1" dirty="0" smtClean="0"/>
              <a:t>telemedicine</a:t>
            </a:r>
            <a:r>
              <a:rPr lang="en-US" sz="1600" dirty="0" smtClean="0"/>
              <a:t>).  </a:t>
            </a:r>
          </a:p>
          <a:p>
            <a:endParaRPr lang="en-US" sz="1600" dirty="0" smtClean="0"/>
          </a:p>
          <a:p>
            <a:endParaRPr lang="en-US" dirty="0" smtClean="0"/>
          </a:p>
          <a:p>
            <a:r>
              <a:rPr lang="en-US" dirty="0" err="1" smtClean="0"/>
              <a:t>Sebagai</a:t>
            </a:r>
            <a:r>
              <a:rPr lang="en-US" dirty="0" smtClean="0"/>
              <a:t> </a:t>
            </a:r>
            <a:r>
              <a:rPr lang="en-US" dirty="0" err="1" smtClean="0"/>
              <a:t>salah</a:t>
            </a:r>
            <a:r>
              <a:rPr lang="en-US" dirty="0" smtClean="0"/>
              <a:t> </a:t>
            </a:r>
            <a:r>
              <a:rPr lang="en-US" dirty="0" err="1" smtClean="0"/>
              <a:t>satu</a:t>
            </a:r>
            <a:r>
              <a:rPr lang="en-US" dirty="0" smtClean="0"/>
              <a:t> </a:t>
            </a:r>
            <a:r>
              <a:rPr lang="en-US" dirty="0" err="1" smtClean="0"/>
              <a:t>implementasi</a:t>
            </a:r>
            <a:r>
              <a:rPr lang="en-US" dirty="0" smtClean="0"/>
              <a:t> </a:t>
            </a:r>
            <a:r>
              <a:rPr lang="en-US" dirty="0" err="1" smtClean="0"/>
              <a:t>revolusi</a:t>
            </a:r>
            <a:r>
              <a:rPr lang="en-US" dirty="0" smtClean="0"/>
              <a:t> digital 4.0 </a:t>
            </a:r>
            <a:r>
              <a:rPr lang="en-US" dirty="0" err="1" smtClean="0"/>
              <a:t>bidang</a:t>
            </a:r>
            <a:r>
              <a:rPr lang="en-US" dirty="0" smtClean="0"/>
              <a:t> </a:t>
            </a:r>
            <a:r>
              <a:rPr lang="en-US" dirty="0" err="1" smtClean="0"/>
              <a:t>kesehatan</a:t>
            </a:r>
            <a:r>
              <a:rPr lang="en-US" dirty="0" smtClean="0"/>
              <a:t> </a:t>
            </a:r>
            <a:r>
              <a:rPr lang="en-US" dirty="0" err="1" smtClean="0"/>
              <a:t>adalah</a:t>
            </a:r>
            <a:r>
              <a:rPr lang="en-US" dirty="0" smtClean="0"/>
              <a:t> </a:t>
            </a:r>
            <a:r>
              <a:rPr lang="en-US" dirty="0" err="1" smtClean="0"/>
              <a:t>dengan</a:t>
            </a:r>
            <a:r>
              <a:rPr lang="en-US" dirty="0" smtClean="0"/>
              <a:t> </a:t>
            </a:r>
            <a:r>
              <a:rPr lang="en-US" dirty="0" err="1" smtClean="0"/>
              <a:t>dikembangkannya</a:t>
            </a:r>
            <a:r>
              <a:rPr lang="en-US" dirty="0" smtClean="0"/>
              <a:t> TEMENIN (</a:t>
            </a:r>
            <a:r>
              <a:rPr lang="en-US" dirty="0" err="1" smtClean="0"/>
              <a:t>Teknologi</a:t>
            </a:r>
            <a:r>
              <a:rPr lang="en-US" dirty="0" smtClean="0"/>
              <a:t> </a:t>
            </a:r>
            <a:r>
              <a:rPr lang="en-US" dirty="0" err="1" smtClean="0"/>
              <a:t>Telemedis</a:t>
            </a:r>
            <a:r>
              <a:rPr lang="en-US" dirty="0" smtClean="0"/>
              <a:t> </a:t>
            </a:r>
            <a:r>
              <a:rPr lang="en-US" dirty="0" err="1" smtClean="0"/>
              <a:t>Terintegrasi</a:t>
            </a:r>
            <a:r>
              <a:rPr lang="en-US" dirty="0" smtClean="0"/>
              <a:t> </a:t>
            </a:r>
            <a:r>
              <a:rPr lang="en-US" dirty="0" err="1" smtClean="0"/>
              <a:t>untuk</a:t>
            </a:r>
            <a:r>
              <a:rPr lang="en-US" dirty="0" smtClean="0"/>
              <a:t> </a:t>
            </a:r>
            <a:r>
              <a:rPr lang="en-US" dirty="0" err="1" smtClean="0"/>
              <a:t>Layanan</a:t>
            </a:r>
            <a:r>
              <a:rPr lang="en-US" dirty="0" smtClean="0"/>
              <a:t> </a:t>
            </a:r>
            <a:r>
              <a:rPr lang="en-US" dirty="0" err="1" smtClean="0"/>
              <a:t>Medis</a:t>
            </a:r>
            <a:r>
              <a:rPr lang="en-US" dirty="0" smtClean="0"/>
              <a:t>).</a:t>
            </a:r>
          </a:p>
          <a:p>
            <a:endParaRPr lang="en-US" dirty="0"/>
          </a:p>
        </p:txBody>
      </p:sp>
      <p:sp>
        <p:nvSpPr>
          <p:cNvPr id="4" name="Slide Number Placeholder 3"/>
          <p:cNvSpPr>
            <a:spLocks noGrp="1"/>
          </p:cNvSpPr>
          <p:nvPr>
            <p:ph type="sldNum" sz="quarter" idx="10"/>
          </p:nvPr>
        </p:nvSpPr>
        <p:spPr/>
        <p:txBody>
          <a:bodyPr/>
          <a:lstStyle/>
          <a:p>
            <a:fld id="{6049A612-E897-491F-A7F7-47228FEB8C45}" type="slidenum">
              <a:rPr lang="en-US" smtClean="0"/>
              <a:pPr/>
              <a:t>12</a:t>
            </a:fld>
            <a:endParaRPr lang="en-US"/>
          </a:p>
        </p:txBody>
      </p:sp>
    </p:spTree>
    <p:extLst>
      <p:ext uri="{BB962C8B-B14F-4D97-AF65-F5344CB8AC3E}">
        <p14:creationId xmlns:p14="http://schemas.microsoft.com/office/powerpoint/2010/main" val="21894051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Hadirin</a:t>
            </a:r>
            <a:r>
              <a:rPr lang="en-US" dirty="0" smtClean="0"/>
              <a:t> </a:t>
            </a:r>
            <a:r>
              <a:rPr lang="en-US" dirty="0" err="1" smtClean="0"/>
              <a:t>sekalian</a:t>
            </a:r>
            <a:r>
              <a:rPr lang="en-US" dirty="0" smtClean="0"/>
              <a:t>,</a:t>
            </a:r>
          </a:p>
          <a:p>
            <a:endParaRPr lang="en-US" dirty="0" smtClean="0"/>
          </a:p>
          <a:p>
            <a:r>
              <a:rPr lang="en-US" dirty="0" err="1" smtClean="0"/>
              <a:t>Inovasi</a:t>
            </a:r>
            <a:r>
              <a:rPr lang="en-US" dirty="0" smtClean="0"/>
              <a:t> lain yang </a:t>
            </a:r>
            <a:r>
              <a:rPr lang="en-US" dirty="0" err="1" smtClean="0"/>
              <a:t>dikembangkan</a:t>
            </a:r>
            <a:r>
              <a:rPr lang="en-US" baseline="0" dirty="0" smtClean="0"/>
              <a:t> </a:t>
            </a:r>
            <a:r>
              <a:rPr lang="en-US" baseline="0" dirty="0" err="1" smtClean="0"/>
              <a:t>adalah</a:t>
            </a:r>
            <a:r>
              <a:rPr lang="en-US" baseline="0" dirty="0" smtClean="0"/>
              <a:t> </a:t>
            </a:r>
            <a:r>
              <a:rPr lang="en-US" sz="1200" b="1" i="0" kern="1200" dirty="0" err="1" smtClean="0">
                <a:solidFill>
                  <a:schemeClr val="tx1"/>
                </a:solidFill>
                <a:effectLst/>
                <a:latin typeface="+mn-lt"/>
                <a:ea typeface="+mn-ea"/>
                <a:cs typeface="+mn-cs"/>
              </a:rPr>
              <a:t>sistem</a:t>
            </a:r>
            <a:r>
              <a:rPr lang="en-US" sz="1200" b="1" i="0" kern="1200" dirty="0" smtClean="0">
                <a:solidFill>
                  <a:schemeClr val="tx1"/>
                </a:solidFill>
                <a:effectLst/>
                <a:latin typeface="+mn-lt"/>
                <a:ea typeface="+mn-ea"/>
                <a:cs typeface="+mn-cs"/>
              </a:rPr>
              <a:t> </a:t>
            </a:r>
            <a:r>
              <a:rPr lang="en-US" sz="1200" b="1" i="0" kern="1200" dirty="0" err="1" smtClean="0">
                <a:solidFill>
                  <a:schemeClr val="tx1"/>
                </a:solidFill>
                <a:effectLst/>
                <a:latin typeface="+mn-lt"/>
                <a:ea typeface="+mn-ea"/>
                <a:cs typeface="+mn-cs"/>
              </a:rPr>
              <a:t>informasi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pelayanan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pasien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peserta</a:t>
            </a:r>
            <a:r>
              <a:rPr lang="en-US" sz="1200" b="0" i="0" kern="1200" dirty="0" smtClean="0">
                <a:solidFill>
                  <a:schemeClr val="tx1"/>
                </a:solidFill>
                <a:effectLst/>
                <a:latin typeface="+mn-lt"/>
                <a:ea typeface="+mn-ea"/>
                <a:cs typeface="+mn-cs"/>
              </a:rPr>
              <a:t> BPJS </a:t>
            </a:r>
            <a:r>
              <a:rPr lang="en-US" sz="1200" b="0" i="0" kern="1200" dirty="0" err="1" smtClean="0">
                <a:solidFill>
                  <a:schemeClr val="tx1"/>
                </a:solidFill>
                <a:effectLst/>
                <a:latin typeface="+mn-lt"/>
                <a:ea typeface="+mn-ea"/>
                <a:cs typeface="+mn-cs"/>
              </a:rPr>
              <a:t>Kesehatan</a:t>
            </a:r>
            <a:r>
              <a:rPr lang="en-US" sz="1200" b="0" i="0" kern="1200" dirty="0" smtClean="0">
                <a:solidFill>
                  <a:schemeClr val="tx1"/>
                </a:solidFill>
                <a:effectLst/>
                <a:latin typeface="+mn-lt"/>
                <a:ea typeface="+mn-ea"/>
                <a:cs typeface="+mn-cs"/>
              </a:rPr>
              <a:t> yang </a:t>
            </a:r>
            <a:r>
              <a:rPr lang="en-US" sz="1200" b="0" i="0" kern="1200" dirty="0" err="1" smtClean="0">
                <a:solidFill>
                  <a:schemeClr val="tx1"/>
                </a:solidFill>
                <a:effectLst/>
                <a:latin typeface="+mn-lt"/>
                <a:ea typeface="+mn-ea"/>
                <a:cs typeface="+mn-cs"/>
              </a:rPr>
              <a:t>diakses</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secara</a:t>
            </a:r>
            <a:r>
              <a:rPr lang="en-US" sz="1200" b="0" i="0" kern="1200" dirty="0" smtClean="0">
                <a:solidFill>
                  <a:schemeClr val="tx1"/>
                </a:solidFill>
                <a:effectLst/>
                <a:latin typeface="+mn-lt"/>
                <a:ea typeface="+mn-ea"/>
                <a:cs typeface="+mn-cs"/>
              </a:rPr>
              <a:t> online </a:t>
            </a:r>
            <a:r>
              <a:rPr lang="en-US" sz="1200" b="0" i="0" kern="1200" dirty="0" err="1" smtClean="0">
                <a:solidFill>
                  <a:schemeClr val="tx1"/>
                </a:solidFill>
                <a:effectLst/>
                <a:latin typeface="+mn-lt"/>
                <a:ea typeface="+mn-ea"/>
                <a:cs typeface="+mn-cs"/>
              </a:rPr>
              <a:t>khusus</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bagi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pengguna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fasilitas</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kesehatan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tingkat</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pertama</a:t>
            </a:r>
            <a:r>
              <a:rPr lang="en-US" sz="1200" b="0" i="0" kern="1200" dirty="0" smtClean="0">
                <a:solidFill>
                  <a:schemeClr val="tx1"/>
                </a:solidFill>
                <a:effectLst/>
                <a:latin typeface="+mn-lt"/>
                <a:ea typeface="+mn-ea"/>
                <a:cs typeface="+mn-cs"/>
              </a:rPr>
              <a:t> (FKTP).</a:t>
            </a:r>
            <a:r>
              <a:rPr lang="en-US" baseline="0" dirty="0" smtClean="0"/>
              <a:t> </a:t>
            </a:r>
          </a:p>
          <a:p>
            <a:endParaRPr lang="en-US" baseline="0" dirty="0" smtClean="0"/>
          </a:p>
          <a:p>
            <a:pPr fontAlgn="base"/>
            <a:r>
              <a:rPr lang="en-US" sz="1200" b="0" i="0" kern="1200" dirty="0" err="1" smtClean="0">
                <a:solidFill>
                  <a:schemeClr val="tx1"/>
                </a:solidFill>
                <a:effectLst/>
                <a:latin typeface="+mn-lt"/>
                <a:ea typeface="+mn-ea"/>
                <a:cs typeface="+mn-cs"/>
              </a:rPr>
              <a:t>Peserta</a:t>
            </a:r>
            <a:r>
              <a:rPr lang="en-US" sz="1200" b="0" i="0" kern="1200" dirty="0" smtClean="0">
                <a:solidFill>
                  <a:schemeClr val="tx1"/>
                </a:solidFill>
                <a:effectLst/>
                <a:latin typeface="+mn-lt"/>
                <a:ea typeface="+mn-ea"/>
                <a:cs typeface="+mn-cs"/>
              </a:rPr>
              <a:t> yang </a:t>
            </a:r>
            <a:r>
              <a:rPr lang="en-US" sz="1200" b="0" i="0" kern="1200" dirty="0" err="1" smtClean="0">
                <a:solidFill>
                  <a:schemeClr val="tx1"/>
                </a:solidFill>
                <a:effectLst/>
                <a:latin typeface="+mn-lt"/>
                <a:ea typeface="+mn-ea"/>
                <a:cs typeface="+mn-cs"/>
              </a:rPr>
              <a:t>ikut</a:t>
            </a:r>
            <a:r>
              <a:rPr lang="en-US" sz="1200" b="0" i="0" kern="1200" dirty="0" smtClean="0">
                <a:solidFill>
                  <a:schemeClr val="tx1"/>
                </a:solidFill>
                <a:effectLst/>
                <a:latin typeface="+mn-lt"/>
                <a:ea typeface="+mn-ea"/>
                <a:cs typeface="+mn-cs"/>
              </a:rPr>
              <a:t> program BPJS </a:t>
            </a:r>
            <a:r>
              <a:rPr lang="en-US" sz="1200" b="0" i="0" kern="1200" dirty="0" err="1" smtClean="0">
                <a:solidFill>
                  <a:schemeClr val="tx1"/>
                </a:solidFill>
                <a:effectLst/>
                <a:latin typeface="+mn-lt"/>
                <a:ea typeface="+mn-ea"/>
                <a:cs typeface="+mn-cs"/>
              </a:rPr>
              <a:t>Kesehatan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semakin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hari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kian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meningkat</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dan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rencana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targetnya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hingga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Tahun</a:t>
            </a:r>
            <a:r>
              <a:rPr lang="en-US" sz="1200" b="0" i="0" kern="1200" dirty="0" smtClean="0">
                <a:solidFill>
                  <a:schemeClr val="tx1"/>
                </a:solidFill>
                <a:effectLst/>
                <a:latin typeface="+mn-lt"/>
                <a:ea typeface="+mn-ea"/>
                <a:cs typeface="+mn-cs"/>
              </a:rPr>
              <a:t> 2019 </a:t>
            </a:r>
            <a:r>
              <a:rPr lang="en-US" sz="1200" b="0" i="0" kern="1200" dirty="0" err="1" smtClean="0">
                <a:solidFill>
                  <a:schemeClr val="tx1"/>
                </a:solidFill>
                <a:effectLst/>
                <a:latin typeface="+mn-lt"/>
                <a:ea typeface="+mn-ea"/>
                <a:cs typeface="+mn-cs"/>
              </a:rPr>
              <a:t>adalah</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seluruh</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penduduk</a:t>
            </a:r>
            <a:r>
              <a:rPr lang="en-US" sz="1200" b="0" i="0" kern="1200" dirty="0" smtClean="0">
                <a:solidFill>
                  <a:schemeClr val="tx1"/>
                </a:solidFill>
                <a:effectLst/>
                <a:latin typeface="+mn-lt"/>
                <a:ea typeface="+mn-ea"/>
                <a:cs typeface="+mn-cs"/>
              </a:rPr>
              <a:t> Indonesia yang </a:t>
            </a:r>
            <a:r>
              <a:rPr lang="en-US" sz="1200" b="0" i="0" kern="1200" dirty="0" err="1" smtClean="0">
                <a:solidFill>
                  <a:schemeClr val="tx1"/>
                </a:solidFill>
                <a:effectLst/>
                <a:latin typeface="+mn-lt"/>
                <a:ea typeface="+mn-ea"/>
                <a:cs typeface="+mn-cs"/>
              </a:rPr>
              <a:t>terdiri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dari</a:t>
            </a:r>
            <a:r>
              <a:rPr lang="en-US" sz="1200" b="0" i="0" kern="1200" dirty="0" smtClean="0">
                <a:solidFill>
                  <a:schemeClr val="tx1"/>
                </a:solidFill>
                <a:effectLst/>
                <a:latin typeface="+mn-lt"/>
                <a:ea typeface="+mn-ea"/>
                <a:cs typeface="+mn-cs"/>
              </a:rPr>
              <a:t> 250 </a:t>
            </a:r>
            <a:r>
              <a:rPr lang="en-US" sz="1200" b="0" i="0" kern="1200" dirty="0" err="1" smtClean="0">
                <a:solidFill>
                  <a:schemeClr val="tx1"/>
                </a:solidFill>
                <a:effectLst/>
                <a:latin typeface="+mn-lt"/>
                <a:ea typeface="+mn-ea"/>
                <a:cs typeface="+mn-cs"/>
              </a:rPr>
              <a:t>juta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jiwa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Untuk</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mengantisipasi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hal</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tersebut</a:t>
            </a:r>
            <a:r>
              <a:rPr lang="en-US" sz="1200" b="0" i="0" kern="1200" dirty="0" smtClean="0">
                <a:solidFill>
                  <a:schemeClr val="tx1"/>
                </a:solidFill>
                <a:effectLst/>
                <a:latin typeface="+mn-lt"/>
                <a:ea typeface="+mn-ea"/>
                <a:cs typeface="+mn-cs"/>
              </a:rPr>
              <a:t>, BPJS </a:t>
            </a:r>
            <a:r>
              <a:rPr lang="en-US" sz="1200" b="0" i="0" kern="1200" dirty="0" err="1" smtClean="0">
                <a:solidFill>
                  <a:schemeClr val="tx1"/>
                </a:solidFill>
                <a:effectLst/>
                <a:latin typeface="+mn-lt"/>
                <a:ea typeface="+mn-ea"/>
                <a:cs typeface="+mn-cs"/>
              </a:rPr>
              <a:t>Kesehatan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menerapkan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sistem</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aplikasi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Pcare</a:t>
            </a:r>
            <a:r>
              <a:rPr lang="en-US" sz="1200" b="0" i="0" kern="1200" dirty="0" smtClean="0">
                <a:solidFill>
                  <a:schemeClr val="tx1"/>
                </a:solidFill>
                <a:effectLst/>
                <a:latin typeface="+mn-lt"/>
                <a:ea typeface="+mn-ea"/>
                <a:cs typeface="+mn-cs"/>
              </a:rPr>
              <a:t> BPJS yang </a:t>
            </a:r>
            <a:r>
              <a:rPr lang="en-US" sz="1200" b="0" i="0" kern="1200" dirty="0" err="1" smtClean="0">
                <a:solidFill>
                  <a:schemeClr val="tx1"/>
                </a:solidFill>
                <a:effectLst/>
                <a:latin typeface="+mn-lt"/>
                <a:ea typeface="+mn-ea"/>
                <a:cs typeface="+mn-cs"/>
              </a:rPr>
              <a:t>dijadikan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sistem</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informasi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pelayanan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pasien</a:t>
            </a:r>
            <a:r>
              <a:rPr lang="en-US" sz="1200" b="0" i="0" kern="1200" dirty="0" smtClean="0">
                <a:solidFill>
                  <a:schemeClr val="tx1"/>
                </a:solidFill>
                <a:effectLst/>
                <a:latin typeface="+mn-lt"/>
                <a:ea typeface="+mn-ea"/>
                <a:cs typeface="+mn-cs"/>
              </a:rPr>
              <a:t> yang </a:t>
            </a:r>
            <a:r>
              <a:rPr lang="en-US" sz="1200" b="0" i="0" kern="1200" dirty="0" err="1" smtClean="0">
                <a:solidFill>
                  <a:schemeClr val="tx1"/>
                </a:solidFill>
                <a:effectLst/>
                <a:latin typeface="+mn-lt"/>
                <a:ea typeface="+mn-ea"/>
                <a:cs typeface="+mn-cs"/>
              </a:rPr>
              <a:t>saling</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terintegrasi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Saat</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ini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banyak</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Klinik</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Puskesmas</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dan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Dokter</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Keluarga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sudah</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menerapkan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standar</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operasional</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prosedur</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sesuai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dengan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pelayanan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Pcare</a:t>
            </a:r>
            <a:r>
              <a:rPr lang="en-US" sz="1200" b="0" i="0" kern="1200" dirty="0" smtClean="0">
                <a:solidFill>
                  <a:schemeClr val="tx1"/>
                </a:solidFill>
                <a:effectLst/>
                <a:latin typeface="+mn-lt"/>
                <a:ea typeface="+mn-ea"/>
                <a:cs typeface="+mn-cs"/>
              </a:rPr>
              <a:t> BPJS </a:t>
            </a:r>
            <a:r>
              <a:rPr lang="en-US" sz="1200" b="0" i="0" kern="1200" dirty="0" err="1" smtClean="0">
                <a:solidFill>
                  <a:schemeClr val="tx1"/>
                </a:solidFill>
                <a:effectLst/>
                <a:latin typeface="+mn-lt"/>
                <a:ea typeface="+mn-ea"/>
                <a:cs typeface="+mn-cs"/>
              </a:rPr>
              <a:t>Kesehatan</a:t>
            </a:r>
            <a:r>
              <a:rPr lang="en-US" sz="1200" b="0" i="0" kern="1200" dirty="0" smtClean="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6049A612-E897-491F-A7F7-47228FEB8C45}" type="slidenum">
              <a:rPr lang="en-US" smtClean="0"/>
              <a:pPr/>
              <a:t>13</a:t>
            </a:fld>
            <a:endParaRPr lang="en-US"/>
          </a:p>
        </p:txBody>
      </p:sp>
    </p:spTree>
    <p:extLst>
      <p:ext uri="{BB962C8B-B14F-4D97-AF65-F5344CB8AC3E}">
        <p14:creationId xmlns:p14="http://schemas.microsoft.com/office/powerpoint/2010/main" val="16924334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71" y="1122363"/>
            <a:ext cx="9001463" cy="2387600"/>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595271" y="3602039"/>
            <a:ext cx="9001463" cy="1655761"/>
          </a:xfrm>
        </p:spPr>
        <p:txBody>
          <a:bodyPr/>
          <a:lstStyle>
            <a:lvl1pPr marL="0" indent="0" algn="ctr">
              <a:buNone/>
              <a:defRPr sz="2400"/>
            </a:lvl1pPr>
            <a:lvl2pPr marL="457138" indent="0" algn="ctr">
              <a:buNone/>
              <a:defRPr sz="2000"/>
            </a:lvl2pPr>
            <a:lvl3pPr marL="914278" indent="0" algn="ctr">
              <a:buNone/>
              <a:defRPr sz="1900"/>
            </a:lvl3pPr>
            <a:lvl4pPr marL="1371417" indent="0" algn="ctr">
              <a:buNone/>
              <a:defRPr sz="1600"/>
            </a:lvl4pPr>
            <a:lvl5pPr marL="1828556" indent="0" algn="ctr">
              <a:buNone/>
              <a:defRPr sz="1600"/>
            </a:lvl5pPr>
            <a:lvl6pPr marL="2285695" indent="0" algn="ctr">
              <a:buNone/>
              <a:defRPr sz="1600"/>
            </a:lvl6pPr>
            <a:lvl7pPr marL="2742834" indent="0" algn="ctr">
              <a:buNone/>
              <a:defRPr sz="1600"/>
            </a:lvl7pPr>
            <a:lvl8pPr marL="3199973" indent="0" algn="ctr">
              <a:buNone/>
              <a:defRPr sz="1600"/>
            </a:lvl8pPr>
            <a:lvl9pPr marL="3657113"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8AF69DC-B915-407F-B257-230BFF445CB3}" type="datetime1">
              <a:rPr lang="en-US" smtClean="0"/>
              <a:pPr/>
              <a:t>7/27/19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93968">
              <a:lnSpc>
                <a:spcPts val="1100"/>
              </a:lnSpc>
            </a:pPr>
            <a:fld id="{81D60167-4931-47E6-BA6A-407CBD079E47}" type="slidenum">
              <a:rPr lang="en-US" spc="-51" smtClean="0"/>
              <a:pPr marL="93968">
                <a:lnSpc>
                  <a:spcPts val="1100"/>
                </a:lnSpc>
              </a:pPr>
              <a:t>‹#›</a:t>
            </a:fld>
            <a:endParaRPr lang="en-US" spc="-51" dirty="0"/>
          </a:p>
        </p:txBody>
      </p:sp>
    </p:spTree>
    <p:extLst>
      <p:ext uri="{BB962C8B-B14F-4D97-AF65-F5344CB8AC3E}">
        <p14:creationId xmlns:p14="http://schemas.microsoft.com/office/powerpoint/2010/main" val="25495848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5"/>
            <a:ext cx="10367564" cy="819355"/>
          </a:xfrm>
        </p:spPr>
        <p:txBody>
          <a:bodyPr anchor="b">
            <a:normAutofit/>
          </a:bodyPr>
          <a:lstStyle>
            <a:lvl1pPr>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913806" y="621321"/>
            <a:ext cx="10367564" cy="3379736"/>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138" indent="0">
              <a:buNone/>
              <a:defRPr sz="2800"/>
            </a:lvl2pPr>
            <a:lvl3pPr marL="914278" indent="0">
              <a:buNone/>
              <a:defRPr sz="2400"/>
            </a:lvl3pPr>
            <a:lvl4pPr marL="1371417" indent="0">
              <a:buNone/>
              <a:defRPr sz="2000"/>
            </a:lvl4pPr>
            <a:lvl5pPr marL="1828556" indent="0">
              <a:buNone/>
              <a:defRPr sz="2000"/>
            </a:lvl5pPr>
            <a:lvl6pPr marL="2285695" indent="0">
              <a:buNone/>
              <a:defRPr sz="2000"/>
            </a:lvl6pPr>
            <a:lvl7pPr marL="2742834" indent="0">
              <a:buNone/>
              <a:defRPr sz="2000"/>
            </a:lvl7pPr>
            <a:lvl8pPr marL="3199973" indent="0">
              <a:buNone/>
              <a:defRPr sz="2000"/>
            </a:lvl8pPr>
            <a:lvl9pPr marL="3657113"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7" y="5108728"/>
            <a:ext cx="10365999" cy="682472"/>
          </a:xfrm>
        </p:spPr>
        <p:txBody>
          <a:bodyPr>
            <a:normAutofit/>
          </a:bodyPr>
          <a:lstStyle>
            <a:lvl1pPr marL="0" indent="0" algn="ctr">
              <a:buNone/>
              <a:defRPr sz="1900"/>
            </a:lvl1pPr>
            <a:lvl2pPr marL="457138" indent="0">
              <a:buNone/>
              <a:defRPr sz="1500"/>
            </a:lvl2pPr>
            <a:lvl3pPr marL="914278" indent="0">
              <a:buNone/>
              <a:defRPr sz="1200"/>
            </a:lvl3pPr>
            <a:lvl4pPr marL="1371417" indent="0">
              <a:buNone/>
              <a:defRPr sz="1100"/>
            </a:lvl4pPr>
            <a:lvl5pPr marL="1828556" indent="0">
              <a:buNone/>
              <a:defRPr sz="1100"/>
            </a:lvl5pPr>
            <a:lvl6pPr marL="2285695" indent="0">
              <a:buNone/>
              <a:defRPr sz="1100"/>
            </a:lvl6pPr>
            <a:lvl7pPr marL="2742834" indent="0">
              <a:buNone/>
              <a:defRPr sz="1100"/>
            </a:lvl7pPr>
            <a:lvl8pPr marL="3199973" indent="0">
              <a:buNone/>
              <a:defRPr sz="1100"/>
            </a:lvl8pPr>
            <a:lvl9pPr marL="3657113"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B0C93A-1C19-44F5-A215-F6A21A9500F3}" type="datetime1">
              <a:rPr lang="en-US" smtClean="0"/>
              <a:pPr/>
              <a:t>7/27/19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93968">
              <a:lnSpc>
                <a:spcPts val="1100"/>
              </a:lnSpc>
            </a:pPr>
            <a:fld id="{81D60167-4931-47E6-BA6A-407CBD079E47}" type="slidenum">
              <a:rPr lang="en-US" spc="-51" smtClean="0"/>
              <a:pPr marL="93968">
                <a:lnSpc>
                  <a:spcPts val="1100"/>
                </a:lnSpc>
              </a:pPr>
              <a:t>‹#›</a:t>
            </a:fld>
            <a:endParaRPr lang="en-US" spc="-51" dirty="0"/>
          </a:p>
        </p:txBody>
      </p:sp>
    </p:spTree>
    <p:extLst>
      <p:ext uri="{BB962C8B-B14F-4D97-AF65-F5344CB8AC3E}">
        <p14:creationId xmlns:p14="http://schemas.microsoft.com/office/powerpoint/2010/main" val="2101946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4" y="609602"/>
            <a:ext cx="10353763" cy="3424859"/>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138" indent="0">
              <a:buNone/>
              <a:defRPr sz="1500"/>
            </a:lvl2pPr>
            <a:lvl3pPr marL="914278" indent="0">
              <a:buNone/>
              <a:defRPr sz="1200"/>
            </a:lvl3pPr>
            <a:lvl4pPr marL="1371417" indent="0">
              <a:buNone/>
              <a:defRPr sz="1100"/>
            </a:lvl4pPr>
            <a:lvl5pPr marL="1828556" indent="0">
              <a:buNone/>
              <a:defRPr sz="1100"/>
            </a:lvl5pPr>
            <a:lvl6pPr marL="2285695" indent="0">
              <a:buNone/>
              <a:defRPr sz="1100"/>
            </a:lvl6pPr>
            <a:lvl7pPr marL="2742834" indent="0">
              <a:buNone/>
              <a:defRPr sz="1100"/>
            </a:lvl7pPr>
            <a:lvl8pPr marL="3199973" indent="0">
              <a:buNone/>
              <a:defRPr sz="1100"/>
            </a:lvl8pPr>
            <a:lvl9pPr marL="3657113"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9EFCF7-629A-4DB2-836E-66339C48346C}" type="datetime1">
              <a:rPr lang="en-US" smtClean="0"/>
              <a:pPr/>
              <a:t>7/27/19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93968">
              <a:lnSpc>
                <a:spcPts val="1100"/>
              </a:lnSpc>
            </a:pPr>
            <a:fld id="{81D60167-4931-47E6-BA6A-407CBD079E47}" type="slidenum">
              <a:rPr lang="en-US" spc="-51" smtClean="0"/>
              <a:pPr marL="93968">
                <a:lnSpc>
                  <a:spcPts val="1100"/>
                </a:lnSpc>
              </a:pPr>
              <a:t>‹#›</a:t>
            </a:fld>
            <a:endParaRPr lang="en-US" spc="-51" dirty="0"/>
          </a:p>
        </p:txBody>
      </p:sp>
    </p:spTree>
    <p:extLst>
      <p:ext uri="{BB962C8B-B14F-4D97-AF65-F5344CB8AC3E}">
        <p14:creationId xmlns:p14="http://schemas.microsoft.com/office/powerpoint/2010/main" val="27341508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1"/>
            <a:ext cx="9302752" cy="2992905"/>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3"/>
            <a:ext cx="8752299" cy="426811"/>
          </a:xfrm>
        </p:spPr>
        <p:txBody>
          <a:bodyPr anchor="t">
            <a:normAutofit/>
          </a:bodyPr>
          <a:lstStyle>
            <a:lvl1pPr marL="0" indent="0" algn="r">
              <a:buNone/>
              <a:defRPr sz="1500"/>
            </a:lvl1pPr>
            <a:lvl2pPr marL="457138" indent="0">
              <a:buNone/>
              <a:defRPr sz="1500"/>
            </a:lvl2pPr>
            <a:lvl3pPr marL="914278" indent="0">
              <a:buNone/>
              <a:defRPr sz="1200"/>
            </a:lvl3pPr>
            <a:lvl4pPr marL="1371417" indent="0">
              <a:buNone/>
              <a:defRPr sz="1100"/>
            </a:lvl4pPr>
            <a:lvl5pPr marL="1828556" indent="0">
              <a:buNone/>
              <a:defRPr sz="1100"/>
            </a:lvl5pPr>
            <a:lvl6pPr marL="2285695" indent="0">
              <a:buNone/>
              <a:defRPr sz="1100"/>
            </a:lvl6pPr>
            <a:lvl7pPr marL="2742834" indent="0">
              <a:buNone/>
              <a:defRPr sz="1100"/>
            </a:lvl7pPr>
            <a:lvl8pPr marL="3199973" indent="0">
              <a:buNone/>
              <a:defRPr sz="1100"/>
            </a:lvl8pPr>
            <a:lvl9pPr marL="3657113" indent="0">
              <a:buNone/>
              <a:defRPr sz="1100"/>
            </a:lvl9pPr>
          </a:lstStyle>
          <a:p>
            <a:pPr lvl="0"/>
            <a:r>
              <a:rPr lang="en-US" smtClean="0"/>
              <a:t>Click to edit Master text styles</a:t>
            </a:r>
          </a:p>
        </p:txBody>
      </p:sp>
      <p:sp>
        <p:nvSpPr>
          <p:cNvPr id="4" name="Text Placeholder 3"/>
          <p:cNvSpPr>
            <a:spLocks noGrp="1"/>
          </p:cNvSpPr>
          <p:nvPr>
            <p:ph type="body" sz="half" idx="2"/>
          </p:nvPr>
        </p:nvSpPr>
        <p:spPr>
          <a:xfrm>
            <a:off x="913793" y="4204822"/>
            <a:ext cx="10353763" cy="1586380"/>
          </a:xfrm>
        </p:spPr>
        <p:txBody>
          <a:bodyPr anchor="ctr">
            <a:normAutofit/>
          </a:bodyPr>
          <a:lstStyle>
            <a:lvl1pPr marL="0" indent="0" algn="ctr">
              <a:buNone/>
              <a:defRPr sz="1600"/>
            </a:lvl1pPr>
            <a:lvl2pPr marL="457138" indent="0">
              <a:buNone/>
              <a:defRPr sz="1500"/>
            </a:lvl2pPr>
            <a:lvl3pPr marL="914278" indent="0">
              <a:buNone/>
              <a:defRPr sz="1200"/>
            </a:lvl3pPr>
            <a:lvl4pPr marL="1371417" indent="0">
              <a:buNone/>
              <a:defRPr sz="1100"/>
            </a:lvl4pPr>
            <a:lvl5pPr marL="1828556" indent="0">
              <a:buNone/>
              <a:defRPr sz="1100"/>
            </a:lvl5pPr>
            <a:lvl6pPr marL="2285695" indent="0">
              <a:buNone/>
              <a:defRPr sz="1100"/>
            </a:lvl6pPr>
            <a:lvl7pPr marL="2742834" indent="0">
              <a:buNone/>
              <a:defRPr sz="1100"/>
            </a:lvl7pPr>
            <a:lvl8pPr marL="3199973" indent="0">
              <a:buNone/>
              <a:defRPr sz="1100"/>
            </a:lvl8pPr>
            <a:lvl9pPr marL="3657113"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E09B0C-884D-4D1A-B23E-AF9ABFD72E79}" type="datetime1">
              <a:rPr lang="en-US" smtClean="0"/>
              <a:pPr/>
              <a:t>7/27/19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93968">
              <a:lnSpc>
                <a:spcPts val="1100"/>
              </a:lnSpc>
            </a:pPr>
            <a:fld id="{81D60167-4931-47E6-BA6A-407CBD079E47}" type="slidenum">
              <a:rPr lang="en-US" spc="-51" smtClean="0"/>
              <a:pPr marL="93968">
                <a:lnSpc>
                  <a:spcPts val="1100"/>
                </a:lnSpc>
              </a:pPr>
              <a:t>‹#›</a:t>
            </a:fld>
            <a:endParaRPr lang="en-US" spc="-51" dirty="0"/>
          </a:p>
        </p:txBody>
      </p:sp>
      <p:sp>
        <p:nvSpPr>
          <p:cNvPr id="11" name="TextBox 10"/>
          <p:cNvSpPr txBox="1"/>
          <p:nvPr/>
        </p:nvSpPr>
        <p:spPr>
          <a:xfrm>
            <a:off x="836612" y="735240"/>
            <a:ext cx="609600" cy="584776"/>
          </a:xfrm>
          <a:prstGeom prst="rect">
            <a:avLst/>
          </a:prstGeom>
        </p:spPr>
        <p:txBody>
          <a:bodyPr vert="horz" lIns="91427" tIns="45714" rIns="91427" bIns="45714"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27" tIns="45714" rIns="91427" bIns="45714"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2809834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7" y="2126944"/>
            <a:ext cx="10355327" cy="25118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4" y="4650557"/>
            <a:ext cx="10353763" cy="1140644"/>
          </a:xfrm>
        </p:spPr>
        <p:txBody>
          <a:bodyPr anchor="t"/>
          <a:lstStyle>
            <a:lvl1pPr marL="0" indent="0" algn="ctr">
              <a:buNone/>
              <a:defRPr sz="1600"/>
            </a:lvl1pPr>
            <a:lvl2pPr marL="457138" indent="0">
              <a:buNone/>
              <a:defRPr sz="1500"/>
            </a:lvl2pPr>
            <a:lvl3pPr marL="914278" indent="0">
              <a:buNone/>
              <a:defRPr sz="1200"/>
            </a:lvl3pPr>
            <a:lvl4pPr marL="1371417" indent="0">
              <a:buNone/>
              <a:defRPr sz="1100"/>
            </a:lvl4pPr>
            <a:lvl5pPr marL="1828556" indent="0">
              <a:buNone/>
              <a:defRPr sz="1100"/>
            </a:lvl5pPr>
            <a:lvl6pPr marL="2285695" indent="0">
              <a:buNone/>
              <a:defRPr sz="1100"/>
            </a:lvl6pPr>
            <a:lvl7pPr marL="2742834" indent="0">
              <a:buNone/>
              <a:defRPr sz="1100"/>
            </a:lvl7pPr>
            <a:lvl8pPr marL="3199973" indent="0">
              <a:buNone/>
              <a:defRPr sz="1100"/>
            </a:lvl8pPr>
            <a:lvl9pPr marL="3657113"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F6BF20-DABD-411B-A002-D237AB26613C}" type="datetime1">
              <a:rPr lang="en-US" smtClean="0"/>
              <a:pPr/>
              <a:t>7/27/19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93968">
              <a:lnSpc>
                <a:spcPts val="1100"/>
              </a:lnSpc>
            </a:pPr>
            <a:fld id="{81D60167-4931-47E6-BA6A-407CBD079E47}" type="slidenum">
              <a:rPr lang="en-US" spc="-51" smtClean="0"/>
              <a:pPr marL="93968">
                <a:lnSpc>
                  <a:spcPts val="1100"/>
                </a:lnSpc>
              </a:pPr>
              <a:t>‹#›</a:t>
            </a:fld>
            <a:endParaRPr lang="en-US" spc="-51" dirty="0"/>
          </a:p>
        </p:txBody>
      </p:sp>
    </p:spTree>
    <p:extLst>
      <p:ext uri="{BB962C8B-B14F-4D97-AF65-F5344CB8AC3E}">
        <p14:creationId xmlns:p14="http://schemas.microsoft.com/office/powerpoint/2010/main" val="13661999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3" y="609603"/>
            <a:ext cx="10353763"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94" y="2088320"/>
            <a:ext cx="3298956" cy="823306"/>
          </a:xfrm>
        </p:spPr>
        <p:txBody>
          <a:bodyPr anchor="b">
            <a:noAutofit/>
          </a:bodyPr>
          <a:lstStyle>
            <a:lvl1pPr marL="0" indent="0" algn="ctr">
              <a:lnSpc>
                <a:spcPct val="100000"/>
              </a:lnSpc>
              <a:buNone/>
              <a:defRPr sz="2400" b="0">
                <a:solidFill>
                  <a:schemeClr val="tx1"/>
                </a:solidFill>
              </a:defRPr>
            </a:lvl1pPr>
            <a:lvl2pPr marL="457138" indent="0">
              <a:buNone/>
              <a:defRPr sz="2000" b="1"/>
            </a:lvl2pPr>
            <a:lvl3pPr marL="914278" indent="0">
              <a:buNone/>
              <a:defRPr sz="1900" b="1"/>
            </a:lvl3pPr>
            <a:lvl4pPr marL="1371417" indent="0">
              <a:buNone/>
              <a:defRPr sz="1600" b="1"/>
            </a:lvl4pPr>
            <a:lvl5pPr marL="1828556" indent="0">
              <a:buNone/>
              <a:defRPr sz="1600" b="1"/>
            </a:lvl5pPr>
            <a:lvl6pPr marL="2285695" indent="0">
              <a:buNone/>
              <a:defRPr sz="1600" b="1"/>
            </a:lvl6pPr>
            <a:lvl7pPr marL="2742834" indent="0">
              <a:buNone/>
              <a:defRPr sz="1600" b="1"/>
            </a:lvl7pPr>
            <a:lvl8pPr marL="3199973" indent="0">
              <a:buNone/>
              <a:defRPr sz="1600" b="1"/>
            </a:lvl8pPr>
            <a:lvl9pPr marL="3657113"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500"/>
            </a:lvl1pPr>
            <a:lvl2pPr marL="457138" indent="0">
              <a:buNone/>
              <a:defRPr sz="1200"/>
            </a:lvl2pPr>
            <a:lvl3pPr marL="914278" indent="0">
              <a:buNone/>
              <a:defRPr sz="1100"/>
            </a:lvl3pPr>
            <a:lvl4pPr marL="1371417" indent="0">
              <a:buNone/>
              <a:defRPr sz="900"/>
            </a:lvl4pPr>
            <a:lvl5pPr marL="1828556" indent="0">
              <a:buNone/>
              <a:defRPr sz="900"/>
            </a:lvl5pPr>
            <a:lvl6pPr marL="2285695" indent="0">
              <a:buNone/>
              <a:defRPr sz="900"/>
            </a:lvl6pPr>
            <a:lvl7pPr marL="2742834" indent="0">
              <a:buNone/>
              <a:defRPr sz="900"/>
            </a:lvl7pPr>
            <a:lvl8pPr marL="3199973" indent="0">
              <a:buNone/>
              <a:defRPr sz="900"/>
            </a:lvl8pPr>
            <a:lvl9pPr marL="3657113"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44880" y="2088320"/>
            <a:ext cx="3298559" cy="823304"/>
          </a:xfrm>
        </p:spPr>
        <p:txBody>
          <a:bodyPr anchor="b">
            <a:noAutofit/>
          </a:bodyPr>
          <a:lstStyle>
            <a:lvl1pPr marL="0" indent="0" algn="ctr">
              <a:lnSpc>
                <a:spcPct val="100000"/>
              </a:lnSpc>
              <a:buNone/>
              <a:defRPr sz="2400" b="0">
                <a:solidFill>
                  <a:schemeClr val="tx1"/>
                </a:solidFill>
              </a:defRPr>
            </a:lvl1pPr>
            <a:lvl2pPr marL="457138" indent="0">
              <a:buNone/>
              <a:defRPr sz="2000" b="1"/>
            </a:lvl2pPr>
            <a:lvl3pPr marL="914278" indent="0">
              <a:buNone/>
              <a:defRPr sz="1900" b="1"/>
            </a:lvl3pPr>
            <a:lvl4pPr marL="1371417" indent="0">
              <a:buNone/>
              <a:defRPr sz="1600" b="1"/>
            </a:lvl4pPr>
            <a:lvl5pPr marL="1828556" indent="0">
              <a:buNone/>
              <a:defRPr sz="1600" b="1"/>
            </a:lvl5pPr>
            <a:lvl6pPr marL="2285695" indent="0">
              <a:buNone/>
              <a:defRPr sz="1600" b="1"/>
            </a:lvl6pPr>
            <a:lvl7pPr marL="2742834" indent="0">
              <a:buNone/>
              <a:defRPr sz="1600" b="1"/>
            </a:lvl7pPr>
            <a:lvl8pPr marL="3199973" indent="0">
              <a:buNone/>
              <a:defRPr sz="1600" b="1"/>
            </a:lvl8pPr>
            <a:lvl9pPr marL="3657113"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4881" y="2911624"/>
            <a:ext cx="3299821" cy="2879576"/>
          </a:xfrm>
        </p:spPr>
        <p:txBody>
          <a:bodyPr anchor="t">
            <a:normAutofit/>
          </a:bodyPr>
          <a:lstStyle>
            <a:lvl1pPr marL="0" indent="0" algn="ctr">
              <a:buNone/>
              <a:defRPr sz="1500"/>
            </a:lvl1pPr>
            <a:lvl2pPr marL="457138" indent="0">
              <a:buNone/>
              <a:defRPr sz="1200"/>
            </a:lvl2pPr>
            <a:lvl3pPr marL="914278" indent="0">
              <a:buNone/>
              <a:defRPr sz="1100"/>
            </a:lvl3pPr>
            <a:lvl4pPr marL="1371417" indent="0">
              <a:buNone/>
              <a:defRPr sz="900"/>
            </a:lvl4pPr>
            <a:lvl5pPr marL="1828556" indent="0">
              <a:buNone/>
              <a:defRPr sz="900"/>
            </a:lvl5pPr>
            <a:lvl6pPr marL="2285695" indent="0">
              <a:buNone/>
              <a:defRPr sz="900"/>
            </a:lvl6pPr>
            <a:lvl7pPr marL="2742834" indent="0">
              <a:buNone/>
              <a:defRPr sz="900"/>
            </a:lvl7pPr>
            <a:lvl8pPr marL="3199973" indent="0">
              <a:buNone/>
              <a:defRPr sz="900"/>
            </a:lvl8pPr>
            <a:lvl9pPr marL="3657113"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73301" y="2088320"/>
            <a:ext cx="3291211" cy="823304"/>
          </a:xfrm>
        </p:spPr>
        <p:txBody>
          <a:bodyPr anchor="b">
            <a:noAutofit/>
          </a:bodyPr>
          <a:lstStyle>
            <a:lvl1pPr marL="0" indent="0" algn="ctr">
              <a:lnSpc>
                <a:spcPct val="100000"/>
              </a:lnSpc>
              <a:buNone/>
              <a:defRPr sz="2400" b="0">
                <a:solidFill>
                  <a:schemeClr val="tx1"/>
                </a:solidFill>
              </a:defRPr>
            </a:lvl1pPr>
            <a:lvl2pPr marL="457138" indent="0">
              <a:buNone/>
              <a:defRPr sz="2000" b="1"/>
            </a:lvl2pPr>
            <a:lvl3pPr marL="914278" indent="0">
              <a:buNone/>
              <a:defRPr sz="1900" b="1"/>
            </a:lvl3pPr>
            <a:lvl4pPr marL="1371417" indent="0">
              <a:buNone/>
              <a:defRPr sz="1600" b="1"/>
            </a:lvl4pPr>
            <a:lvl5pPr marL="1828556" indent="0">
              <a:buNone/>
              <a:defRPr sz="1600" b="1"/>
            </a:lvl5pPr>
            <a:lvl6pPr marL="2285695" indent="0">
              <a:buNone/>
              <a:defRPr sz="1600" b="1"/>
            </a:lvl6pPr>
            <a:lvl7pPr marL="2742834" indent="0">
              <a:buNone/>
              <a:defRPr sz="1600" b="1"/>
            </a:lvl7pPr>
            <a:lvl8pPr marL="3199973" indent="0">
              <a:buNone/>
              <a:defRPr sz="1600" b="1"/>
            </a:lvl8pPr>
            <a:lvl9pPr marL="3657113"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76348" y="2911624"/>
            <a:ext cx="3291211" cy="2879576"/>
          </a:xfrm>
        </p:spPr>
        <p:txBody>
          <a:bodyPr anchor="t">
            <a:normAutofit/>
          </a:bodyPr>
          <a:lstStyle>
            <a:lvl1pPr marL="0" indent="0" algn="ctr">
              <a:buNone/>
              <a:defRPr sz="1500"/>
            </a:lvl1pPr>
            <a:lvl2pPr marL="457138" indent="0">
              <a:buNone/>
              <a:defRPr sz="1200"/>
            </a:lvl2pPr>
            <a:lvl3pPr marL="914278" indent="0">
              <a:buNone/>
              <a:defRPr sz="1100"/>
            </a:lvl3pPr>
            <a:lvl4pPr marL="1371417" indent="0">
              <a:buNone/>
              <a:defRPr sz="900"/>
            </a:lvl4pPr>
            <a:lvl5pPr marL="1828556" indent="0">
              <a:buNone/>
              <a:defRPr sz="900"/>
            </a:lvl5pPr>
            <a:lvl6pPr marL="2285695" indent="0">
              <a:buNone/>
              <a:defRPr sz="900"/>
            </a:lvl6pPr>
            <a:lvl7pPr marL="2742834" indent="0">
              <a:buNone/>
              <a:defRPr sz="900"/>
            </a:lvl7pPr>
            <a:lvl8pPr marL="3199973" indent="0">
              <a:buNone/>
              <a:defRPr sz="900"/>
            </a:lvl8pPr>
            <a:lvl9pPr marL="3657113"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90D93658-E789-4578-8F8B-7EF8B1B29F9E}" type="datetime1">
              <a:rPr lang="en-US" smtClean="0"/>
              <a:pPr/>
              <a:t>7/27/19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marL="93968">
              <a:lnSpc>
                <a:spcPts val="1100"/>
              </a:lnSpc>
            </a:pPr>
            <a:fld id="{81D60167-4931-47E6-BA6A-407CBD079E47}" type="slidenum">
              <a:rPr lang="en-US" spc="-51" smtClean="0"/>
              <a:pPr marL="93968">
                <a:lnSpc>
                  <a:spcPts val="1100"/>
                </a:lnSpc>
              </a:pPr>
              <a:t>‹#›</a:t>
            </a:fld>
            <a:endParaRPr lang="en-US" spc="-51" dirty="0"/>
          </a:p>
        </p:txBody>
      </p:sp>
    </p:spTree>
    <p:extLst>
      <p:ext uri="{BB962C8B-B14F-4D97-AF65-F5344CB8AC3E}">
        <p14:creationId xmlns:p14="http://schemas.microsoft.com/office/powerpoint/2010/main" val="317816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4" y="609603"/>
            <a:ext cx="10353763"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98" y="4195899"/>
            <a:ext cx="3298955" cy="576262"/>
          </a:xfrm>
        </p:spPr>
        <p:txBody>
          <a:bodyPr anchor="b">
            <a:noAutofit/>
          </a:bodyPr>
          <a:lstStyle>
            <a:lvl1pPr marL="0" indent="0" algn="ctr">
              <a:lnSpc>
                <a:spcPct val="100000"/>
              </a:lnSpc>
              <a:buNone/>
              <a:defRPr sz="2000" b="0">
                <a:solidFill>
                  <a:schemeClr val="tx1"/>
                </a:solidFill>
              </a:defRPr>
            </a:lvl1pPr>
            <a:lvl2pPr marL="457138" indent="0">
              <a:buNone/>
              <a:defRPr sz="2000" b="1"/>
            </a:lvl2pPr>
            <a:lvl3pPr marL="914278" indent="0">
              <a:buNone/>
              <a:defRPr sz="1900" b="1"/>
            </a:lvl3pPr>
            <a:lvl4pPr marL="1371417" indent="0">
              <a:buNone/>
              <a:defRPr sz="1600" b="1"/>
            </a:lvl4pPr>
            <a:lvl5pPr marL="1828556" indent="0">
              <a:buNone/>
              <a:defRPr sz="1600" b="1"/>
            </a:lvl5pPr>
            <a:lvl6pPr marL="2285695" indent="0">
              <a:buNone/>
              <a:defRPr sz="1600" b="1"/>
            </a:lvl6pPr>
            <a:lvl7pPr marL="2742834" indent="0">
              <a:buNone/>
              <a:defRPr sz="1600" b="1"/>
            </a:lvl7pPr>
            <a:lvl8pPr marL="3199973" indent="0">
              <a:buNone/>
              <a:defRPr sz="1600" b="1"/>
            </a:lvl8pPr>
            <a:lvl9pPr marL="3657113"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092022" y="2298988"/>
            <a:ext cx="2940051" cy="1523999"/>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138" indent="0">
              <a:buNone/>
              <a:defRPr sz="1600"/>
            </a:lvl2pPr>
            <a:lvl3pPr marL="914278" indent="0">
              <a:buNone/>
              <a:defRPr sz="1600"/>
            </a:lvl3pPr>
            <a:lvl4pPr marL="1371417" indent="0">
              <a:buNone/>
              <a:defRPr sz="1600"/>
            </a:lvl4pPr>
            <a:lvl5pPr marL="1828556" indent="0">
              <a:buNone/>
              <a:defRPr sz="1600"/>
            </a:lvl5pPr>
            <a:lvl6pPr marL="2285695" indent="0">
              <a:buNone/>
              <a:defRPr sz="1600"/>
            </a:lvl6pPr>
            <a:lvl7pPr marL="2742834" indent="0">
              <a:buNone/>
              <a:defRPr sz="1600"/>
            </a:lvl7pPr>
            <a:lvl8pPr marL="3199973" indent="0">
              <a:buNone/>
              <a:defRPr sz="1600"/>
            </a:lvl8pPr>
            <a:lvl9pPr marL="3657113"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98" y="4772162"/>
            <a:ext cx="3298955" cy="1019038"/>
          </a:xfrm>
        </p:spPr>
        <p:txBody>
          <a:bodyPr anchor="t">
            <a:normAutofit/>
          </a:bodyPr>
          <a:lstStyle>
            <a:lvl1pPr marL="0" indent="0" algn="ctr">
              <a:buNone/>
              <a:defRPr sz="1500"/>
            </a:lvl1pPr>
            <a:lvl2pPr marL="457138" indent="0">
              <a:buNone/>
              <a:defRPr sz="1200"/>
            </a:lvl2pPr>
            <a:lvl3pPr marL="914278" indent="0">
              <a:buNone/>
              <a:defRPr sz="1100"/>
            </a:lvl3pPr>
            <a:lvl4pPr marL="1371417" indent="0">
              <a:buNone/>
              <a:defRPr sz="900"/>
            </a:lvl4pPr>
            <a:lvl5pPr marL="1828556" indent="0">
              <a:buNone/>
              <a:defRPr sz="900"/>
            </a:lvl5pPr>
            <a:lvl6pPr marL="2285695" indent="0">
              <a:buNone/>
              <a:defRPr sz="900"/>
            </a:lvl6pPr>
            <a:lvl7pPr marL="2742834" indent="0">
              <a:buNone/>
              <a:defRPr sz="900"/>
            </a:lvl7pPr>
            <a:lvl8pPr marL="3199973" indent="0">
              <a:buNone/>
              <a:defRPr sz="900"/>
            </a:lvl8pPr>
            <a:lvl9pPr marL="3657113"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04" y="4195899"/>
            <a:ext cx="3298983" cy="576262"/>
          </a:xfrm>
        </p:spPr>
        <p:txBody>
          <a:bodyPr anchor="b">
            <a:noAutofit/>
          </a:bodyPr>
          <a:lstStyle>
            <a:lvl1pPr marL="0" indent="0" algn="ctr">
              <a:lnSpc>
                <a:spcPct val="100000"/>
              </a:lnSpc>
              <a:buNone/>
              <a:defRPr sz="2000" b="0">
                <a:solidFill>
                  <a:schemeClr val="tx1"/>
                </a:solidFill>
              </a:defRPr>
            </a:lvl1pPr>
            <a:lvl2pPr marL="457138" indent="0">
              <a:buNone/>
              <a:defRPr sz="2000" b="1"/>
            </a:lvl2pPr>
            <a:lvl3pPr marL="914278" indent="0">
              <a:buNone/>
              <a:defRPr sz="1900" b="1"/>
            </a:lvl3pPr>
            <a:lvl4pPr marL="1371417" indent="0">
              <a:buNone/>
              <a:defRPr sz="1600" b="1"/>
            </a:lvl4pPr>
            <a:lvl5pPr marL="1828556" indent="0">
              <a:buNone/>
              <a:defRPr sz="1600" b="1"/>
            </a:lvl5pPr>
            <a:lvl6pPr marL="2285695" indent="0">
              <a:buNone/>
              <a:defRPr sz="1600" b="1"/>
            </a:lvl6pPr>
            <a:lvl7pPr marL="2742834" indent="0">
              <a:buNone/>
              <a:defRPr sz="1600" b="1"/>
            </a:lvl7pPr>
            <a:lvl8pPr marL="3199973" indent="0">
              <a:buNone/>
              <a:defRPr sz="1600" b="1"/>
            </a:lvl8pPr>
            <a:lvl9pPr marL="3657113"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568998" y="2298988"/>
            <a:ext cx="2930525" cy="1523999"/>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138" indent="0">
              <a:buNone/>
              <a:defRPr sz="1600"/>
            </a:lvl2pPr>
            <a:lvl3pPr marL="914278" indent="0">
              <a:buNone/>
              <a:defRPr sz="1600"/>
            </a:lvl3pPr>
            <a:lvl4pPr marL="1371417" indent="0">
              <a:buNone/>
              <a:defRPr sz="1600"/>
            </a:lvl4pPr>
            <a:lvl5pPr marL="1828556" indent="0">
              <a:buNone/>
              <a:defRPr sz="1600"/>
            </a:lvl5pPr>
            <a:lvl6pPr marL="2285695" indent="0">
              <a:buNone/>
              <a:defRPr sz="1600"/>
            </a:lvl6pPr>
            <a:lvl7pPr marL="2742834" indent="0">
              <a:buNone/>
              <a:defRPr sz="1600"/>
            </a:lvl7pPr>
            <a:lvl8pPr marL="3199973" indent="0">
              <a:buNone/>
              <a:defRPr sz="1600"/>
            </a:lvl8pPr>
            <a:lvl9pPr marL="3657113"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72159"/>
            <a:ext cx="3300336" cy="1019038"/>
          </a:xfrm>
        </p:spPr>
        <p:txBody>
          <a:bodyPr anchor="t">
            <a:normAutofit/>
          </a:bodyPr>
          <a:lstStyle>
            <a:lvl1pPr marL="0" indent="0" algn="ctr">
              <a:buNone/>
              <a:defRPr sz="1500"/>
            </a:lvl1pPr>
            <a:lvl2pPr marL="457138" indent="0">
              <a:buNone/>
              <a:defRPr sz="1200"/>
            </a:lvl2pPr>
            <a:lvl3pPr marL="914278" indent="0">
              <a:buNone/>
              <a:defRPr sz="1100"/>
            </a:lvl3pPr>
            <a:lvl4pPr marL="1371417" indent="0">
              <a:buNone/>
              <a:defRPr sz="900"/>
            </a:lvl4pPr>
            <a:lvl5pPr marL="1828556" indent="0">
              <a:buNone/>
              <a:defRPr sz="900"/>
            </a:lvl5pPr>
            <a:lvl6pPr marL="2285695" indent="0">
              <a:buNone/>
              <a:defRPr sz="900"/>
            </a:lvl6pPr>
            <a:lvl7pPr marL="2742834" indent="0">
              <a:buNone/>
              <a:defRPr sz="900"/>
            </a:lvl7pPr>
            <a:lvl8pPr marL="3199973" indent="0">
              <a:buNone/>
              <a:defRPr sz="900"/>
            </a:lvl8pPr>
            <a:lvl9pPr marL="3657113"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138" indent="0">
              <a:buNone/>
              <a:defRPr sz="2000" b="1"/>
            </a:lvl2pPr>
            <a:lvl3pPr marL="914278" indent="0">
              <a:buNone/>
              <a:defRPr sz="1900" b="1"/>
            </a:lvl3pPr>
            <a:lvl4pPr marL="1371417" indent="0">
              <a:buNone/>
              <a:defRPr sz="1600" b="1"/>
            </a:lvl4pPr>
            <a:lvl5pPr marL="1828556" indent="0">
              <a:buNone/>
              <a:defRPr sz="1600" b="1"/>
            </a:lvl5pPr>
            <a:lvl6pPr marL="2285695" indent="0">
              <a:buNone/>
              <a:defRPr sz="1600" b="1"/>
            </a:lvl6pPr>
            <a:lvl7pPr marL="2742834" indent="0">
              <a:buNone/>
              <a:defRPr sz="1600" b="1"/>
            </a:lvl7pPr>
            <a:lvl8pPr marL="3199973" indent="0">
              <a:buNone/>
              <a:defRPr sz="1600" b="1"/>
            </a:lvl8pPr>
            <a:lvl9pPr marL="3657113"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152807" y="2298988"/>
            <a:ext cx="2932113" cy="1523999"/>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138" indent="0">
              <a:buNone/>
              <a:defRPr sz="1600"/>
            </a:lvl2pPr>
            <a:lvl3pPr marL="914278" indent="0">
              <a:buNone/>
              <a:defRPr sz="1600"/>
            </a:lvl3pPr>
            <a:lvl4pPr marL="1371417" indent="0">
              <a:buNone/>
              <a:defRPr sz="1600"/>
            </a:lvl4pPr>
            <a:lvl5pPr marL="1828556" indent="0">
              <a:buNone/>
              <a:defRPr sz="1600"/>
            </a:lvl5pPr>
            <a:lvl6pPr marL="2285695" indent="0">
              <a:buNone/>
              <a:defRPr sz="1600"/>
            </a:lvl6pPr>
            <a:lvl7pPr marL="2742834" indent="0">
              <a:buNone/>
              <a:defRPr sz="1600"/>
            </a:lvl7pPr>
            <a:lvl8pPr marL="3199973" indent="0">
              <a:buNone/>
              <a:defRPr sz="1600"/>
            </a:lvl8pPr>
            <a:lvl9pPr marL="3657113"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297" y="4772163"/>
            <a:ext cx="3294259" cy="1019036"/>
          </a:xfrm>
        </p:spPr>
        <p:txBody>
          <a:bodyPr anchor="t">
            <a:normAutofit/>
          </a:bodyPr>
          <a:lstStyle>
            <a:lvl1pPr marL="0" indent="0" algn="ctr">
              <a:buNone/>
              <a:defRPr sz="1500"/>
            </a:lvl1pPr>
            <a:lvl2pPr marL="457138" indent="0">
              <a:buNone/>
              <a:defRPr sz="1200"/>
            </a:lvl2pPr>
            <a:lvl3pPr marL="914278" indent="0">
              <a:buNone/>
              <a:defRPr sz="1100"/>
            </a:lvl3pPr>
            <a:lvl4pPr marL="1371417" indent="0">
              <a:buNone/>
              <a:defRPr sz="900"/>
            </a:lvl4pPr>
            <a:lvl5pPr marL="1828556" indent="0">
              <a:buNone/>
              <a:defRPr sz="900"/>
            </a:lvl5pPr>
            <a:lvl6pPr marL="2285695" indent="0">
              <a:buNone/>
              <a:defRPr sz="900"/>
            </a:lvl6pPr>
            <a:lvl7pPr marL="2742834" indent="0">
              <a:buNone/>
              <a:defRPr sz="900"/>
            </a:lvl7pPr>
            <a:lvl8pPr marL="3199973" indent="0">
              <a:buNone/>
              <a:defRPr sz="900"/>
            </a:lvl8pPr>
            <a:lvl9pPr marL="3657113"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A0038091-AD85-4A09-96D7-866095B7FF22}" type="datetime1">
              <a:rPr lang="en-US" smtClean="0"/>
              <a:pPr/>
              <a:t>7/27/19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marL="93968">
              <a:lnSpc>
                <a:spcPts val="1100"/>
              </a:lnSpc>
            </a:pPr>
            <a:fld id="{81D60167-4931-47E6-BA6A-407CBD079E47}" type="slidenum">
              <a:rPr lang="en-US" spc="-51" smtClean="0"/>
              <a:pPr marL="93968">
                <a:lnSpc>
                  <a:spcPts val="1100"/>
                </a:lnSpc>
              </a:pPr>
              <a:t>‹#›</a:t>
            </a:fld>
            <a:endParaRPr lang="en-US" spc="-51" dirty="0"/>
          </a:p>
        </p:txBody>
      </p:sp>
    </p:spTree>
    <p:extLst>
      <p:ext uri="{BB962C8B-B14F-4D97-AF65-F5344CB8AC3E}">
        <p14:creationId xmlns:p14="http://schemas.microsoft.com/office/powerpoint/2010/main" val="32350962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C8644F3-5CFB-4922-8372-AF5342C287AC}" type="datetime1">
              <a:rPr lang="en-US" smtClean="0"/>
              <a:pPr/>
              <a:t>7/27/19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93968">
              <a:lnSpc>
                <a:spcPts val="1100"/>
              </a:lnSpc>
            </a:pPr>
            <a:fld id="{81D60167-4931-47E6-BA6A-407CBD079E47}" type="slidenum">
              <a:rPr lang="en-US" spc="-51" smtClean="0"/>
              <a:pPr marL="93968">
                <a:lnSpc>
                  <a:spcPts val="1100"/>
                </a:lnSpc>
              </a:pPr>
              <a:t>‹#›</a:t>
            </a:fld>
            <a:endParaRPr lang="en-US" spc="-51" dirty="0"/>
          </a:p>
        </p:txBody>
      </p:sp>
    </p:spTree>
    <p:extLst>
      <p:ext uri="{BB962C8B-B14F-4D97-AF65-F5344CB8AC3E}">
        <p14:creationId xmlns:p14="http://schemas.microsoft.com/office/powerpoint/2010/main" val="7230882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3" y="609600"/>
            <a:ext cx="2542657" cy="5181600"/>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3795" y="609600"/>
            <a:ext cx="7658705" cy="5181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90030F7-F0B9-4C82-9768-729A90251206}" type="datetime1">
              <a:rPr lang="en-US" smtClean="0"/>
              <a:pPr/>
              <a:t>7/27/19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93968">
              <a:lnSpc>
                <a:spcPts val="1100"/>
              </a:lnSpc>
            </a:pPr>
            <a:fld id="{81D60167-4931-47E6-BA6A-407CBD079E47}" type="slidenum">
              <a:rPr lang="en-US" spc="-51" smtClean="0"/>
              <a:pPr marL="93968">
                <a:lnSpc>
                  <a:spcPts val="1100"/>
                </a:lnSpc>
              </a:pPr>
              <a:t>‹#›</a:t>
            </a:fld>
            <a:endParaRPr lang="en-US" spc="-51" dirty="0"/>
          </a:p>
        </p:txBody>
      </p:sp>
    </p:spTree>
    <p:extLst>
      <p:ext uri="{BB962C8B-B14F-4D97-AF65-F5344CB8AC3E}">
        <p14:creationId xmlns:p14="http://schemas.microsoft.com/office/powerpoint/2010/main" val="15523095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ontact Us">
    <p:spTree>
      <p:nvGrpSpPr>
        <p:cNvPr id="1" name=""/>
        <p:cNvGrpSpPr/>
        <p:nvPr/>
      </p:nvGrpSpPr>
      <p:grpSpPr>
        <a:xfrm>
          <a:off x="0" y="0"/>
          <a:ext cx="0" cy="0"/>
          <a:chOff x="0" y="0"/>
          <a:chExt cx="0" cy="0"/>
        </a:xfrm>
      </p:grpSpPr>
      <p:sp>
        <p:nvSpPr>
          <p:cNvPr id="2" name="Rectangle 1"/>
          <p:cNvSpPr/>
          <p:nvPr userDrawn="1"/>
        </p:nvSpPr>
        <p:spPr>
          <a:xfrm>
            <a:off x="0" y="1582058"/>
            <a:ext cx="6241774" cy="3997107"/>
          </a:xfrm>
          <a:prstGeom prst="rect">
            <a:avLst/>
          </a:prstGeom>
          <a:gradFill flip="none" rotWithShape="1">
            <a:gsLst>
              <a:gs pos="0">
                <a:schemeClr val="accent6"/>
              </a:gs>
              <a:gs pos="30000">
                <a:schemeClr val="accent5"/>
              </a:gs>
              <a:gs pos="64000">
                <a:schemeClr val="accent4"/>
              </a:gs>
              <a:gs pos="92000">
                <a:schemeClr val="accent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 name="Picture Placeholder 11"/>
          <p:cNvSpPr>
            <a:spLocks noGrp="1"/>
          </p:cNvSpPr>
          <p:nvPr>
            <p:ph type="pic" sz="quarter" idx="22"/>
          </p:nvPr>
        </p:nvSpPr>
        <p:spPr>
          <a:xfrm>
            <a:off x="304800" y="1871081"/>
            <a:ext cx="5616575" cy="3419061"/>
          </a:xfrm>
          <a:effectLst>
            <a:outerShdw blurRad="63500" sx="102000" sy="102000" algn="ctr" rotWithShape="0">
              <a:prstClr val="black">
                <a:alpha val="40000"/>
              </a:prstClr>
            </a:outerShdw>
          </a:effectLst>
        </p:spPr>
        <p:txBody>
          <a:bodyPr/>
          <a:lstStyle/>
          <a:p>
            <a:endParaRPr lang="id-ID"/>
          </a:p>
        </p:txBody>
      </p:sp>
      <p:sp>
        <p:nvSpPr>
          <p:cNvPr id="4" name="Title 1"/>
          <p:cNvSpPr>
            <a:spLocks noGrp="1"/>
          </p:cNvSpPr>
          <p:nvPr>
            <p:ph type="title"/>
          </p:nvPr>
        </p:nvSpPr>
        <p:spPr>
          <a:xfrm>
            <a:off x="6376404" y="1582058"/>
            <a:ext cx="5427669" cy="930275"/>
          </a:xfrm>
        </p:spPr>
        <p:txBody>
          <a:bodyPr/>
          <a:lstStyle>
            <a:lvl1pPr algn="l">
              <a:defRPr/>
            </a:lvl1pPr>
          </a:lstStyle>
          <a:p>
            <a:r>
              <a:rPr lang="en-US" dirty="0" smtClean="0"/>
              <a:t>Click to edit</a:t>
            </a:r>
            <a:endParaRPr lang="id-ID" dirty="0"/>
          </a:p>
        </p:txBody>
      </p:sp>
      <p:sp>
        <p:nvSpPr>
          <p:cNvPr id="5" name="Rectangle 4"/>
          <p:cNvSpPr/>
          <p:nvPr userDrawn="1"/>
        </p:nvSpPr>
        <p:spPr>
          <a:xfrm>
            <a:off x="6450408" y="2512333"/>
            <a:ext cx="720000" cy="10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11" name="Group 10"/>
          <p:cNvGrpSpPr/>
          <p:nvPr userDrawn="1"/>
        </p:nvGrpSpPr>
        <p:grpSpPr>
          <a:xfrm>
            <a:off x="6414408" y="2867856"/>
            <a:ext cx="684000" cy="684000"/>
            <a:chOff x="6414408" y="2867856"/>
            <a:chExt cx="684000" cy="684000"/>
          </a:xfrm>
        </p:grpSpPr>
        <p:sp>
          <p:nvSpPr>
            <p:cNvPr id="9" name="Oval 8"/>
            <p:cNvSpPr>
              <a:spLocks noChangeAspect="1"/>
            </p:cNvSpPr>
            <p:nvPr userDrawn="1"/>
          </p:nvSpPr>
          <p:spPr>
            <a:xfrm>
              <a:off x="6450408" y="2903856"/>
              <a:ext cx="612000" cy="61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0" name="Oval 9"/>
            <p:cNvSpPr>
              <a:spLocks noChangeAspect="1"/>
            </p:cNvSpPr>
            <p:nvPr userDrawn="1"/>
          </p:nvSpPr>
          <p:spPr>
            <a:xfrm>
              <a:off x="6414408" y="2867856"/>
              <a:ext cx="684000" cy="68400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13" name="Text Placeholder 12"/>
          <p:cNvSpPr>
            <a:spLocks noGrp="1"/>
          </p:cNvSpPr>
          <p:nvPr>
            <p:ph type="body" sz="quarter" idx="23"/>
          </p:nvPr>
        </p:nvSpPr>
        <p:spPr>
          <a:xfrm>
            <a:off x="7367588" y="2903538"/>
            <a:ext cx="4437062" cy="612775"/>
          </a:xfrm>
        </p:spPr>
        <p:txBody>
          <a:bodyPr>
            <a:normAutofit/>
          </a:bodyPr>
          <a:lstStyle>
            <a:lvl1pPr marL="0" indent="0">
              <a:buNone/>
              <a:defRPr sz="1800"/>
            </a:lvl1pPr>
          </a:lstStyle>
          <a:p>
            <a:pPr lvl="0"/>
            <a:r>
              <a:rPr lang="en-US" dirty="0" smtClean="0"/>
              <a:t>Click to edit</a:t>
            </a:r>
            <a:endParaRPr lang="id-ID" dirty="0"/>
          </a:p>
        </p:txBody>
      </p:sp>
    </p:spTree>
    <p:extLst>
      <p:ext uri="{BB962C8B-B14F-4D97-AF65-F5344CB8AC3E}">
        <p14:creationId xmlns:p14="http://schemas.microsoft.com/office/powerpoint/2010/main" val="35551632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nodePh="1">
                                  <p:stCondLst>
                                    <p:cond delay="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3">
                                            <p:txEl>
                                              <p:pRg st="0" end="0"/>
                                            </p:txEl>
                                          </p:spTgt>
                                        </p:tgtEl>
                                        <p:attrNameLst>
                                          <p:attrName>style.visibility</p:attrName>
                                        </p:attrNameLst>
                                      </p:cBhvr>
                                      <p:to>
                                        <p:strVal val="visible"/>
                                      </p:to>
                                    </p:set>
                                    <p:animEffect transition="in" filter="wipe(left)">
                                      <p:cBhvr>
                                        <p:cTn id="15"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build="p">
        <p:tmplLst>
          <p:tmpl lvl="1">
            <p:tnLst>
              <p:par>
                <p:cTn xmlns:p14="http://schemas.microsoft.com/office/powerpoint/2010/main" presetID="22" presetClass="entr" presetSubtype="8"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left)">
                      <p:cBhvr>
                        <p:cTn dur="500"/>
                        <p:tgtEl>
                          <p:spTgt spid="13"/>
                        </p:tgtEl>
                      </p:cBhvr>
                    </p:animEffect>
                  </p:childTnLst>
                </p:cTn>
              </p:par>
            </p:tnLst>
          </p:tmpl>
        </p:tmplLst>
      </p:bldP>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hank you">
    <p:spTree>
      <p:nvGrpSpPr>
        <p:cNvPr id="1" name=""/>
        <p:cNvGrpSpPr/>
        <p:nvPr/>
      </p:nvGrpSpPr>
      <p:grpSpPr>
        <a:xfrm>
          <a:off x="0" y="0"/>
          <a:ext cx="0" cy="0"/>
          <a:chOff x="0" y="0"/>
          <a:chExt cx="0" cy="0"/>
        </a:xfrm>
      </p:grpSpPr>
      <p:sp>
        <p:nvSpPr>
          <p:cNvPr id="8" name="Picture Placeholder 7"/>
          <p:cNvSpPr>
            <a:spLocks noGrp="1"/>
          </p:cNvSpPr>
          <p:nvPr>
            <p:ph type="pic" sz="quarter" idx="12"/>
          </p:nvPr>
        </p:nvSpPr>
        <p:spPr>
          <a:xfrm>
            <a:off x="0" y="0"/>
            <a:ext cx="12192000" cy="6858000"/>
          </a:xfrm>
        </p:spPr>
        <p:txBody>
          <a:bodyPr/>
          <a:lstStyle/>
          <a:p>
            <a:endParaRPr lang="id-ID" dirty="0"/>
          </a:p>
        </p:txBody>
      </p:sp>
    </p:spTree>
    <p:extLst>
      <p:ext uri="{BB962C8B-B14F-4D97-AF65-F5344CB8AC3E}">
        <p14:creationId xmlns:p14="http://schemas.microsoft.com/office/powerpoint/2010/main" val="2023308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nodePh="1">
                                  <p:stCondLst>
                                    <p:cond delay="0"/>
                                  </p:stCondLst>
                                  <p:endCondLst>
                                    <p:cond evt="begin" delay="0">
                                      <p:tn val="5"/>
                                    </p:cond>
                                  </p:end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BB1245-4238-4816-AC7D-DBA23CE5C3B2}" type="datetime1">
              <a:rPr lang="en-US" smtClean="0"/>
              <a:pPr/>
              <a:t>7/27/19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93968">
              <a:lnSpc>
                <a:spcPts val="1100"/>
              </a:lnSpc>
            </a:pPr>
            <a:fld id="{81D60167-4931-47E6-BA6A-407CBD079E47}" type="slidenum">
              <a:rPr lang="en-US" spc="-51" smtClean="0"/>
              <a:pPr marL="93968">
                <a:lnSpc>
                  <a:spcPts val="1100"/>
                </a:lnSpc>
              </a:pPr>
              <a:t>‹#›</a:t>
            </a:fld>
            <a:endParaRPr lang="en-US" spc="-51" dirty="0"/>
          </a:p>
        </p:txBody>
      </p:sp>
    </p:spTree>
    <p:extLst>
      <p:ext uri="{BB962C8B-B14F-4D97-AF65-F5344CB8AC3E}">
        <p14:creationId xmlns:p14="http://schemas.microsoft.com/office/powerpoint/2010/main" val="12867586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Mockup ponsel3">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30275"/>
          </a:xfrm>
        </p:spPr>
        <p:txBody>
          <a:bodyPr/>
          <a:lstStyle>
            <a:lvl1pPr algn="l">
              <a:defRPr/>
            </a:lvl1pPr>
          </a:lstStyle>
          <a:p>
            <a:r>
              <a:rPr lang="en-US" smtClean="0"/>
              <a:t>Click to edit Master title style</a:t>
            </a:r>
            <a:endParaRPr lang="id-ID"/>
          </a:p>
        </p:txBody>
      </p:sp>
      <p:sp>
        <p:nvSpPr>
          <p:cNvPr id="6" name="Rectangle 5"/>
          <p:cNvSpPr/>
          <p:nvPr userDrawn="1"/>
        </p:nvSpPr>
        <p:spPr>
          <a:xfrm>
            <a:off x="899250" y="1295400"/>
            <a:ext cx="720000" cy="10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5" name="Picture 2" descr="C:\Documents and Settings\syudkirman\My Documents\Downloads\Pictures\iphone transparent 1.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847862" y="1700808"/>
            <a:ext cx="2496277" cy="4951936"/>
          </a:xfrm>
          <a:prstGeom prst="rect">
            <a:avLst/>
          </a:prstGeom>
          <a:noFill/>
          <a:extLst>
            <a:ext uri="{909E8E84-426E-40dd-AFC4-6F175D3DCCD1}">
              <a14:hiddenFill xmlns:a14="http://schemas.microsoft.com/office/drawing/2010/main">
                <a:solidFill>
                  <a:srgbClr val="FFFFFF"/>
                </a:solidFill>
              </a14:hiddenFill>
            </a:ext>
          </a:extLst>
        </p:spPr>
      </p:pic>
      <p:sp>
        <p:nvSpPr>
          <p:cNvPr id="7" name="Picture Placeholder 6"/>
          <p:cNvSpPr>
            <a:spLocks noGrp="1"/>
          </p:cNvSpPr>
          <p:nvPr>
            <p:ph type="pic" sz="quarter" idx="10"/>
          </p:nvPr>
        </p:nvSpPr>
        <p:spPr>
          <a:xfrm>
            <a:off x="5108575" y="2452688"/>
            <a:ext cx="1960563" cy="3397250"/>
          </a:xfrm>
        </p:spPr>
        <p:txBody>
          <a:bodyPr/>
          <a:lstStyle/>
          <a:p>
            <a:endParaRPr lang="id-ID"/>
          </a:p>
        </p:txBody>
      </p:sp>
      <p:grpSp>
        <p:nvGrpSpPr>
          <p:cNvPr id="14" name="Group 13"/>
          <p:cNvGrpSpPr>
            <a:grpSpLocks noChangeAspect="1"/>
          </p:cNvGrpSpPr>
          <p:nvPr userDrawn="1"/>
        </p:nvGrpSpPr>
        <p:grpSpPr>
          <a:xfrm>
            <a:off x="7672392" y="2315873"/>
            <a:ext cx="900000" cy="900000"/>
            <a:chOff x="6193351" y="1972961"/>
            <a:chExt cx="792000" cy="792000"/>
          </a:xfrm>
        </p:grpSpPr>
        <p:sp>
          <p:nvSpPr>
            <p:cNvPr id="15" name="Oval 14"/>
            <p:cNvSpPr/>
            <p:nvPr/>
          </p:nvSpPr>
          <p:spPr>
            <a:xfrm>
              <a:off x="6229351" y="2008961"/>
              <a:ext cx="720000" cy="720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6" name="Oval 15"/>
            <p:cNvSpPr/>
            <p:nvPr/>
          </p:nvSpPr>
          <p:spPr>
            <a:xfrm>
              <a:off x="6193351" y="1972961"/>
              <a:ext cx="792000" cy="792000"/>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17" name="Group 16"/>
          <p:cNvGrpSpPr>
            <a:grpSpLocks noChangeAspect="1"/>
          </p:cNvGrpSpPr>
          <p:nvPr userDrawn="1"/>
        </p:nvGrpSpPr>
        <p:grpSpPr>
          <a:xfrm>
            <a:off x="7672392" y="3725335"/>
            <a:ext cx="900000" cy="900000"/>
            <a:chOff x="6193351" y="1972961"/>
            <a:chExt cx="792000" cy="792000"/>
          </a:xfrm>
        </p:grpSpPr>
        <p:sp>
          <p:nvSpPr>
            <p:cNvPr id="18" name="Oval 17"/>
            <p:cNvSpPr/>
            <p:nvPr/>
          </p:nvSpPr>
          <p:spPr>
            <a:xfrm>
              <a:off x="6229351" y="2008961"/>
              <a:ext cx="720000" cy="72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9" name="Oval 18"/>
            <p:cNvSpPr/>
            <p:nvPr/>
          </p:nvSpPr>
          <p:spPr>
            <a:xfrm>
              <a:off x="6193351" y="1972961"/>
              <a:ext cx="792000" cy="7920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20" name="Group 19"/>
          <p:cNvGrpSpPr>
            <a:grpSpLocks noChangeAspect="1"/>
          </p:cNvGrpSpPr>
          <p:nvPr userDrawn="1"/>
        </p:nvGrpSpPr>
        <p:grpSpPr>
          <a:xfrm>
            <a:off x="7672392" y="5163567"/>
            <a:ext cx="900000" cy="900000"/>
            <a:chOff x="6193351" y="1972961"/>
            <a:chExt cx="792000" cy="792000"/>
          </a:xfrm>
        </p:grpSpPr>
        <p:sp>
          <p:nvSpPr>
            <p:cNvPr id="21" name="Oval 20"/>
            <p:cNvSpPr/>
            <p:nvPr/>
          </p:nvSpPr>
          <p:spPr>
            <a:xfrm>
              <a:off x="6229351" y="2008961"/>
              <a:ext cx="720000" cy="720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2" name="Oval 21"/>
            <p:cNvSpPr/>
            <p:nvPr/>
          </p:nvSpPr>
          <p:spPr>
            <a:xfrm>
              <a:off x="6193351" y="1972961"/>
              <a:ext cx="792000" cy="792000"/>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32" name="Group 31"/>
          <p:cNvGrpSpPr>
            <a:grpSpLocks noChangeAspect="1"/>
          </p:cNvGrpSpPr>
          <p:nvPr userDrawn="1"/>
        </p:nvGrpSpPr>
        <p:grpSpPr>
          <a:xfrm>
            <a:off x="3559472" y="2315873"/>
            <a:ext cx="900000" cy="900000"/>
            <a:chOff x="6193351" y="1972961"/>
            <a:chExt cx="792000" cy="792000"/>
          </a:xfrm>
        </p:grpSpPr>
        <p:sp>
          <p:nvSpPr>
            <p:cNvPr id="33" name="Oval 32"/>
            <p:cNvSpPr/>
            <p:nvPr/>
          </p:nvSpPr>
          <p:spPr>
            <a:xfrm>
              <a:off x="6229351" y="2008961"/>
              <a:ext cx="720000" cy="72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4" name="Oval 33"/>
            <p:cNvSpPr/>
            <p:nvPr/>
          </p:nvSpPr>
          <p:spPr>
            <a:xfrm>
              <a:off x="6193351" y="1972961"/>
              <a:ext cx="792000" cy="792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36" name="Group 35"/>
          <p:cNvGrpSpPr>
            <a:grpSpLocks noChangeAspect="1"/>
          </p:cNvGrpSpPr>
          <p:nvPr userDrawn="1"/>
        </p:nvGrpSpPr>
        <p:grpSpPr>
          <a:xfrm>
            <a:off x="3559472" y="3725335"/>
            <a:ext cx="900000" cy="900000"/>
            <a:chOff x="6193351" y="1972961"/>
            <a:chExt cx="792000" cy="792000"/>
          </a:xfrm>
        </p:grpSpPr>
        <p:sp>
          <p:nvSpPr>
            <p:cNvPr id="37" name="Oval 36"/>
            <p:cNvSpPr/>
            <p:nvPr/>
          </p:nvSpPr>
          <p:spPr>
            <a:xfrm>
              <a:off x="6229351" y="2008961"/>
              <a:ext cx="720000" cy="720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8" name="Oval 37"/>
            <p:cNvSpPr/>
            <p:nvPr/>
          </p:nvSpPr>
          <p:spPr>
            <a:xfrm>
              <a:off x="6193351" y="1972961"/>
              <a:ext cx="792000" cy="792000"/>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40" name="Group 39"/>
          <p:cNvGrpSpPr>
            <a:grpSpLocks noChangeAspect="1"/>
          </p:cNvGrpSpPr>
          <p:nvPr userDrawn="1"/>
        </p:nvGrpSpPr>
        <p:grpSpPr>
          <a:xfrm>
            <a:off x="3559472" y="5163567"/>
            <a:ext cx="900000" cy="900000"/>
            <a:chOff x="6193351" y="1972961"/>
            <a:chExt cx="792000" cy="792000"/>
          </a:xfrm>
        </p:grpSpPr>
        <p:sp>
          <p:nvSpPr>
            <p:cNvPr id="41" name="Oval 40"/>
            <p:cNvSpPr/>
            <p:nvPr/>
          </p:nvSpPr>
          <p:spPr>
            <a:xfrm>
              <a:off x="6229351" y="2008961"/>
              <a:ext cx="720000" cy="720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2" name="Oval 41"/>
            <p:cNvSpPr/>
            <p:nvPr/>
          </p:nvSpPr>
          <p:spPr>
            <a:xfrm>
              <a:off x="6193351" y="1972961"/>
              <a:ext cx="792000" cy="7920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45" name="Text Placeholder 44"/>
          <p:cNvSpPr>
            <a:spLocks noGrp="1"/>
          </p:cNvSpPr>
          <p:nvPr>
            <p:ph type="body" sz="quarter" idx="11" hasCustomPrompt="1"/>
          </p:nvPr>
        </p:nvSpPr>
        <p:spPr>
          <a:xfrm>
            <a:off x="406400" y="2260679"/>
            <a:ext cx="2921270" cy="323771"/>
          </a:xfrm>
        </p:spPr>
        <p:txBody>
          <a:bodyPr>
            <a:noAutofit/>
          </a:bodyPr>
          <a:lstStyle>
            <a:lvl1pPr marL="0" indent="0" algn="r">
              <a:buNone/>
              <a:defRPr sz="1800">
                <a:latin typeface="+mj-lt"/>
              </a:defRPr>
            </a:lvl1pPr>
          </a:lstStyle>
          <a:p>
            <a:pPr lvl="0"/>
            <a:r>
              <a:rPr lang="id-ID" dirty="0" smtClean="0"/>
              <a:t>Title Here</a:t>
            </a:r>
            <a:endParaRPr lang="id-ID" dirty="0"/>
          </a:p>
        </p:txBody>
      </p:sp>
      <p:sp>
        <p:nvSpPr>
          <p:cNvPr id="47" name="Text Placeholder 46"/>
          <p:cNvSpPr>
            <a:spLocks noGrp="1"/>
          </p:cNvSpPr>
          <p:nvPr>
            <p:ph type="body" sz="quarter" idx="12" hasCustomPrompt="1"/>
          </p:nvPr>
        </p:nvSpPr>
        <p:spPr>
          <a:xfrm>
            <a:off x="406400" y="2590800"/>
            <a:ext cx="2919413" cy="584200"/>
          </a:xfrm>
        </p:spPr>
        <p:txBody>
          <a:bodyPr>
            <a:normAutofit/>
          </a:bodyPr>
          <a:lstStyle>
            <a:lvl1pPr marL="0" indent="0" algn="r">
              <a:buNone/>
              <a:defRPr sz="1600"/>
            </a:lvl1pPr>
          </a:lstStyle>
          <a:p>
            <a:pPr algn="r"/>
            <a:r>
              <a:rPr lang="en-US" sz="1600" dirty="0" smtClean="0"/>
              <a:t>Lorem ipsum dolor </a:t>
            </a:r>
            <a:r>
              <a:rPr lang="en-US" sz="1600" dirty="0" err="1" smtClean="0"/>
              <a:t>amet</a:t>
            </a:r>
            <a:r>
              <a:rPr lang="en-US" sz="1600" dirty="0" smtClean="0"/>
              <a:t>, </a:t>
            </a:r>
            <a:r>
              <a:rPr lang="en-US" sz="1600" dirty="0" err="1" smtClean="0"/>
              <a:t>consectetur</a:t>
            </a:r>
            <a:r>
              <a:rPr lang="en-US" sz="1600" dirty="0" smtClean="0"/>
              <a:t> </a:t>
            </a:r>
            <a:r>
              <a:rPr lang="en-US" sz="1600" dirty="0" err="1" smtClean="0"/>
              <a:t>adipiscing</a:t>
            </a:r>
            <a:r>
              <a:rPr lang="en-US" sz="1600" dirty="0" smtClean="0"/>
              <a:t> </a:t>
            </a:r>
            <a:r>
              <a:rPr lang="en-US" sz="1600" dirty="0" err="1" smtClean="0"/>
              <a:t>elit</a:t>
            </a:r>
            <a:r>
              <a:rPr lang="en-US" sz="1600" dirty="0" smtClean="0"/>
              <a:t>.</a:t>
            </a:r>
            <a:endParaRPr lang="en-US" sz="1600" dirty="0"/>
          </a:p>
        </p:txBody>
      </p:sp>
      <p:sp>
        <p:nvSpPr>
          <p:cNvPr id="48" name="Text Placeholder 44"/>
          <p:cNvSpPr>
            <a:spLocks noGrp="1"/>
          </p:cNvSpPr>
          <p:nvPr>
            <p:ph type="body" sz="quarter" idx="13" hasCustomPrompt="1"/>
          </p:nvPr>
        </p:nvSpPr>
        <p:spPr>
          <a:xfrm>
            <a:off x="406400" y="3721864"/>
            <a:ext cx="2921270" cy="323771"/>
          </a:xfrm>
        </p:spPr>
        <p:txBody>
          <a:bodyPr>
            <a:noAutofit/>
          </a:bodyPr>
          <a:lstStyle>
            <a:lvl1pPr marL="0" indent="0" algn="r">
              <a:buNone/>
              <a:defRPr sz="1800">
                <a:latin typeface="+mj-lt"/>
              </a:defRPr>
            </a:lvl1pPr>
          </a:lstStyle>
          <a:p>
            <a:pPr lvl="0"/>
            <a:r>
              <a:rPr lang="id-ID" dirty="0" smtClean="0"/>
              <a:t>Title Here</a:t>
            </a:r>
            <a:endParaRPr lang="id-ID" dirty="0"/>
          </a:p>
        </p:txBody>
      </p:sp>
      <p:sp>
        <p:nvSpPr>
          <p:cNvPr id="49" name="Text Placeholder 46"/>
          <p:cNvSpPr>
            <a:spLocks noGrp="1"/>
          </p:cNvSpPr>
          <p:nvPr>
            <p:ph type="body" sz="quarter" idx="14" hasCustomPrompt="1"/>
          </p:nvPr>
        </p:nvSpPr>
        <p:spPr>
          <a:xfrm>
            <a:off x="406400" y="4051985"/>
            <a:ext cx="2919413" cy="584200"/>
          </a:xfrm>
        </p:spPr>
        <p:txBody>
          <a:bodyPr>
            <a:normAutofit/>
          </a:bodyPr>
          <a:lstStyle>
            <a:lvl1pPr marL="0" indent="0" algn="r">
              <a:buNone/>
              <a:defRPr sz="1600"/>
            </a:lvl1pPr>
          </a:lstStyle>
          <a:p>
            <a:pPr algn="r"/>
            <a:r>
              <a:rPr lang="en-US" sz="1600" dirty="0" smtClean="0"/>
              <a:t>Lorem ipsum dolor </a:t>
            </a:r>
            <a:r>
              <a:rPr lang="en-US" sz="1600" dirty="0" err="1" smtClean="0"/>
              <a:t>amet</a:t>
            </a:r>
            <a:r>
              <a:rPr lang="en-US" sz="1600" dirty="0" smtClean="0"/>
              <a:t>, </a:t>
            </a:r>
            <a:r>
              <a:rPr lang="en-US" sz="1600" dirty="0" err="1" smtClean="0"/>
              <a:t>consectetur</a:t>
            </a:r>
            <a:r>
              <a:rPr lang="en-US" sz="1600" dirty="0" smtClean="0"/>
              <a:t> </a:t>
            </a:r>
            <a:r>
              <a:rPr lang="en-US" sz="1600" dirty="0" err="1" smtClean="0"/>
              <a:t>adipiscing</a:t>
            </a:r>
            <a:r>
              <a:rPr lang="en-US" sz="1600" dirty="0" smtClean="0"/>
              <a:t> </a:t>
            </a:r>
            <a:r>
              <a:rPr lang="en-US" sz="1600" dirty="0" err="1" smtClean="0"/>
              <a:t>elit</a:t>
            </a:r>
            <a:r>
              <a:rPr lang="en-US" sz="1600" dirty="0" smtClean="0"/>
              <a:t>.</a:t>
            </a:r>
            <a:endParaRPr lang="en-US" sz="1600" dirty="0"/>
          </a:p>
        </p:txBody>
      </p:sp>
      <p:sp>
        <p:nvSpPr>
          <p:cNvPr id="50" name="Text Placeholder 44"/>
          <p:cNvSpPr>
            <a:spLocks noGrp="1"/>
          </p:cNvSpPr>
          <p:nvPr>
            <p:ph type="body" sz="quarter" idx="15" hasCustomPrompt="1"/>
          </p:nvPr>
        </p:nvSpPr>
        <p:spPr>
          <a:xfrm>
            <a:off x="406400" y="5183049"/>
            <a:ext cx="2921270" cy="323771"/>
          </a:xfrm>
        </p:spPr>
        <p:txBody>
          <a:bodyPr>
            <a:noAutofit/>
          </a:bodyPr>
          <a:lstStyle>
            <a:lvl1pPr marL="0" indent="0" algn="r">
              <a:buNone/>
              <a:defRPr sz="1800">
                <a:latin typeface="+mj-lt"/>
              </a:defRPr>
            </a:lvl1pPr>
          </a:lstStyle>
          <a:p>
            <a:pPr lvl="0"/>
            <a:r>
              <a:rPr lang="id-ID" dirty="0" smtClean="0"/>
              <a:t>Title Here</a:t>
            </a:r>
            <a:endParaRPr lang="id-ID" dirty="0"/>
          </a:p>
        </p:txBody>
      </p:sp>
      <p:sp>
        <p:nvSpPr>
          <p:cNvPr id="51" name="Text Placeholder 46"/>
          <p:cNvSpPr>
            <a:spLocks noGrp="1"/>
          </p:cNvSpPr>
          <p:nvPr>
            <p:ph type="body" sz="quarter" idx="16" hasCustomPrompt="1"/>
          </p:nvPr>
        </p:nvSpPr>
        <p:spPr>
          <a:xfrm>
            <a:off x="406400" y="5513170"/>
            <a:ext cx="2919413" cy="584200"/>
          </a:xfrm>
        </p:spPr>
        <p:txBody>
          <a:bodyPr>
            <a:normAutofit/>
          </a:bodyPr>
          <a:lstStyle>
            <a:lvl1pPr marL="0" indent="0" algn="r">
              <a:buNone/>
              <a:defRPr sz="1600"/>
            </a:lvl1pPr>
          </a:lstStyle>
          <a:p>
            <a:pPr algn="r"/>
            <a:r>
              <a:rPr lang="en-US" sz="1600" dirty="0" smtClean="0"/>
              <a:t>Lorem ipsum dolor </a:t>
            </a:r>
            <a:r>
              <a:rPr lang="en-US" sz="1600" dirty="0" err="1" smtClean="0"/>
              <a:t>amet</a:t>
            </a:r>
            <a:r>
              <a:rPr lang="en-US" sz="1600" dirty="0" smtClean="0"/>
              <a:t>, </a:t>
            </a:r>
            <a:r>
              <a:rPr lang="en-US" sz="1600" dirty="0" err="1" smtClean="0"/>
              <a:t>consectetur</a:t>
            </a:r>
            <a:r>
              <a:rPr lang="en-US" sz="1600" dirty="0" smtClean="0"/>
              <a:t> </a:t>
            </a:r>
            <a:r>
              <a:rPr lang="en-US" sz="1600" dirty="0" err="1" smtClean="0"/>
              <a:t>adipiscing</a:t>
            </a:r>
            <a:r>
              <a:rPr lang="en-US" sz="1600" dirty="0" smtClean="0"/>
              <a:t> </a:t>
            </a:r>
            <a:r>
              <a:rPr lang="en-US" sz="1600" dirty="0" err="1" smtClean="0"/>
              <a:t>elit</a:t>
            </a:r>
            <a:r>
              <a:rPr lang="en-US" sz="1600" dirty="0" smtClean="0"/>
              <a:t>.</a:t>
            </a:r>
            <a:endParaRPr lang="en-US" sz="1600" dirty="0"/>
          </a:p>
        </p:txBody>
      </p:sp>
      <p:sp>
        <p:nvSpPr>
          <p:cNvPr id="52" name="Text Placeholder 44"/>
          <p:cNvSpPr>
            <a:spLocks noGrp="1"/>
          </p:cNvSpPr>
          <p:nvPr>
            <p:ph type="body" sz="quarter" idx="17" hasCustomPrompt="1"/>
          </p:nvPr>
        </p:nvSpPr>
        <p:spPr>
          <a:xfrm>
            <a:off x="8737846" y="2260679"/>
            <a:ext cx="2919413" cy="323771"/>
          </a:xfrm>
        </p:spPr>
        <p:txBody>
          <a:bodyPr>
            <a:noAutofit/>
          </a:bodyPr>
          <a:lstStyle>
            <a:lvl1pPr marL="0" indent="0" algn="l">
              <a:buNone/>
              <a:defRPr sz="1800">
                <a:latin typeface="+mj-lt"/>
              </a:defRPr>
            </a:lvl1pPr>
          </a:lstStyle>
          <a:p>
            <a:pPr lvl="0"/>
            <a:r>
              <a:rPr lang="id-ID" dirty="0" smtClean="0"/>
              <a:t>Title Here</a:t>
            </a:r>
            <a:endParaRPr lang="id-ID" dirty="0"/>
          </a:p>
        </p:txBody>
      </p:sp>
      <p:sp>
        <p:nvSpPr>
          <p:cNvPr id="55" name="Text Placeholder 54"/>
          <p:cNvSpPr>
            <a:spLocks noGrp="1"/>
          </p:cNvSpPr>
          <p:nvPr>
            <p:ph type="body" sz="quarter" idx="18" hasCustomPrompt="1"/>
          </p:nvPr>
        </p:nvSpPr>
        <p:spPr>
          <a:xfrm>
            <a:off x="8737847" y="2625323"/>
            <a:ext cx="2919413" cy="590550"/>
          </a:xfrm>
        </p:spPr>
        <p:txBody>
          <a:bodyPr>
            <a:normAutofit/>
          </a:bodyPr>
          <a:lstStyle>
            <a:lvl1pPr marL="0" indent="0">
              <a:buNone/>
              <a:defRPr sz="1600"/>
            </a:lvl1pPr>
          </a:lstStyle>
          <a:p>
            <a:pPr lvl="0"/>
            <a:r>
              <a:rPr lang="en-US" sz="1600" dirty="0" smtClean="0"/>
              <a:t>Lorem ipsum dolor </a:t>
            </a:r>
            <a:r>
              <a:rPr lang="en-US" sz="1600" dirty="0" err="1" smtClean="0"/>
              <a:t>amet</a:t>
            </a:r>
            <a:r>
              <a:rPr lang="en-US" sz="1600" dirty="0" smtClean="0"/>
              <a:t>, </a:t>
            </a:r>
            <a:r>
              <a:rPr lang="en-US" sz="1600" dirty="0" err="1" smtClean="0"/>
              <a:t>consectetur</a:t>
            </a:r>
            <a:r>
              <a:rPr lang="en-US" sz="1600" dirty="0" smtClean="0"/>
              <a:t> </a:t>
            </a:r>
            <a:r>
              <a:rPr lang="en-US" sz="1600" dirty="0" err="1" smtClean="0"/>
              <a:t>adipiscing</a:t>
            </a:r>
            <a:r>
              <a:rPr lang="en-US" sz="1600" dirty="0" smtClean="0"/>
              <a:t> </a:t>
            </a:r>
            <a:r>
              <a:rPr lang="en-US" sz="1600" dirty="0" err="1" smtClean="0"/>
              <a:t>elit</a:t>
            </a:r>
            <a:r>
              <a:rPr lang="en-US" sz="1600" dirty="0" smtClean="0"/>
              <a:t>.</a:t>
            </a:r>
            <a:endParaRPr lang="id-ID" dirty="0"/>
          </a:p>
        </p:txBody>
      </p:sp>
      <p:sp>
        <p:nvSpPr>
          <p:cNvPr id="56" name="Text Placeholder 44"/>
          <p:cNvSpPr>
            <a:spLocks noGrp="1"/>
          </p:cNvSpPr>
          <p:nvPr>
            <p:ph type="body" sz="quarter" idx="19" hasCustomPrompt="1"/>
          </p:nvPr>
        </p:nvSpPr>
        <p:spPr>
          <a:xfrm>
            <a:off x="8737847" y="3724637"/>
            <a:ext cx="2919412" cy="323771"/>
          </a:xfrm>
        </p:spPr>
        <p:txBody>
          <a:bodyPr>
            <a:noAutofit/>
          </a:bodyPr>
          <a:lstStyle>
            <a:lvl1pPr marL="0" indent="0" algn="l">
              <a:buNone/>
              <a:defRPr sz="1800">
                <a:latin typeface="+mj-lt"/>
              </a:defRPr>
            </a:lvl1pPr>
          </a:lstStyle>
          <a:p>
            <a:pPr lvl="0"/>
            <a:r>
              <a:rPr lang="id-ID" dirty="0" smtClean="0"/>
              <a:t>Title Here</a:t>
            </a:r>
            <a:endParaRPr lang="id-ID" dirty="0"/>
          </a:p>
        </p:txBody>
      </p:sp>
      <p:sp>
        <p:nvSpPr>
          <p:cNvPr id="57" name="Text Placeholder 54"/>
          <p:cNvSpPr>
            <a:spLocks noGrp="1"/>
          </p:cNvSpPr>
          <p:nvPr>
            <p:ph type="body" sz="quarter" idx="20" hasCustomPrompt="1"/>
          </p:nvPr>
        </p:nvSpPr>
        <p:spPr>
          <a:xfrm>
            <a:off x="8737847" y="4089281"/>
            <a:ext cx="2919413" cy="590550"/>
          </a:xfrm>
        </p:spPr>
        <p:txBody>
          <a:bodyPr>
            <a:normAutofit/>
          </a:bodyPr>
          <a:lstStyle>
            <a:lvl1pPr marL="0" indent="0">
              <a:buNone/>
              <a:defRPr sz="1600"/>
            </a:lvl1pPr>
          </a:lstStyle>
          <a:p>
            <a:pPr lvl="0"/>
            <a:r>
              <a:rPr lang="en-US" sz="1600" dirty="0" smtClean="0"/>
              <a:t>Lorem ipsum dolor </a:t>
            </a:r>
            <a:r>
              <a:rPr lang="en-US" sz="1600" dirty="0" err="1" smtClean="0"/>
              <a:t>amet</a:t>
            </a:r>
            <a:r>
              <a:rPr lang="en-US" sz="1600" dirty="0" smtClean="0"/>
              <a:t>, </a:t>
            </a:r>
            <a:r>
              <a:rPr lang="en-US" sz="1600" dirty="0" err="1" smtClean="0"/>
              <a:t>consectetur</a:t>
            </a:r>
            <a:r>
              <a:rPr lang="en-US" sz="1600" dirty="0" smtClean="0"/>
              <a:t> </a:t>
            </a:r>
            <a:r>
              <a:rPr lang="en-US" sz="1600" dirty="0" err="1" smtClean="0"/>
              <a:t>adipiscing</a:t>
            </a:r>
            <a:r>
              <a:rPr lang="en-US" sz="1600" dirty="0" smtClean="0"/>
              <a:t> </a:t>
            </a:r>
            <a:r>
              <a:rPr lang="en-US" sz="1600" dirty="0" err="1" smtClean="0"/>
              <a:t>elit</a:t>
            </a:r>
            <a:r>
              <a:rPr lang="en-US" sz="1600" dirty="0" smtClean="0"/>
              <a:t>.</a:t>
            </a:r>
            <a:endParaRPr lang="id-ID" dirty="0"/>
          </a:p>
        </p:txBody>
      </p:sp>
      <p:sp>
        <p:nvSpPr>
          <p:cNvPr id="58" name="Text Placeholder 44"/>
          <p:cNvSpPr>
            <a:spLocks noGrp="1"/>
          </p:cNvSpPr>
          <p:nvPr>
            <p:ph type="body" sz="quarter" idx="21" hasCustomPrompt="1"/>
          </p:nvPr>
        </p:nvSpPr>
        <p:spPr>
          <a:xfrm>
            <a:off x="8737847" y="5163880"/>
            <a:ext cx="2919412" cy="323771"/>
          </a:xfrm>
        </p:spPr>
        <p:txBody>
          <a:bodyPr>
            <a:noAutofit/>
          </a:bodyPr>
          <a:lstStyle>
            <a:lvl1pPr marL="0" indent="0" algn="l">
              <a:buNone/>
              <a:defRPr sz="1800">
                <a:latin typeface="+mj-lt"/>
              </a:defRPr>
            </a:lvl1pPr>
          </a:lstStyle>
          <a:p>
            <a:pPr lvl="0"/>
            <a:r>
              <a:rPr lang="id-ID" dirty="0" smtClean="0"/>
              <a:t>Title Here</a:t>
            </a:r>
            <a:endParaRPr lang="id-ID" dirty="0"/>
          </a:p>
        </p:txBody>
      </p:sp>
      <p:sp>
        <p:nvSpPr>
          <p:cNvPr id="59" name="Text Placeholder 54"/>
          <p:cNvSpPr>
            <a:spLocks noGrp="1"/>
          </p:cNvSpPr>
          <p:nvPr>
            <p:ph type="body" sz="quarter" idx="22" hasCustomPrompt="1"/>
          </p:nvPr>
        </p:nvSpPr>
        <p:spPr>
          <a:xfrm>
            <a:off x="8737847" y="5528524"/>
            <a:ext cx="2919413" cy="590550"/>
          </a:xfrm>
        </p:spPr>
        <p:txBody>
          <a:bodyPr>
            <a:normAutofit/>
          </a:bodyPr>
          <a:lstStyle>
            <a:lvl1pPr marL="0" indent="0">
              <a:buNone/>
              <a:defRPr sz="1600"/>
            </a:lvl1pPr>
          </a:lstStyle>
          <a:p>
            <a:pPr lvl="0"/>
            <a:r>
              <a:rPr lang="en-US" sz="1600" dirty="0" smtClean="0"/>
              <a:t>Lorem ipsum dolor </a:t>
            </a:r>
            <a:r>
              <a:rPr lang="en-US" sz="1600" dirty="0" err="1" smtClean="0"/>
              <a:t>amet</a:t>
            </a:r>
            <a:r>
              <a:rPr lang="en-US" sz="1600" dirty="0" smtClean="0"/>
              <a:t>, </a:t>
            </a:r>
            <a:r>
              <a:rPr lang="en-US" sz="1600" dirty="0" err="1" smtClean="0"/>
              <a:t>consectetur</a:t>
            </a:r>
            <a:r>
              <a:rPr lang="en-US" sz="1600" dirty="0" smtClean="0"/>
              <a:t> </a:t>
            </a:r>
            <a:r>
              <a:rPr lang="en-US" sz="1600" dirty="0" err="1" smtClean="0"/>
              <a:t>adipiscing</a:t>
            </a:r>
            <a:r>
              <a:rPr lang="en-US" sz="1600" dirty="0" smtClean="0"/>
              <a:t> </a:t>
            </a:r>
            <a:r>
              <a:rPr lang="en-US" sz="1600" dirty="0" err="1" smtClean="0"/>
              <a:t>elit</a:t>
            </a:r>
            <a:r>
              <a:rPr lang="en-US" sz="1600" dirty="0" smtClean="0"/>
              <a:t>.</a:t>
            </a:r>
            <a:endParaRPr lang="id-ID" dirty="0"/>
          </a:p>
        </p:txBody>
      </p:sp>
    </p:spTree>
    <p:extLst>
      <p:ext uri="{BB962C8B-B14F-4D97-AF65-F5344CB8AC3E}">
        <p14:creationId xmlns:p14="http://schemas.microsoft.com/office/powerpoint/2010/main" val="2313911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250"/>
                                        <p:tgtEl>
                                          <p:spTgt spid="32"/>
                                        </p:tgtEl>
                                      </p:cBhvr>
                                    </p:animEffect>
                                  </p:childTnLst>
                                </p:cTn>
                              </p:par>
                            </p:childTnLst>
                          </p:cTn>
                        </p:par>
                        <p:par>
                          <p:cTn id="12" fill="hold">
                            <p:stCondLst>
                              <p:cond delay="750"/>
                            </p:stCondLst>
                            <p:childTnLst>
                              <p:par>
                                <p:cTn id="13" presetID="10" presetClass="entr" presetSubtype="0" fill="hold"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fade">
                                      <p:cBhvr>
                                        <p:cTn id="15" dur="250"/>
                                        <p:tgtEl>
                                          <p:spTgt spid="36"/>
                                        </p:tgtEl>
                                      </p:cBhvr>
                                    </p:animEffect>
                                  </p:childTnLst>
                                </p:cTn>
                              </p:par>
                            </p:childTnLst>
                          </p:cTn>
                        </p:par>
                        <p:par>
                          <p:cTn id="16" fill="hold">
                            <p:stCondLst>
                              <p:cond delay="1000"/>
                            </p:stCondLst>
                            <p:childTnLst>
                              <p:par>
                                <p:cTn id="17" presetID="10" presetClass="entr" presetSubtype="0" fill="hold" nodeType="after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fade">
                                      <p:cBhvr>
                                        <p:cTn id="19" dur="250"/>
                                        <p:tgtEl>
                                          <p:spTgt spid="40"/>
                                        </p:tgtEl>
                                      </p:cBhvr>
                                    </p:animEffect>
                                  </p:childTnLst>
                                </p:cTn>
                              </p:par>
                            </p:childTnLst>
                          </p:cTn>
                        </p:par>
                        <p:par>
                          <p:cTn id="20" fill="hold">
                            <p:stCondLst>
                              <p:cond delay="1250"/>
                            </p:stCondLst>
                            <p:childTnLst>
                              <p:par>
                                <p:cTn id="21" presetID="10" presetClass="entr" presetSubtype="0"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250"/>
                                        <p:tgtEl>
                                          <p:spTgt spid="14"/>
                                        </p:tgtEl>
                                      </p:cBhvr>
                                    </p:animEffect>
                                  </p:childTnLst>
                                </p:cTn>
                              </p:par>
                            </p:childTnLst>
                          </p:cTn>
                        </p:par>
                        <p:par>
                          <p:cTn id="24" fill="hold">
                            <p:stCondLst>
                              <p:cond delay="1500"/>
                            </p:stCondLst>
                            <p:childTnLst>
                              <p:par>
                                <p:cTn id="25" presetID="10" presetClass="entr" presetSubtype="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250"/>
                                        <p:tgtEl>
                                          <p:spTgt spid="17"/>
                                        </p:tgtEl>
                                      </p:cBhvr>
                                    </p:animEffect>
                                  </p:childTnLst>
                                </p:cTn>
                              </p:par>
                            </p:childTnLst>
                          </p:cTn>
                        </p:par>
                        <p:par>
                          <p:cTn id="28" fill="hold">
                            <p:stCondLst>
                              <p:cond delay="1750"/>
                            </p:stCondLst>
                            <p:childTnLst>
                              <p:par>
                                <p:cTn id="29" presetID="10" presetClass="entr" presetSubtype="0" fill="hold"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250"/>
                                        <p:tgtEl>
                                          <p:spTgt spid="20"/>
                                        </p:tgtEl>
                                      </p:cBhvr>
                                    </p:animEffect>
                                  </p:childTnLst>
                                </p:cTn>
                              </p:par>
                            </p:childTnLst>
                          </p:cTn>
                        </p:par>
                        <p:par>
                          <p:cTn id="32" fill="hold">
                            <p:stCondLst>
                              <p:cond delay="2000"/>
                            </p:stCondLst>
                            <p:childTnLst>
                              <p:par>
                                <p:cTn id="33" presetID="22" presetClass="entr" presetSubtype="2" fill="hold" grpId="0" nodeType="afterEffect">
                                  <p:stCondLst>
                                    <p:cond delay="0"/>
                                  </p:stCondLst>
                                  <p:childTnLst>
                                    <p:set>
                                      <p:cBhvr>
                                        <p:cTn id="34" dur="1" fill="hold">
                                          <p:stCondLst>
                                            <p:cond delay="0"/>
                                          </p:stCondLst>
                                        </p:cTn>
                                        <p:tgtEl>
                                          <p:spTgt spid="45">
                                            <p:txEl>
                                              <p:pRg st="0" end="0"/>
                                            </p:txEl>
                                          </p:spTgt>
                                        </p:tgtEl>
                                        <p:attrNameLst>
                                          <p:attrName>style.visibility</p:attrName>
                                        </p:attrNameLst>
                                      </p:cBhvr>
                                      <p:to>
                                        <p:strVal val="visible"/>
                                      </p:to>
                                    </p:set>
                                    <p:animEffect transition="in" filter="wipe(right)">
                                      <p:cBhvr>
                                        <p:cTn id="35" dur="500"/>
                                        <p:tgtEl>
                                          <p:spTgt spid="45">
                                            <p:txEl>
                                              <p:pRg st="0" end="0"/>
                                            </p:txEl>
                                          </p:spTgt>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47">
                                            <p:txEl>
                                              <p:pRg st="0" end="0"/>
                                            </p:txEl>
                                          </p:spTgt>
                                        </p:tgtEl>
                                        <p:attrNameLst>
                                          <p:attrName>style.visibility</p:attrName>
                                        </p:attrNameLst>
                                      </p:cBhvr>
                                      <p:to>
                                        <p:strVal val="visible"/>
                                      </p:to>
                                    </p:set>
                                    <p:animEffect transition="in" filter="wipe(right)">
                                      <p:cBhvr>
                                        <p:cTn id="38" dur="500"/>
                                        <p:tgtEl>
                                          <p:spTgt spid="47">
                                            <p:txEl>
                                              <p:pRg st="0" end="0"/>
                                            </p:txEl>
                                          </p:spTgt>
                                        </p:tgtEl>
                                      </p:cBhvr>
                                    </p:animEffect>
                                  </p:childTnLst>
                                </p:cTn>
                              </p:par>
                              <p:par>
                                <p:cTn id="39" presetID="22" presetClass="entr" presetSubtype="2" fill="hold" grpId="0" nodeType="withEffect">
                                  <p:stCondLst>
                                    <p:cond delay="0"/>
                                  </p:stCondLst>
                                  <p:childTnLst>
                                    <p:set>
                                      <p:cBhvr>
                                        <p:cTn id="40" dur="1" fill="hold">
                                          <p:stCondLst>
                                            <p:cond delay="0"/>
                                          </p:stCondLst>
                                        </p:cTn>
                                        <p:tgtEl>
                                          <p:spTgt spid="48">
                                            <p:txEl>
                                              <p:pRg st="0" end="0"/>
                                            </p:txEl>
                                          </p:spTgt>
                                        </p:tgtEl>
                                        <p:attrNameLst>
                                          <p:attrName>style.visibility</p:attrName>
                                        </p:attrNameLst>
                                      </p:cBhvr>
                                      <p:to>
                                        <p:strVal val="visible"/>
                                      </p:to>
                                    </p:set>
                                    <p:animEffect transition="in" filter="wipe(right)">
                                      <p:cBhvr>
                                        <p:cTn id="41" dur="500"/>
                                        <p:tgtEl>
                                          <p:spTgt spid="48">
                                            <p:txEl>
                                              <p:pRg st="0" end="0"/>
                                            </p:txEl>
                                          </p:spTgt>
                                        </p:tgtEl>
                                      </p:cBhvr>
                                    </p:animEffect>
                                  </p:childTnLst>
                                </p:cTn>
                              </p:par>
                              <p:par>
                                <p:cTn id="42" presetID="22" presetClass="entr" presetSubtype="2" fill="hold" grpId="0" nodeType="withEffect">
                                  <p:stCondLst>
                                    <p:cond delay="0"/>
                                  </p:stCondLst>
                                  <p:childTnLst>
                                    <p:set>
                                      <p:cBhvr>
                                        <p:cTn id="43" dur="1" fill="hold">
                                          <p:stCondLst>
                                            <p:cond delay="0"/>
                                          </p:stCondLst>
                                        </p:cTn>
                                        <p:tgtEl>
                                          <p:spTgt spid="49">
                                            <p:txEl>
                                              <p:pRg st="0" end="0"/>
                                            </p:txEl>
                                          </p:spTgt>
                                        </p:tgtEl>
                                        <p:attrNameLst>
                                          <p:attrName>style.visibility</p:attrName>
                                        </p:attrNameLst>
                                      </p:cBhvr>
                                      <p:to>
                                        <p:strVal val="visible"/>
                                      </p:to>
                                    </p:set>
                                    <p:animEffect transition="in" filter="wipe(right)">
                                      <p:cBhvr>
                                        <p:cTn id="44" dur="500"/>
                                        <p:tgtEl>
                                          <p:spTgt spid="49">
                                            <p:txEl>
                                              <p:pRg st="0" end="0"/>
                                            </p:txEl>
                                          </p:spTgt>
                                        </p:tgtEl>
                                      </p:cBhvr>
                                    </p:animEffect>
                                  </p:childTnLst>
                                </p:cTn>
                              </p:par>
                              <p:par>
                                <p:cTn id="45" presetID="22" presetClass="entr" presetSubtype="2" fill="hold" grpId="0" nodeType="withEffect">
                                  <p:stCondLst>
                                    <p:cond delay="0"/>
                                  </p:stCondLst>
                                  <p:childTnLst>
                                    <p:set>
                                      <p:cBhvr>
                                        <p:cTn id="46" dur="1" fill="hold">
                                          <p:stCondLst>
                                            <p:cond delay="0"/>
                                          </p:stCondLst>
                                        </p:cTn>
                                        <p:tgtEl>
                                          <p:spTgt spid="50">
                                            <p:txEl>
                                              <p:pRg st="0" end="0"/>
                                            </p:txEl>
                                          </p:spTgt>
                                        </p:tgtEl>
                                        <p:attrNameLst>
                                          <p:attrName>style.visibility</p:attrName>
                                        </p:attrNameLst>
                                      </p:cBhvr>
                                      <p:to>
                                        <p:strVal val="visible"/>
                                      </p:to>
                                    </p:set>
                                    <p:animEffect transition="in" filter="wipe(right)">
                                      <p:cBhvr>
                                        <p:cTn id="47" dur="500"/>
                                        <p:tgtEl>
                                          <p:spTgt spid="50">
                                            <p:txEl>
                                              <p:pRg st="0" end="0"/>
                                            </p:txEl>
                                          </p:spTgt>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51">
                                            <p:txEl>
                                              <p:pRg st="0" end="0"/>
                                            </p:txEl>
                                          </p:spTgt>
                                        </p:tgtEl>
                                        <p:attrNameLst>
                                          <p:attrName>style.visibility</p:attrName>
                                        </p:attrNameLst>
                                      </p:cBhvr>
                                      <p:to>
                                        <p:strVal val="visible"/>
                                      </p:to>
                                    </p:set>
                                    <p:animEffect transition="in" filter="wipe(right)">
                                      <p:cBhvr>
                                        <p:cTn id="50" dur="500"/>
                                        <p:tgtEl>
                                          <p:spTgt spid="51">
                                            <p:txEl>
                                              <p:pRg st="0" end="0"/>
                                            </p:txEl>
                                          </p:spTgt>
                                        </p:tgtEl>
                                      </p:cBhvr>
                                    </p:animEffect>
                                  </p:childTnLst>
                                </p:cTn>
                              </p:par>
                            </p:childTnLst>
                          </p:cTn>
                        </p:par>
                        <p:par>
                          <p:cTn id="51" fill="hold">
                            <p:stCondLst>
                              <p:cond delay="2500"/>
                            </p:stCondLst>
                            <p:childTnLst>
                              <p:par>
                                <p:cTn id="52" presetID="22" presetClass="entr" presetSubtype="8" fill="hold" grpId="0" nodeType="afterEffect">
                                  <p:stCondLst>
                                    <p:cond delay="0"/>
                                  </p:stCondLst>
                                  <p:childTnLst>
                                    <p:set>
                                      <p:cBhvr>
                                        <p:cTn id="53" dur="1" fill="hold">
                                          <p:stCondLst>
                                            <p:cond delay="0"/>
                                          </p:stCondLst>
                                        </p:cTn>
                                        <p:tgtEl>
                                          <p:spTgt spid="52">
                                            <p:txEl>
                                              <p:pRg st="0" end="0"/>
                                            </p:txEl>
                                          </p:spTgt>
                                        </p:tgtEl>
                                        <p:attrNameLst>
                                          <p:attrName>style.visibility</p:attrName>
                                        </p:attrNameLst>
                                      </p:cBhvr>
                                      <p:to>
                                        <p:strVal val="visible"/>
                                      </p:to>
                                    </p:set>
                                    <p:animEffect transition="in" filter="wipe(left)">
                                      <p:cBhvr>
                                        <p:cTn id="54" dur="500"/>
                                        <p:tgtEl>
                                          <p:spTgt spid="52">
                                            <p:txEl>
                                              <p:pRg st="0" end="0"/>
                                            </p:txEl>
                                          </p:spTgt>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55">
                                            <p:txEl>
                                              <p:pRg st="0" end="0"/>
                                            </p:txEl>
                                          </p:spTgt>
                                        </p:tgtEl>
                                        <p:attrNameLst>
                                          <p:attrName>style.visibility</p:attrName>
                                        </p:attrNameLst>
                                      </p:cBhvr>
                                      <p:to>
                                        <p:strVal val="visible"/>
                                      </p:to>
                                    </p:set>
                                    <p:animEffect transition="in" filter="wipe(left)">
                                      <p:cBhvr>
                                        <p:cTn id="57" dur="500"/>
                                        <p:tgtEl>
                                          <p:spTgt spid="55">
                                            <p:txEl>
                                              <p:pRg st="0" end="0"/>
                                            </p:txEl>
                                          </p:spTgt>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xEl>
                                              <p:pRg st="0" end="0"/>
                                            </p:txEl>
                                          </p:spTgt>
                                        </p:tgtEl>
                                        <p:attrNameLst>
                                          <p:attrName>style.visibility</p:attrName>
                                        </p:attrNameLst>
                                      </p:cBhvr>
                                      <p:to>
                                        <p:strVal val="visible"/>
                                      </p:to>
                                    </p:set>
                                    <p:animEffect transition="in" filter="wipe(left)">
                                      <p:cBhvr>
                                        <p:cTn id="60" dur="500"/>
                                        <p:tgtEl>
                                          <p:spTgt spid="56">
                                            <p:txEl>
                                              <p:pRg st="0" end="0"/>
                                            </p:txEl>
                                          </p:spTgt>
                                        </p:tgtEl>
                                      </p:cBhvr>
                                    </p:animEffect>
                                  </p:childTnLst>
                                </p:cTn>
                              </p:par>
                              <p:par>
                                <p:cTn id="61" presetID="22" presetClass="entr" presetSubtype="8" fill="hold" grpId="0" nodeType="withEffect">
                                  <p:stCondLst>
                                    <p:cond delay="0"/>
                                  </p:stCondLst>
                                  <p:childTnLst>
                                    <p:set>
                                      <p:cBhvr>
                                        <p:cTn id="62" dur="1" fill="hold">
                                          <p:stCondLst>
                                            <p:cond delay="0"/>
                                          </p:stCondLst>
                                        </p:cTn>
                                        <p:tgtEl>
                                          <p:spTgt spid="57">
                                            <p:txEl>
                                              <p:pRg st="0" end="0"/>
                                            </p:txEl>
                                          </p:spTgt>
                                        </p:tgtEl>
                                        <p:attrNameLst>
                                          <p:attrName>style.visibility</p:attrName>
                                        </p:attrNameLst>
                                      </p:cBhvr>
                                      <p:to>
                                        <p:strVal val="visible"/>
                                      </p:to>
                                    </p:set>
                                    <p:animEffect transition="in" filter="wipe(left)">
                                      <p:cBhvr>
                                        <p:cTn id="63" dur="500"/>
                                        <p:tgtEl>
                                          <p:spTgt spid="57">
                                            <p:txEl>
                                              <p:pRg st="0" end="0"/>
                                            </p:txEl>
                                          </p:spTgt>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58">
                                            <p:txEl>
                                              <p:pRg st="0" end="0"/>
                                            </p:txEl>
                                          </p:spTgt>
                                        </p:tgtEl>
                                        <p:attrNameLst>
                                          <p:attrName>style.visibility</p:attrName>
                                        </p:attrNameLst>
                                      </p:cBhvr>
                                      <p:to>
                                        <p:strVal val="visible"/>
                                      </p:to>
                                    </p:set>
                                    <p:animEffect transition="in" filter="wipe(left)">
                                      <p:cBhvr>
                                        <p:cTn id="66" dur="500"/>
                                        <p:tgtEl>
                                          <p:spTgt spid="58">
                                            <p:txEl>
                                              <p:pRg st="0" end="0"/>
                                            </p:txEl>
                                          </p:spTgt>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59">
                                            <p:txEl>
                                              <p:pRg st="0" end="0"/>
                                            </p:txEl>
                                          </p:spTgt>
                                        </p:tgtEl>
                                        <p:attrNameLst>
                                          <p:attrName>style.visibility</p:attrName>
                                        </p:attrNameLst>
                                      </p:cBhvr>
                                      <p:to>
                                        <p:strVal val="visible"/>
                                      </p:to>
                                    </p:set>
                                    <p:animEffect transition="in" filter="wipe(left)">
                                      <p:cBhvr>
                                        <p:cTn id="69" dur="500"/>
                                        <p:tgtEl>
                                          <p:spTgt spid="5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5" grpId="0" build="p">
        <p:tmplLst>
          <p:tmpl lvl="1">
            <p:tnLst>
              <p:par>
                <p:cTn xmlns:p14="http://schemas.microsoft.com/office/powerpoint/2010/main" presetID="22" presetClass="entr" presetSubtype="2" fill="hold" nodeType="after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wipe(right)">
                      <p:cBhvr>
                        <p:cTn dur="500"/>
                        <p:tgtEl>
                          <p:spTgt spid="45"/>
                        </p:tgtEl>
                      </p:cBhvr>
                    </p:animEffect>
                  </p:childTnLst>
                </p:cTn>
              </p:par>
            </p:tnLst>
          </p:tmpl>
        </p:tmplLst>
      </p:bldP>
      <p:bldP spid="47" grpId="0" build="p">
        <p:tmplLst>
          <p:tmpl lvl="1">
            <p:tnLst>
              <p:par>
                <p:cTn xmlns:p14="http://schemas.microsoft.com/office/powerpoint/2010/main" presetID="22" presetClass="entr" presetSubtype="2" fill="hold" nodeType="withEffect">
                  <p:stCondLst>
                    <p:cond delay="0"/>
                  </p:stCondLst>
                  <p:childTnLst>
                    <p:set>
                      <p:cBhvr>
                        <p:cTn dur="1" fill="hold">
                          <p:stCondLst>
                            <p:cond delay="0"/>
                          </p:stCondLst>
                        </p:cTn>
                        <p:tgtEl>
                          <p:spTgt spid="47"/>
                        </p:tgtEl>
                        <p:attrNameLst>
                          <p:attrName>style.visibility</p:attrName>
                        </p:attrNameLst>
                      </p:cBhvr>
                      <p:to>
                        <p:strVal val="visible"/>
                      </p:to>
                    </p:set>
                    <p:animEffect transition="in" filter="wipe(right)">
                      <p:cBhvr>
                        <p:cTn dur="500"/>
                        <p:tgtEl>
                          <p:spTgt spid="47"/>
                        </p:tgtEl>
                      </p:cBhvr>
                    </p:animEffect>
                  </p:childTnLst>
                </p:cTn>
              </p:par>
            </p:tnLst>
          </p:tmpl>
        </p:tmplLst>
      </p:bldP>
      <p:bldP spid="48" grpId="0" build="p">
        <p:tmplLst>
          <p:tmpl lvl="1">
            <p:tnLst>
              <p:par>
                <p:cTn xmlns:p14="http://schemas.microsoft.com/office/powerpoint/2010/main" presetID="22" presetClass="entr" presetSubtype="2" fill="hold" nodeType="withEffect">
                  <p:stCondLst>
                    <p:cond delay="0"/>
                  </p:stCondLst>
                  <p:childTnLst>
                    <p:set>
                      <p:cBhvr>
                        <p:cTn dur="1" fill="hold">
                          <p:stCondLst>
                            <p:cond delay="0"/>
                          </p:stCondLst>
                        </p:cTn>
                        <p:tgtEl>
                          <p:spTgt spid="48"/>
                        </p:tgtEl>
                        <p:attrNameLst>
                          <p:attrName>style.visibility</p:attrName>
                        </p:attrNameLst>
                      </p:cBhvr>
                      <p:to>
                        <p:strVal val="visible"/>
                      </p:to>
                    </p:set>
                    <p:animEffect transition="in" filter="wipe(right)">
                      <p:cBhvr>
                        <p:cTn dur="500"/>
                        <p:tgtEl>
                          <p:spTgt spid="48"/>
                        </p:tgtEl>
                      </p:cBhvr>
                    </p:animEffect>
                  </p:childTnLst>
                </p:cTn>
              </p:par>
            </p:tnLst>
          </p:tmpl>
        </p:tmplLst>
      </p:bldP>
      <p:bldP spid="49" grpId="0" build="p">
        <p:tmplLst>
          <p:tmpl lvl="1">
            <p:tnLst>
              <p:par>
                <p:cTn xmlns:p14="http://schemas.microsoft.com/office/powerpoint/2010/main" presetID="22" presetClass="entr" presetSubtype="2" fill="hold" nodeType="withEffect">
                  <p:stCondLst>
                    <p:cond delay="0"/>
                  </p:stCondLst>
                  <p:childTnLst>
                    <p:set>
                      <p:cBhvr>
                        <p:cTn dur="1" fill="hold">
                          <p:stCondLst>
                            <p:cond delay="0"/>
                          </p:stCondLst>
                        </p:cTn>
                        <p:tgtEl>
                          <p:spTgt spid="49"/>
                        </p:tgtEl>
                        <p:attrNameLst>
                          <p:attrName>style.visibility</p:attrName>
                        </p:attrNameLst>
                      </p:cBhvr>
                      <p:to>
                        <p:strVal val="visible"/>
                      </p:to>
                    </p:set>
                    <p:animEffect transition="in" filter="wipe(right)">
                      <p:cBhvr>
                        <p:cTn dur="500"/>
                        <p:tgtEl>
                          <p:spTgt spid="49"/>
                        </p:tgtEl>
                      </p:cBhvr>
                    </p:animEffect>
                  </p:childTnLst>
                </p:cTn>
              </p:par>
            </p:tnLst>
          </p:tmpl>
        </p:tmplLst>
      </p:bldP>
      <p:bldP spid="50" grpId="0" build="p">
        <p:tmplLst>
          <p:tmpl lvl="1">
            <p:tnLst>
              <p:par>
                <p:cTn xmlns:p14="http://schemas.microsoft.com/office/powerpoint/2010/main" presetID="22" presetClass="entr" presetSubtype="2" fill="hold" nodeType="withEffect">
                  <p:stCondLst>
                    <p:cond delay="0"/>
                  </p:stCondLst>
                  <p:childTnLst>
                    <p:set>
                      <p:cBhvr>
                        <p:cTn dur="1" fill="hold">
                          <p:stCondLst>
                            <p:cond delay="0"/>
                          </p:stCondLst>
                        </p:cTn>
                        <p:tgtEl>
                          <p:spTgt spid="50"/>
                        </p:tgtEl>
                        <p:attrNameLst>
                          <p:attrName>style.visibility</p:attrName>
                        </p:attrNameLst>
                      </p:cBhvr>
                      <p:to>
                        <p:strVal val="visible"/>
                      </p:to>
                    </p:set>
                    <p:animEffect transition="in" filter="wipe(right)">
                      <p:cBhvr>
                        <p:cTn dur="500"/>
                        <p:tgtEl>
                          <p:spTgt spid="50"/>
                        </p:tgtEl>
                      </p:cBhvr>
                    </p:animEffect>
                  </p:childTnLst>
                </p:cTn>
              </p:par>
            </p:tnLst>
          </p:tmpl>
        </p:tmplLst>
      </p:bldP>
      <p:bldP spid="51" grpId="0" build="p">
        <p:tmplLst>
          <p:tmpl lvl="1">
            <p:tnLst>
              <p:par>
                <p:cTn xmlns:p14="http://schemas.microsoft.com/office/powerpoint/2010/main" presetID="22" presetClass="entr" presetSubtype="2" fill="hold" nodeType="withEffect">
                  <p:stCondLst>
                    <p:cond delay="0"/>
                  </p:stCondLst>
                  <p:childTnLst>
                    <p:set>
                      <p:cBhvr>
                        <p:cTn dur="1" fill="hold">
                          <p:stCondLst>
                            <p:cond delay="0"/>
                          </p:stCondLst>
                        </p:cTn>
                        <p:tgtEl>
                          <p:spTgt spid="51"/>
                        </p:tgtEl>
                        <p:attrNameLst>
                          <p:attrName>style.visibility</p:attrName>
                        </p:attrNameLst>
                      </p:cBhvr>
                      <p:to>
                        <p:strVal val="visible"/>
                      </p:to>
                    </p:set>
                    <p:animEffect transition="in" filter="wipe(right)">
                      <p:cBhvr>
                        <p:cTn dur="500"/>
                        <p:tgtEl>
                          <p:spTgt spid="51"/>
                        </p:tgtEl>
                      </p:cBhvr>
                    </p:animEffect>
                  </p:childTnLst>
                </p:cTn>
              </p:par>
            </p:tnLst>
          </p:tmpl>
        </p:tmplLst>
      </p:bldP>
      <p:bldP spid="52" grpId="0" build="p">
        <p:tmplLst>
          <p:tmpl lvl="1">
            <p:tnLst>
              <p:par>
                <p:cTn xmlns:p14="http://schemas.microsoft.com/office/powerpoint/2010/main" presetID="22" presetClass="entr" presetSubtype="8" fill="hold" nodeType="afterEffect">
                  <p:stCondLst>
                    <p:cond delay="0"/>
                  </p:stCondLst>
                  <p:childTnLst>
                    <p:set>
                      <p:cBhvr>
                        <p:cTn dur="1" fill="hold">
                          <p:stCondLst>
                            <p:cond delay="0"/>
                          </p:stCondLst>
                        </p:cTn>
                        <p:tgtEl>
                          <p:spTgt spid="52"/>
                        </p:tgtEl>
                        <p:attrNameLst>
                          <p:attrName>style.visibility</p:attrName>
                        </p:attrNameLst>
                      </p:cBhvr>
                      <p:to>
                        <p:strVal val="visible"/>
                      </p:to>
                    </p:set>
                    <p:animEffect transition="in" filter="wipe(left)">
                      <p:cBhvr>
                        <p:cTn dur="500"/>
                        <p:tgtEl>
                          <p:spTgt spid="52"/>
                        </p:tgtEl>
                      </p:cBhvr>
                    </p:animEffect>
                  </p:childTnLst>
                </p:cTn>
              </p:par>
            </p:tnLst>
          </p:tmpl>
        </p:tmplLst>
      </p:bldP>
      <p:bldP spid="55" grpId="0" build="p">
        <p:tmplLst>
          <p:tmpl lvl="1">
            <p:tnLst>
              <p:par>
                <p:cTn xmlns:p14="http://schemas.microsoft.com/office/powerpoint/2010/main" presetID="22" presetClass="entr" presetSubtype="8" fill="hold" nodeType="withEffect">
                  <p:stCondLst>
                    <p:cond delay="0"/>
                  </p:stCondLst>
                  <p:childTnLst>
                    <p:set>
                      <p:cBhvr>
                        <p:cTn dur="1" fill="hold">
                          <p:stCondLst>
                            <p:cond delay="0"/>
                          </p:stCondLst>
                        </p:cTn>
                        <p:tgtEl>
                          <p:spTgt spid="55"/>
                        </p:tgtEl>
                        <p:attrNameLst>
                          <p:attrName>style.visibility</p:attrName>
                        </p:attrNameLst>
                      </p:cBhvr>
                      <p:to>
                        <p:strVal val="visible"/>
                      </p:to>
                    </p:set>
                    <p:animEffect transition="in" filter="wipe(left)">
                      <p:cBhvr>
                        <p:cTn dur="500"/>
                        <p:tgtEl>
                          <p:spTgt spid="55"/>
                        </p:tgtEl>
                      </p:cBhvr>
                    </p:animEffect>
                  </p:childTnLst>
                </p:cTn>
              </p:par>
            </p:tnLst>
          </p:tmpl>
        </p:tmplLst>
      </p:bldP>
      <p:bldP spid="56" grpId="0" build="p">
        <p:tmplLst>
          <p:tmpl lvl="1">
            <p:tnLst>
              <p:par>
                <p:cTn xmlns:p14="http://schemas.microsoft.com/office/powerpoint/2010/main" presetID="22" presetClass="entr" presetSubtype="8" fill="hold" nodeType="withEffect">
                  <p:stCondLst>
                    <p:cond delay="0"/>
                  </p:stCondLst>
                  <p:childTnLst>
                    <p:set>
                      <p:cBhvr>
                        <p:cTn dur="1" fill="hold">
                          <p:stCondLst>
                            <p:cond delay="0"/>
                          </p:stCondLst>
                        </p:cTn>
                        <p:tgtEl>
                          <p:spTgt spid="56"/>
                        </p:tgtEl>
                        <p:attrNameLst>
                          <p:attrName>style.visibility</p:attrName>
                        </p:attrNameLst>
                      </p:cBhvr>
                      <p:to>
                        <p:strVal val="visible"/>
                      </p:to>
                    </p:set>
                    <p:animEffect transition="in" filter="wipe(left)">
                      <p:cBhvr>
                        <p:cTn dur="500"/>
                        <p:tgtEl>
                          <p:spTgt spid="56"/>
                        </p:tgtEl>
                      </p:cBhvr>
                    </p:animEffect>
                  </p:childTnLst>
                </p:cTn>
              </p:par>
            </p:tnLst>
          </p:tmpl>
        </p:tmplLst>
      </p:bldP>
      <p:bldP spid="57" grpId="0" build="p">
        <p:tmplLst>
          <p:tmpl lvl="1">
            <p:tnLst>
              <p:par>
                <p:cTn xmlns:p14="http://schemas.microsoft.com/office/powerpoint/2010/main" presetID="22" presetClass="entr" presetSubtype="8" fill="hold" nodeType="withEffect">
                  <p:stCondLst>
                    <p:cond delay="0"/>
                  </p:stCondLst>
                  <p:childTnLst>
                    <p:set>
                      <p:cBhvr>
                        <p:cTn dur="1" fill="hold">
                          <p:stCondLst>
                            <p:cond delay="0"/>
                          </p:stCondLst>
                        </p:cTn>
                        <p:tgtEl>
                          <p:spTgt spid="57"/>
                        </p:tgtEl>
                        <p:attrNameLst>
                          <p:attrName>style.visibility</p:attrName>
                        </p:attrNameLst>
                      </p:cBhvr>
                      <p:to>
                        <p:strVal val="visible"/>
                      </p:to>
                    </p:set>
                    <p:animEffect transition="in" filter="wipe(left)">
                      <p:cBhvr>
                        <p:cTn dur="500"/>
                        <p:tgtEl>
                          <p:spTgt spid="57"/>
                        </p:tgtEl>
                      </p:cBhvr>
                    </p:animEffect>
                  </p:childTnLst>
                </p:cTn>
              </p:par>
            </p:tnLst>
          </p:tmpl>
        </p:tmplLst>
      </p:bldP>
      <p:bldP spid="58" grpId="0" build="p">
        <p:tmplLst>
          <p:tmpl lvl="1">
            <p:tnLst>
              <p:par>
                <p:cTn xmlns:p14="http://schemas.microsoft.com/office/powerpoint/2010/main" presetID="22" presetClass="entr" presetSubtype="8" fill="hold" nodeType="withEffect">
                  <p:stCondLst>
                    <p:cond delay="0"/>
                  </p:stCondLst>
                  <p:childTnLst>
                    <p:set>
                      <p:cBhvr>
                        <p:cTn dur="1" fill="hold">
                          <p:stCondLst>
                            <p:cond delay="0"/>
                          </p:stCondLst>
                        </p:cTn>
                        <p:tgtEl>
                          <p:spTgt spid="58"/>
                        </p:tgtEl>
                        <p:attrNameLst>
                          <p:attrName>style.visibility</p:attrName>
                        </p:attrNameLst>
                      </p:cBhvr>
                      <p:to>
                        <p:strVal val="visible"/>
                      </p:to>
                    </p:set>
                    <p:animEffect transition="in" filter="wipe(left)">
                      <p:cBhvr>
                        <p:cTn dur="500"/>
                        <p:tgtEl>
                          <p:spTgt spid="58"/>
                        </p:tgtEl>
                      </p:cBhvr>
                    </p:animEffect>
                  </p:childTnLst>
                </p:cTn>
              </p:par>
            </p:tnLst>
          </p:tmpl>
        </p:tmplLst>
      </p:bldP>
      <p:bldP spid="59" grpId="0" build="p">
        <p:tmplLst>
          <p:tmpl lvl="1">
            <p:tnLst>
              <p:par>
                <p:cTn xmlns:p14="http://schemas.microsoft.com/office/powerpoint/2010/main" presetID="22" presetClass="entr" presetSubtype="8" fill="hold" nodeType="withEffect">
                  <p:stCondLst>
                    <p:cond delay="0"/>
                  </p:stCondLst>
                  <p:childTnLst>
                    <p:set>
                      <p:cBhvr>
                        <p:cTn dur="1" fill="hold">
                          <p:stCondLst>
                            <p:cond delay="0"/>
                          </p:stCondLst>
                        </p:cTn>
                        <p:tgtEl>
                          <p:spTgt spid="59"/>
                        </p:tgtEl>
                        <p:attrNameLst>
                          <p:attrName>style.visibility</p:attrName>
                        </p:attrNameLst>
                      </p:cBhvr>
                      <p:to>
                        <p:strVal val="visible"/>
                      </p:to>
                    </p:set>
                    <p:animEffect transition="in" filter="wipe(left)">
                      <p:cBhvr>
                        <p:cTn dur="500"/>
                        <p:tgtEl>
                          <p:spTgt spid="59"/>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7"/>
            <a:ext cx="9733512" cy="2852737"/>
          </a:xfrm>
        </p:spPr>
        <p:txBody>
          <a:bodyPr anchor="b">
            <a:normAutofit/>
          </a:bodyPr>
          <a:lstStyle>
            <a:lvl1pPr>
              <a:defRPr sz="3500"/>
            </a:lvl1pPr>
          </a:lstStyle>
          <a:p>
            <a:r>
              <a:rPr lang="en-US" smtClean="0"/>
              <a:t>Click to edit Master title style</a:t>
            </a:r>
            <a:endParaRPr lang="en-US" dirty="0"/>
          </a:p>
        </p:txBody>
      </p:sp>
      <p:sp>
        <p:nvSpPr>
          <p:cNvPr id="3" name="Text Placeholder 2"/>
          <p:cNvSpPr>
            <a:spLocks noGrp="1"/>
          </p:cNvSpPr>
          <p:nvPr>
            <p:ph type="body" idx="1"/>
          </p:nvPr>
        </p:nvSpPr>
        <p:spPr>
          <a:xfrm>
            <a:off x="1229244" y="3602039"/>
            <a:ext cx="9733512" cy="1500187"/>
          </a:xfrm>
        </p:spPr>
        <p:txBody>
          <a:bodyPr/>
          <a:lstStyle>
            <a:lvl1pPr marL="0" indent="0" algn="ctr">
              <a:buNone/>
              <a:defRPr sz="2400">
                <a:solidFill>
                  <a:schemeClr val="tx1">
                    <a:tint val="75000"/>
                  </a:schemeClr>
                </a:solidFill>
              </a:defRPr>
            </a:lvl1pPr>
            <a:lvl2pPr marL="457138" indent="0">
              <a:buNone/>
              <a:defRPr sz="2000">
                <a:solidFill>
                  <a:schemeClr val="tx1">
                    <a:tint val="75000"/>
                  </a:schemeClr>
                </a:solidFill>
              </a:defRPr>
            </a:lvl2pPr>
            <a:lvl3pPr marL="914278" indent="0">
              <a:buNone/>
              <a:defRPr sz="1900">
                <a:solidFill>
                  <a:schemeClr val="tx1">
                    <a:tint val="75000"/>
                  </a:schemeClr>
                </a:solidFill>
              </a:defRPr>
            </a:lvl3pPr>
            <a:lvl4pPr marL="1371417" indent="0">
              <a:buNone/>
              <a:defRPr sz="1600">
                <a:solidFill>
                  <a:schemeClr val="tx1">
                    <a:tint val="75000"/>
                  </a:schemeClr>
                </a:solidFill>
              </a:defRPr>
            </a:lvl4pPr>
            <a:lvl5pPr marL="1828556" indent="0">
              <a:buNone/>
              <a:defRPr sz="1600">
                <a:solidFill>
                  <a:schemeClr val="tx1">
                    <a:tint val="75000"/>
                  </a:schemeClr>
                </a:solidFill>
              </a:defRPr>
            </a:lvl5pPr>
            <a:lvl6pPr marL="2285695" indent="0">
              <a:buNone/>
              <a:defRPr sz="1600">
                <a:solidFill>
                  <a:schemeClr val="tx1">
                    <a:tint val="75000"/>
                  </a:schemeClr>
                </a:solidFill>
              </a:defRPr>
            </a:lvl6pPr>
            <a:lvl7pPr marL="2742834" indent="0">
              <a:buNone/>
              <a:defRPr sz="1600">
                <a:solidFill>
                  <a:schemeClr val="tx1">
                    <a:tint val="75000"/>
                  </a:schemeClr>
                </a:solidFill>
              </a:defRPr>
            </a:lvl7pPr>
            <a:lvl8pPr marL="3199973" indent="0">
              <a:buNone/>
              <a:defRPr sz="1600">
                <a:solidFill>
                  <a:schemeClr val="tx1">
                    <a:tint val="75000"/>
                  </a:schemeClr>
                </a:solidFill>
              </a:defRPr>
            </a:lvl8pPr>
            <a:lvl9pPr marL="3657113"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13E7652-2055-4F7F-8134-0A53FACB2C3C}" type="datetime1">
              <a:rPr lang="en-US" smtClean="0"/>
              <a:pPr/>
              <a:t>7/27/19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93968">
              <a:lnSpc>
                <a:spcPts val="1100"/>
              </a:lnSpc>
            </a:pPr>
            <a:fld id="{81D60167-4931-47E6-BA6A-407CBD079E47}" type="slidenum">
              <a:rPr lang="en-US" spc="-51" smtClean="0"/>
              <a:pPr marL="93968">
                <a:lnSpc>
                  <a:spcPts val="1100"/>
                </a:lnSpc>
              </a:pPr>
              <a:t>‹#›</a:t>
            </a:fld>
            <a:endParaRPr lang="en-US" spc="-51" dirty="0"/>
          </a:p>
        </p:txBody>
      </p:sp>
    </p:spTree>
    <p:extLst>
      <p:ext uri="{BB962C8B-B14F-4D97-AF65-F5344CB8AC3E}">
        <p14:creationId xmlns:p14="http://schemas.microsoft.com/office/powerpoint/2010/main" val="2449225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2"/>
            <a:ext cx="10353761" cy="1326321"/>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13795" y="2088320"/>
            <a:ext cx="5106004" cy="37028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3405" y="2088320"/>
            <a:ext cx="5094155" cy="37028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52035C0-FE35-4570-836A-16190EDCE9A5}" type="datetime1">
              <a:rPr lang="en-US" smtClean="0"/>
              <a:pPr/>
              <a:t>7/27/19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93968">
              <a:lnSpc>
                <a:spcPts val="1100"/>
              </a:lnSpc>
            </a:pPr>
            <a:fld id="{81D60167-4931-47E6-BA6A-407CBD079E47}" type="slidenum">
              <a:rPr lang="en-US" spc="-51" smtClean="0"/>
              <a:pPr marL="93968">
                <a:lnSpc>
                  <a:spcPts val="1100"/>
                </a:lnSpc>
              </a:pPr>
              <a:t>‹#›</a:t>
            </a:fld>
            <a:endParaRPr lang="en-US" spc="-51" dirty="0"/>
          </a:p>
        </p:txBody>
      </p:sp>
    </p:spTree>
    <p:extLst>
      <p:ext uri="{BB962C8B-B14F-4D97-AF65-F5344CB8AC3E}">
        <p14:creationId xmlns:p14="http://schemas.microsoft.com/office/powerpoint/2010/main" val="41709210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3"/>
            <a:ext cx="10353761"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1804" y="2088319"/>
            <a:ext cx="4879199" cy="823912"/>
          </a:xfrm>
        </p:spPr>
        <p:txBody>
          <a:bodyPr anchor="b"/>
          <a:lstStyle>
            <a:lvl1pPr marL="0" indent="0">
              <a:lnSpc>
                <a:spcPct val="100000"/>
              </a:lnSpc>
              <a:buNone/>
              <a:defRPr sz="2400" b="1"/>
            </a:lvl1pPr>
            <a:lvl2pPr marL="457138" indent="0">
              <a:buNone/>
              <a:defRPr sz="2000" b="1"/>
            </a:lvl2pPr>
            <a:lvl3pPr marL="914278" indent="0">
              <a:buNone/>
              <a:defRPr sz="1900" b="1"/>
            </a:lvl3pPr>
            <a:lvl4pPr marL="1371417" indent="0">
              <a:buNone/>
              <a:defRPr sz="1600" b="1"/>
            </a:lvl4pPr>
            <a:lvl5pPr marL="1828556" indent="0">
              <a:buNone/>
              <a:defRPr sz="1600" b="1"/>
            </a:lvl5pPr>
            <a:lvl6pPr marL="2285695" indent="0">
              <a:buNone/>
              <a:defRPr sz="1600" b="1"/>
            </a:lvl6pPr>
            <a:lvl7pPr marL="2742834" indent="0">
              <a:buNone/>
              <a:defRPr sz="1600" b="1"/>
            </a:lvl7pPr>
            <a:lvl8pPr marL="3199973" indent="0">
              <a:buNone/>
              <a:defRPr sz="1600" b="1"/>
            </a:lvl8pPr>
            <a:lvl9pPr marL="365711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913795" y="2912234"/>
            <a:ext cx="5107208" cy="287896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2003" y="2088319"/>
            <a:ext cx="4865555" cy="823912"/>
          </a:xfrm>
        </p:spPr>
        <p:txBody>
          <a:bodyPr anchor="b"/>
          <a:lstStyle>
            <a:lvl1pPr marL="0" indent="0">
              <a:lnSpc>
                <a:spcPct val="100000"/>
              </a:lnSpc>
              <a:buNone/>
              <a:defRPr sz="2400" b="1"/>
            </a:lvl1pPr>
            <a:lvl2pPr marL="457138" indent="0">
              <a:buNone/>
              <a:defRPr sz="2000" b="1"/>
            </a:lvl2pPr>
            <a:lvl3pPr marL="914278" indent="0">
              <a:buNone/>
              <a:defRPr sz="1900" b="1"/>
            </a:lvl3pPr>
            <a:lvl4pPr marL="1371417" indent="0">
              <a:buNone/>
              <a:defRPr sz="1600" b="1"/>
            </a:lvl4pPr>
            <a:lvl5pPr marL="1828556" indent="0">
              <a:buNone/>
              <a:defRPr sz="1600" b="1"/>
            </a:lvl5pPr>
            <a:lvl6pPr marL="2285695" indent="0">
              <a:buNone/>
              <a:defRPr sz="1600" b="1"/>
            </a:lvl6pPr>
            <a:lvl7pPr marL="2742834" indent="0">
              <a:buNone/>
              <a:defRPr sz="1600" b="1"/>
            </a:lvl7pPr>
            <a:lvl8pPr marL="3199973" indent="0">
              <a:buNone/>
              <a:defRPr sz="1600" b="1"/>
            </a:lvl8pPr>
            <a:lvl9pPr marL="365711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912234"/>
            <a:ext cx="5095357" cy="287896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0D5385C-04C5-415B-B4BD-2AD19BD612CA}" type="datetime1">
              <a:rPr lang="en-US" smtClean="0"/>
              <a:pPr/>
              <a:t>7/27/19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marL="93968">
              <a:lnSpc>
                <a:spcPts val="1100"/>
              </a:lnSpc>
            </a:pPr>
            <a:fld id="{81D60167-4931-47E6-BA6A-407CBD079E47}" type="slidenum">
              <a:rPr lang="en-US" spc="-51" smtClean="0"/>
              <a:pPr marL="93968">
                <a:lnSpc>
                  <a:spcPts val="1100"/>
                </a:lnSpc>
              </a:pPr>
              <a:t>‹#›</a:t>
            </a:fld>
            <a:endParaRPr lang="en-US" spc="-51" dirty="0"/>
          </a:p>
        </p:txBody>
      </p:sp>
    </p:spTree>
    <p:extLst>
      <p:ext uri="{BB962C8B-B14F-4D97-AF65-F5344CB8AC3E}">
        <p14:creationId xmlns:p14="http://schemas.microsoft.com/office/powerpoint/2010/main" val="22974794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260FB1F-EEDD-43CD-90B1-5EAC910DCE43}" type="datetime1">
              <a:rPr lang="en-US" smtClean="0"/>
              <a:pPr/>
              <a:t>7/27/19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marL="93968">
              <a:lnSpc>
                <a:spcPts val="1100"/>
              </a:lnSpc>
            </a:pPr>
            <a:fld id="{81D60167-4931-47E6-BA6A-407CBD079E47}" type="slidenum">
              <a:rPr lang="en-US" spc="-51" smtClean="0"/>
              <a:pPr marL="93968">
                <a:lnSpc>
                  <a:spcPts val="1100"/>
                </a:lnSpc>
              </a:pPr>
              <a:t>‹#›</a:t>
            </a:fld>
            <a:endParaRPr lang="en-US" spc="-51" dirty="0"/>
          </a:p>
        </p:txBody>
      </p:sp>
    </p:spTree>
    <p:extLst>
      <p:ext uri="{BB962C8B-B14F-4D97-AF65-F5344CB8AC3E}">
        <p14:creationId xmlns:p14="http://schemas.microsoft.com/office/powerpoint/2010/main" val="18620269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C84E5A-F475-4823-B1F3-3B066D716709}" type="datetime1">
              <a:rPr lang="en-US" smtClean="0"/>
              <a:pPr/>
              <a:t>7/27/19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marL="93968">
              <a:lnSpc>
                <a:spcPts val="1100"/>
              </a:lnSpc>
            </a:pPr>
            <a:fld id="{81D60167-4931-47E6-BA6A-407CBD079E47}" type="slidenum">
              <a:rPr lang="en-US" spc="-51" smtClean="0"/>
              <a:pPr marL="93968">
                <a:lnSpc>
                  <a:spcPts val="1100"/>
                </a:lnSpc>
              </a:pPr>
              <a:t>‹#›</a:t>
            </a:fld>
            <a:endParaRPr lang="en-US" spc="-51" dirty="0"/>
          </a:p>
        </p:txBody>
      </p:sp>
    </p:spTree>
    <p:extLst>
      <p:ext uri="{BB962C8B-B14F-4D97-AF65-F5344CB8AC3E}">
        <p14:creationId xmlns:p14="http://schemas.microsoft.com/office/powerpoint/2010/main" val="2152080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30" y="609601"/>
            <a:ext cx="3932237" cy="2362201"/>
          </a:xfrm>
        </p:spPr>
        <p:txBody>
          <a:bodyPr anchor="b">
            <a:normAutofit/>
          </a:bodyPr>
          <a:lstStyle>
            <a:lvl1pPr>
              <a:defRPr sz="2800"/>
            </a:lvl1pPr>
          </a:lstStyle>
          <a:p>
            <a:r>
              <a:rPr lang="en-US" smtClean="0"/>
              <a:t>Click to edit Master title style</a:t>
            </a:r>
            <a:endParaRPr lang="en-US" dirty="0"/>
          </a:p>
        </p:txBody>
      </p:sp>
      <p:sp>
        <p:nvSpPr>
          <p:cNvPr id="3" name="Content Placeholder 2"/>
          <p:cNvSpPr>
            <a:spLocks noGrp="1"/>
          </p:cNvSpPr>
          <p:nvPr>
            <p:ph idx="1"/>
          </p:nvPr>
        </p:nvSpPr>
        <p:spPr>
          <a:xfrm>
            <a:off x="5078065" y="609600"/>
            <a:ext cx="6189492" cy="5181600"/>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7230" y="2971802"/>
            <a:ext cx="3932237" cy="2819399"/>
          </a:xfrm>
        </p:spPr>
        <p:txBody>
          <a:bodyPr/>
          <a:lstStyle>
            <a:lvl1pPr marL="0" indent="0" algn="ctr">
              <a:buNone/>
              <a:defRPr sz="1600"/>
            </a:lvl1pPr>
            <a:lvl2pPr marL="457138" indent="0">
              <a:buNone/>
              <a:defRPr sz="1500"/>
            </a:lvl2pPr>
            <a:lvl3pPr marL="914278" indent="0">
              <a:buNone/>
              <a:defRPr sz="1200"/>
            </a:lvl3pPr>
            <a:lvl4pPr marL="1371417" indent="0">
              <a:buNone/>
              <a:defRPr sz="1100"/>
            </a:lvl4pPr>
            <a:lvl5pPr marL="1828556" indent="0">
              <a:buNone/>
              <a:defRPr sz="1100"/>
            </a:lvl5pPr>
            <a:lvl6pPr marL="2285695" indent="0">
              <a:buNone/>
              <a:defRPr sz="1100"/>
            </a:lvl6pPr>
            <a:lvl7pPr marL="2742834" indent="0">
              <a:buNone/>
              <a:defRPr sz="1100"/>
            </a:lvl7pPr>
            <a:lvl8pPr marL="3199973" indent="0">
              <a:buNone/>
              <a:defRPr sz="1100"/>
            </a:lvl8pPr>
            <a:lvl9pPr marL="3657113"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1FD19B-B3BF-49DC-A5BA-7E043E352D11}" type="datetime1">
              <a:rPr lang="en-US" smtClean="0"/>
              <a:pPr/>
              <a:t>7/27/19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93968">
              <a:lnSpc>
                <a:spcPts val="1100"/>
              </a:lnSpc>
            </a:pPr>
            <a:fld id="{81D60167-4931-47E6-BA6A-407CBD079E47}" type="slidenum">
              <a:rPr lang="en-US" spc="-51" smtClean="0"/>
              <a:pPr marL="93968">
                <a:lnSpc>
                  <a:spcPts val="1100"/>
                </a:lnSpc>
              </a:pPr>
              <a:t>‹#›</a:t>
            </a:fld>
            <a:endParaRPr lang="en-US" spc="-51" dirty="0"/>
          </a:p>
        </p:txBody>
      </p:sp>
    </p:spTree>
    <p:extLst>
      <p:ext uri="{BB962C8B-B14F-4D97-AF65-F5344CB8AC3E}">
        <p14:creationId xmlns:p14="http://schemas.microsoft.com/office/powerpoint/2010/main" val="176108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9" y="609601"/>
            <a:ext cx="5929773" cy="2362201"/>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5" y="758882"/>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138" indent="0">
              <a:buNone/>
              <a:defRPr sz="2800"/>
            </a:lvl2pPr>
            <a:lvl3pPr marL="914278" indent="0">
              <a:buNone/>
              <a:defRPr sz="2400"/>
            </a:lvl3pPr>
            <a:lvl4pPr marL="1371417" indent="0">
              <a:buNone/>
              <a:defRPr sz="2000"/>
            </a:lvl4pPr>
            <a:lvl5pPr marL="1828556" indent="0">
              <a:buNone/>
              <a:defRPr sz="2000"/>
            </a:lvl5pPr>
            <a:lvl6pPr marL="2285695" indent="0">
              <a:buNone/>
              <a:defRPr sz="2000"/>
            </a:lvl6pPr>
            <a:lvl7pPr marL="2742834" indent="0">
              <a:buNone/>
              <a:defRPr sz="2000"/>
            </a:lvl7pPr>
            <a:lvl8pPr marL="3199973" indent="0">
              <a:buNone/>
              <a:defRPr sz="2000"/>
            </a:lvl8pPr>
            <a:lvl9pPr marL="3657113"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971800"/>
            <a:ext cx="5934951" cy="2819400"/>
          </a:xfrm>
        </p:spPr>
        <p:txBody>
          <a:bodyPr>
            <a:normAutofit/>
          </a:bodyPr>
          <a:lstStyle>
            <a:lvl1pPr marL="0" indent="0" algn="ctr">
              <a:buNone/>
              <a:defRPr sz="1900"/>
            </a:lvl1pPr>
            <a:lvl2pPr marL="457138" indent="0">
              <a:buNone/>
              <a:defRPr sz="1500"/>
            </a:lvl2pPr>
            <a:lvl3pPr marL="914278" indent="0">
              <a:buNone/>
              <a:defRPr sz="1200"/>
            </a:lvl3pPr>
            <a:lvl4pPr marL="1371417" indent="0">
              <a:buNone/>
              <a:defRPr sz="1100"/>
            </a:lvl4pPr>
            <a:lvl5pPr marL="1828556" indent="0">
              <a:buNone/>
              <a:defRPr sz="1100"/>
            </a:lvl5pPr>
            <a:lvl6pPr marL="2285695" indent="0">
              <a:buNone/>
              <a:defRPr sz="1100"/>
            </a:lvl6pPr>
            <a:lvl7pPr marL="2742834" indent="0">
              <a:buNone/>
              <a:defRPr sz="1100"/>
            </a:lvl7pPr>
            <a:lvl8pPr marL="3199973" indent="0">
              <a:buNone/>
              <a:defRPr sz="1100"/>
            </a:lvl8pPr>
            <a:lvl9pPr marL="3657113"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9D520F-1491-4BD7-BACA-F278EED6E821}" type="datetime1">
              <a:rPr lang="en-US" smtClean="0"/>
              <a:pPr/>
              <a:t>7/27/19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93968">
              <a:lnSpc>
                <a:spcPts val="1100"/>
              </a:lnSpc>
            </a:pPr>
            <a:fld id="{81D60167-4931-47E6-BA6A-407CBD079E47}" type="slidenum">
              <a:rPr lang="en-US" spc="-51" smtClean="0"/>
              <a:pPr marL="93968">
                <a:lnSpc>
                  <a:spcPts val="1100"/>
                </a:lnSpc>
              </a:pPr>
              <a:t>‹#›</a:t>
            </a:fld>
            <a:endParaRPr lang="en-US" spc="-51" dirty="0"/>
          </a:p>
        </p:txBody>
      </p:sp>
    </p:spTree>
    <p:extLst>
      <p:ext uri="{BB962C8B-B14F-4D97-AF65-F5344CB8AC3E}">
        <p14:creationId xmlns:p14="http://schemas.microsoft.com/office/powerpoint/2010/main" val="978950387"/>
      </p:ext>
    </p:extLst>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2"/>
            <a:ext cx="10353761" cy="1326321"/>
          </a:xfrm>
          <a:prstGeom prst="rect">
            <a:avLst/>
          </a:prstGeom>
        </p:spPr>
        <p:txBody>
          <a:bodyPr vert="horz" lIns="91427" tIns="45714" rIns="91427" bIns="45714"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94" y="2096064"/>
            <a:ext cx="10353763" cy="3695136"/>
          </a:xfrm>
          <a:prstGeom prst="rect">
            <a:avLst/>
          </a:prstGeom>
        </p:spPr>
        <p:txBody>
          <a:bodyPr vert="horz" lIns="91427" tIns="45714" rIns="91427" bIns="4571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6" y="5883277"/>
            <a:ext cx="2743200" cy="365125"/>
          </a:xfrm>
          <a:prstGeom prst="rect">
            <a:avLst/>
          </a:prstGeom>
        </p:spPr>
        <p:txBody>
          <a:bodyPr vert="horz" lIns="91427" tIns="45714" rIns="91427" bIns="45714" rtlCol="0" anchor="ctr"/>
          <a:lstStyle>
            <a:lvl1pPr algn="r">
              <a:defRPr sz="1100">
                <a:solidFill>
                  <a:schemeClr val="tx1">
                    <a:tint val="75000"/>
                  </a:schemeClr>
                </a:solidFill>
              </a:defRPr>
            </a:lvl1pPr>
          </a:lstStyle>
          <a:p>
            <a:fld id="{5B186335-2ED3-41EC-B9BF-649DF7A415B1}" type="datetime1">
              <a:rPr lang="en-US" smtClean="0"/>
              <a:pPr/>
              <a:t>7/27/19</a:t>
            </a:fld>
            <a:endParaRPr lang="en-US"/>
          </a:p>
        </p:txBody>
      </p:sp>
      <p:sp>
        <p:nvSpPr>
          <p:cNvPr id="5" name="Footer Placeholder 4"/>
          <p:cNvSpPr>
            <a:spLocks noGrp="1"/>
          </p:cNvSpPr>
          <p:nvPr>
            <p:ph type="ftr" sz="quarter" idx="3"/>
          </p:nvPr>
        </p:nvSpPr>
        <p:spPr>
          <a:xfrm>
            <a:off x="913798" y="5883277"/>
            <a:ext cx="6672865" cy="365125"/>
          </a:xfrm>
          <a:prstGeom prst="rect">
            <a:avLst/>
          </a:prstGeom>
        </p:spPr>
        <p:txBody>
          <a:bodyPr vert="horz" lIns="91427" tIns="45714" rIns="91427" bIns="45714" rtlCol="0" anchor="ctr"/>
          <a:lstStyle>
            <a:lvl1pPr algn="l">
              <a:defRPr sz="11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514015" y="5883277"/>
            <a:ext cx="753545" cy="365125"/>
          </a:xfrm>
          <a:prstGeom prst="rect">
            <a:avLst/>
          </a:prstGeom>
        </p:spPr>
        <p:txBody>
          <a:bodyPr vert="horz" lIns="91427" tIns="45714" rIns="91427" bIns="45714" rtlCol="0" anchor="ctr"/>
          <a:lstStyle>
            <a:lvl1pPr algn="r">
              <a:defRPr sz="1100">
                <a:solidFill>
                  <a:schemeClr val="tx1">
                    <a:tint val="75000"/>
                  </a:schemeClr>
                </a:solidFill>
              </a:defRPr>
            </a:lvl1pPr>
          </a:lstStyle>
          <a:p>
            <a:pPr marL="93968">
              <a:lnSpc>
                <a:spcPts val="1100"/>
              </a:lnSpc>
            </a:pPr>
            <a:fld id="{81D60167-4931-47E6-BA6A-407CBD079E47}" type="slidenum">
              <a:rPr lang="en-US" spc="-51" smtClean="0"/>
              <a:pPr marL="93968">
                <a:lnSpc>
                  <a:spcPts val="1100"/>
                </a:lnSpc>
              </a:pPr>
              <a:t>‹#›</a:t>
            </a:fld>
            <a:endParaRPr lang="en-US" spc="-51" dirty="0"/>
          </a:p>
        </p:txBody>
      </p:sp>
    </p:spTree>
    <p:extLst>
      <p:ext uri="{BB962C8B-B14F-4D97-AF65-F5344CB8AC3E}">
        <p14:creationId xmlns:p14="http://schemas.microsoft.com/office/powerpoint/2010/main" val="2538076865"/>
      </p:ext>
    </p:extLst>
  </p:cSld>
  <p:clrMap bg1="dk1" tx1="lt1" bg2="dk2" tx2="lt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 id="2147483685" r:id="rId18"/>
    <p:sldLayoutId id="2147483686" r:id="rId19"/>
    <p:sldLayoutId id="2147483687" r:id="rId20"/>
  </p:sldLayoutIdLst>
  <p:hf hdr="0" ftr="0" dt="0"/>
  <p:txStyles>
    <p:titleStyle>
      <a:lvl1pPr algn="ctr" defTabSz="914278" rtl="0" eaLnBrk="1" latinLnBrk="0" hangingPunct="1">
        <a:lnSpc>
          <a:spcPct val="90000"/>
        </a:lnSpc>
        <a:spcBef>
          <a:spcPct val="0"/>
        </a:spcBef>
        <a:buNone/>
        <a:defRPr sz="35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570" indent="-228570" algn="l" defTabSz="914278"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708" indent="-228570" algn="l" defTabSz="914278" rtl="0" eaLnBrk="1" latinLnBrk="0" hangingPunct="1">
        <a:lnSpc>
          <a:spcPct val="120000"/>
        </a:lnSpc>
        <a:spcBef>
          <a:spcPts val="500"/>
        </a:spcBef>
        <a:buFont typeface="Arial" panose="020B0604020202020204" pitchFamily="34" charset="0"/>
        <a:buChar char="•"/>
        <a:defRPr sz="19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2848" indent="-228570" algn="l" defTabSz="914278"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599986" indent="-228570" algn="l" defTabSz="914278" rtl="0" eaLnBrk="1" latinLnBrk="0" hangingPunct="1">
        <a:lnSpc>
          <a:spcPct val="120000"/>
        </a:lnSpc>
        <a:spcBef>
          <a:spcPts val="500"/>
        </a:spcBef>
        <a:buFont typeface="Arial" panose="020B0604020202020204" pitchFamily="34" charset="0"/>
        <a:buChar char="•"/>
        <a:defRPr sz="15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125" indent="-228570" algn="l" defTabSz="914278"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265" indent="-228570" algn="l" defTabSz="914278"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403" indent="-228570" algn="l" defTabSz="914278"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8543" indent="-228570" algn="l" defTabSz="914278"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5681" indent="-228570" algn="l" defTabSz="914278"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278" rtl="0" eaLnBrk="1" latinLnBrk="0" hangingPunct="1">
        <a:defRPr sz="1900" kern="1200">
          <a:solidFill>
            <a:schemeClr val="tx1"/>
          </a:solidFill>
          <a:latin typeface="+mn-lt"/>
          <a:ea typeface="+mn-ea"/>
          <a:cs typeface="+mn-cs"/>
        </a:defRPr>
      </a:lvl1pPr>
      <a:lvl2pPr marL="457138" algn="l" defTabSz="914278" rtl="0" eaLnBrk="1" latinLnBrk="0" hangingPunct="1">
        <a:defRPr sz="1900" kern="1200">
          <a:solidFill>
            <a:schemeClr val="tx1"/>
          </a:solidFill>
          <a:latin typeface="+mn-lt"/>
          <a:ea typeface="+mn-ea"/>
          <a:cs typeface="+mn-cs"/>
        </a:defRPr>
      </a:lvl2pPr>
      <a:lvl3pPr marL="914278" algn="l" defTabSz="914278" rtl="0" eaLnBrk="1" latinLnBrk="0" hangingPunct="1">
        <a:defRPr sz="1900" kern="1200">
          <a:solidFill>
            <a:schemeClr val="tx1"/>
          </a:solidFill>
          <a:latin typeface="+mn-lt"/>
          <a:ea typeface="+mn-ea"/>
          <a:cs typeface="+mn-cs"/>
        </a:defRPr>
      </a:lvl3pPr>
      <a:lvl4pPr marL="1371417" algn="l" defTabSz="914278" rtl="0" eaLnBrk="1" latinLnBrk="0" hangingPunct="1">
        <a:defRPr sz="1900" kern="1200">
          <a:solidFill>
            <a:schemeClr val="tx1"/>
          </a:solidFill>
          <a:latin typeface="+mn-lt"/>
          <a:ea typeface="+mn-ea"/>
          <a:cs typeface="+mn-cs"/>
        </a:defRPr>
      </a:lvl4pPr>
      <a:lvl5pPr marL="1828556" algn="l" defTabSz="914278" rtl="0" eaLnBrk="1" latinLnBrk="0" hangingPunct="1">
        <a:defRPr sz="1900" kern="1200">
          <a:solidFill>
            <a:schemeClr val="tx1"/>
          </a:solidFill>
          <a:latin typeface="+mn-lt"/>
          <a:ea typeface="+mn-ea"/>
          <a:cs typeface="+mn-cs"/>
        </a:defRPr>
      </a:lvl5pPr>
      <a:lvl6pPr marL="2285695" algn="l" defTabSz="914278" rtl="0" eaLnBrk="1" latinLnBrk="0" hangingPunct="1">
        <a:defRPr sz="1900" kern="1200">
          <a:solidFill>
            <a:schemeClr val="tx1"/>
          </a:solidFill>
          <a:latin typeface="+mn-lt"/>
          <a:ea typeface="+mn-ea"/>
          <a:cs typeface="+mn-cs"/>
        </a:defRPr>
      </a:lvl6pPr>
      <a:lvl7pPr marL="2742834" algn="l" defTabSz="914278" rtl="0" eaLnBrk="1" latinLnBrk="0" hangingPunct="1">
        <a:defRPr sz="1900" kern="1200">
          <a:solidFill>
            <a:schemeClr val="tx1"/>
          </a:solidFill>
          <a:latin typeface="+mn-lt"/>
          <a:ea typeface="+mn-ea"/>
          <a:cs typeface="+mn-cs"/>
        </a:defRPr>
      </a:lvl7pPr>
      <a:lvl8pPr marL="3199973" algn="l" defTabSz="914278" rtl="0" eaLnBrk="1" latinLnBrk="0" hangingPunct="1">
        <a:defRPr sz="1900" kern="1200">
          <a:solidFill>
            <a:schemeClr val="tx1"/>
          </a:solidFill>
          <a:latin typeface="+mn-lt"/>
          <a:ea typeface="+mn-ea"/>
          <a:cs typeface="+mn-cs"/>
        </a:defRPr>
      </a:lvl8pPr>
      <a:lvl9pPr marL="3657113" algn="l" defTabSz="914278"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46" Type="http://schemas.openxmlformats.org/officeDocument/2006/relationships/image" Target="../media/image74.png"/><Relationship Id="rId47" Type="http://schemas.openxmlformats.org/officeDocument/2006/relationships/image" Target="../media/image75.png"/><Relationship Id="rId48" Type="http://schemas.openxmlformats.org/officeDocument/2006/relationships/image" Target="../media/image76.png"/><Relationship Id="rId49" Type="http://schemas.openxmlformats.org/officeDocument/2006/relationships/image" Target="../media/image77.png"/><Relationship Id="rId20" Type="http://schemas.openxmlformats.org/officeDocument/2006/relationships/image" Target="../media/image48.png"/><Relationship Id="rId21" Type="http://schemas.openxmlformats.org/officeDocument/2006/relationships/image" Target="../media/image49.png"/><Relationship Id="rId22" Type="http://schemas.openxmlformats.org/officeDocument/2006/relationships/image" Target="../media/image50.png"/><Relationship Id="rId23" Type="http://schemas.openxmlformats.org/officeDocument/2006/relationships/image" Target="../media/image51.png"/><Relationship Id="rId24" Type="http://schemas.openxmlformats.org/officeDocument/2006/relationships/image" Target="../media/image52.png"/><Relationship Id="rId25" Type="http://schemas.openxmlformats.org/officeDocument/2006/relationships/image" Target="../media/image53.png"/><Relationship Id="rId26" Type="http://schemas.openxmlformats.org/officeDocument/2006/relationships/image" Target="../media/image54.png"/><Relationship Id="rId27" Type="http://schemas.openxmlformats.org/officeDocument/2006/relationships/image" Target="../media/image55.png"/><Relationship Id="rId28" Type="http://schemas.openxmlformats.org/officeDocument/2006/relationships/image" Target="../media/image56.png"/><Relationship Id="rId29" Type="http://schemas.openxmlformats.org/officeDocument/2006/relationships/image" Target="../media/image57.png"/><Relationship Id="rId50" Type="http://schemas.openxmlformats.org/officeDocument/2006/relationships/image" Target="../media/image78.png"/><Relationship Id="rId51" Type="http://schemas.openxmlformats.org/officeDocument/2006/relationships/image" Target="../media/image79.png"/><Relationship Id="rId52" Type="http://schemas.openxmlformats.org/officeDocument/2006/relationships/image" Target="../media/image80.png"/><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30" Type="http://schemas.openxmlformats.org/officeDocument/2006/relationships/image" Target="../media/image58.png"/><Relationship Id="rId31" Type="http://schemas.openxmlformats.org/officeDocument/2006/relationships/image" Target="../media/image59.png"/><Relationship Id="rId32" Type="http://schemas.openxmlformats.org/officeDocument/2006/relationships/image" Target="../media/image60.png"/><Relationship Id="rId9" Type="http://schemas.openxmlformats.org/officeDocument/2006/relationships/image" Target="../media/image37.png"/><Relationship Id="rId6" Type="http://schemas.openxmlformats.org/officeDocument/2006/relationships/image" Target="../media/image34.png"/><Relationship Id="rId7" Type="http://schemas.openxmlformats.org/officeDocument/2006/relationships/image" Target="../media/image35.png"/><Relationship Id="rId8" Type="http://schemas.openxmlformats.org/officeDocument/2006/relationships/image" Target="../media/image36.png"/><Relationship Id="rId33" Type="http://schemas.openxmlformats.org/officeDocument/2006/relationships/image" Target="../media/image61.png"/><Relationship Id="rId34" Type="http://schemas.openxmlformats.org/officeDocument/2006/relationships/image" Target="../media/image62.png"/><Relationship Id="rId35" Type="http://schemas.openxmlformats.org/officeDocument/2006/relationships/image" Target="../media/image63.png"/><Relationship Id="rId36" Type="http://schemas.openxmlformats.org/officeDocument/2006/relationships/image" Target="../media/image64.png"/><Relationship Id="rId10" Type="http://schemas.openxmlformats.org/officeDocument/2006/relationships/image" Target="../media/image38.png"/><Relationship Id="rId11" Type="http://schemas.openxmlformats.org/officeDocument/2006/relationships/image" Target="../media/image39.png"/><Relationship Id="rId12" Type="http://schemas.openxmlformats.org/officeDocument/2006/relationships/image" Target="../media/image40.png"/><Relationship Id="rId13" Type="http://schemas.openxmlformats.org/officeDocument/2006/relationships/image" Target="../media/image41.png"/><Relationship Id="rId14" Type="http://schemas.openxmlformats.org/officeDocument/2006/relationships/image" Target="../media/image42.png"/><Relationship Id="rId15" Type="http://schemas.openxmlformats.org/officeDocument/2006/relationships/image" Target="../media/image43.png"/><Relationship Id="rId16" Type="http://schemas.openxmlformats.org/officeDocument/2006/relationships/image" Target="../media/image44.png"/><Relationship Id="rId17" Type="http://schemas.openxmlformats.org/officeDocument/2006/relationships/image" Target="../media/image45.png"/><Relationship Id="rId18" Type="http://schemas.openxmlformats.org/officeDocument/2006/relationships/image" Target="../media/image46.png"/><Relationship Id="rId19" Type="http://schemas.openxmlformats.org/officeDocument/2006/relationships/image" Target="../media/image47.png"/><Relationship Id="rId37" Type="http://schemas.openxmlformats.org/officeDocument/2006/relationships/image" Target="../media/image65.png"/><Relationship Id="rId38" Type="http://schemas.openxmlformats.org/officeDocument/2006/relationships/image" Target="../media/image66.png"/><Relationship Id="rId39" Type="http://schemas.openxmlformats.org/officeDocument/2006/relationships/image" Target="../media/image67.png"/><Relationship Id="rId40" Type="http://schemas.openxmlformats.org/officeDocument/2006/relationships/image" Target="../media/image68.png"/><Relationship Id="rId41" Type="http://schemas.openxmlformats.org/officeDocument/2006/relationships/image" Target="../media/image69.png"/><Relationship Id="rId42" Type="http://schemas.openxmlformats.org/officeDocument/2006/relationships/image" Target="../media/image70.png"/><Relationship Id="rId43" Type="http://schemas.openxmlformats.org/officeDocument/2006/relationships/image" Target="../media/image71.png"/><Relationship Id="rId44" Type="http://schemas.openxmlformats.org/officeDocument/2006/relationships/image" Target="../media/image72.png"/><Relationship Id="rId45" Type="http://schemas.openxmlformats.org/officeDocument/2006/relationships/image" Target="../media/image7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81.png"/></Relationships>
</file>

<file path=ppt/slides/_rels/slide13.xml.rels><?xml version="1.0" encoding="UTF-8" standalone="yes"?>
<Relationships xmlns="http://schemas.openxmlformats.org/package/2006/relationships"><Relationship Id="rId3" Type="http://schemas.openxmlformats.org/officeDocument/2006/relationships/image" Target="../media/image82.png"/><Relationship Id="rId4" Type="http://schemas.openxmlformats.org/officeDocument/2006/relationships/image" Target="../media/image83.jpeg"/><Relationship Id="rId5" Type="http://schemas.openxmlformats.org/officeDocument/2006/relationships/image" Target="../media/image84.jpe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4.xml.rels><?xml version="1.0" encoding="UTF-8" standalone="yes"?>
<Relationships xmlns="http://schemas.openxmlformats.org/package/2006/relationships"><Relationship Id="rId3" Type="http://schemas.openxmlformats.org/officeDocument/2006/relationships/image" Target="../media/image85.png"/><Relationship Id="rId4" Type="http://schemas.openxmlformats.org/officeDocument/2006/relationships/image" Target="../media/image86.jpeg"/><Relationship Id="rId5" Type="http://schemas.openxmlformats.org/officeDocument/2006/relationships/image" Target="../media/image87.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1.xml"/><Relationship Id="rId3" Type="http://schemas.openxmlformats.org/officeDocument/2006/relationships/image" Target="../media/image88.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89.jpg"/></Relationships>
</file>

<file path=ppt/slides/_rels/slide17.xml.rels><?xml version="1.0" encoding="UTF-8" standalone="yes"?>
<Relationships xmlns="http://schemas.openxmlformats.org/package/2006/relationships"><Relationship Id="rId3" Type="http://schemas.openxmlformats.org/officeDocument/2006/relationships/image" Target="../media/image90.jpeg"/><Relationship Id="rId4" Type="http://schemas.openxmlformats.org/officeDocument/2006/relationships/image" Target="../media/image4.png"/><Relationship Id="rId1" Type="http://schemas.openxmlformats.org/officeDocument/2006/relationships/slideLayout" Target="../slideLayouts/slideLayout19.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4.xml.rels><?xml version="1.0" encoding="UTF-8" standalone="yes"?>
<Relationships xmlns="http://schemas.openxmlformats.org/package/2006/relationships"><Relationship Id="rId11" Type="http://schemas.openxmlformats.org/officeDocument/2006/relationships/image" Target="../media/image17.png"/><Relationship Id="rId12" Type="http://schemas.openxmlformats.org/officeDocument/2006/relationships/image" Target="../media/image18.png"/><Relationship Id="rId13" Type="http://schemas.openxmlformats.org/officeDocument/2006/relationships/image" Target="../media/image19.png"/><Relationship Id="rId14" Type="http://schemas.openxmlformats.org/officeDocument/2006/relationships/image" Target="../media/image20.png"/><Relationship Id="rId15" Type="http://schemas.openxmlformats.org/officeDocument/2006/relationships/image" Target="../media/image21.png"/><Relationship Id="rId16" Type="http://schemas.openxmlformats.org/officeDocument/2006/relationships/image" Target="../media/image22.jpg"/><Relationship Id="rId1" Type="http://schemas.openxmlformats.org/officeDocument/2006/relationships/slideLayout" Target="../slideLayouts/slideLayout7.xml"/><Relationship Id="rId2" Type="http://schemas.openxmlformats.org/officeDocument/2006/relationships/image" Target="../media/image8.png"/><Relationship Id="rId3" Type="http://schemas.openxmlformats.org/officeDocument/2006/relationships/image" Target="../media/image9.jp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 Id="rId7" Type="http://schemas.openxmlformats.org/officeDocument/2006/relationships/image" Target="../media/image13.png"/><Relationship Id="rId8" Type="http://schemas.openxmlformats.org/officeDocument/2006/relationships/image" Target="../media/image14.png"/><Relationship Id="rId9" Type="http://schemas.openxmlformats.org/officeDocument/2006/relationships/image" Target="../media/image15.png"/><Relationship Id="rId10"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chart" Target="../charts/chart2.xml"/><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2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27.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0.png"/><Relationship Id="rId1" Type="http://schemas.openxmlformats.org/officeDocument/2006/relationships/slideLayout" Target="../slideLayouts/slideLayout2.xml"/><Relationship Id="rId2"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5" name="TextBox 24"/>
          <p:cNvSpPr txBox="1"/>
          <p:nvPr/>
        </p:nvSpPr>
        <p:spPr>
          <a:xfrm>
            <a:off x="1143000" y="990600"/>
            <a:ext cx="10287000" cy="1077218"/>
          </a:xfrm>
          <a:prstGeom prst="rect">
            <a:avLst/>
          </a:prstGeom>
          <a:noFill/>
        </p:spPr>
        <p:txBody>
          <a:bodyPr wrap="square" rtlCol="0">
            <a:spAutoFit/>
          </a:bodyPr>
          <a:lstStyle/>
          <a:p>
            <a:pPr algn="ctr"/>
            <a:r>
              <a:rPr lang="en-US" sz="3200" b="1" dirty="0" smtClean="0">
                <a:solidFill>
                  <a:schemeClr val="tx2">
                    <a:lumMod val="10000"/>
                  </a:schemeClr>
                </a:solidFill>
                <a:latin typeface="Arial" panose="020B0604020202020204" pitchFamily="34" charset="0"/>
                <a:cs typeface="Arial" panose="020B0604020202020204" pitchFamily="34" charset="0"/>
              </a:rPr>
              <a:t>PERAN REVOLUSI INDUSTRI 4.0 DALAM BIDANG KESEHATAN DI INDONESIA</a:t>
            </a:r>
            <a:endParaRPr lang="en-US" sz="3200" b="1" dirty="0">
              <a:solidFill>
                <a:schemeClr val="tx2">
                  <a:lumMod val="10000"/>
                </a:schemeClr>
              </a:solidFill>
              <a:latin typeface="+mj-lt"/>
            </a:endParaRPr>
          </a:p>
        </p:txBody>
      </p:sp>
      <p:grpSp>
        <p:nvGrpSpPr>
          <p:cNvPr id="29" name="Group 28"/>
          <p:cNvGrpSpPr/>
          <p:nvPr/>
        </p:nvGrpSpPr>
        <p:grpSpPr>
          <a:xfrm>
            <a:off x="3048000" y="2438400"/>
            <a:ext cx="5547801" cy="785671"/>
            <a:chOff x="3755008" y="2887170"/>
            <a:chExt cx="5547801" cy="785671"/>
          </a:xfrm>
        </p:grpSpPr>
        <p:sp>
          <p:nvSpPr>
            <p:cNvPr id="27" name="TextBox 26"/>
            <p:cNvSpPr txBox="1"/>
            <p:nvPr/>
          </p:nvSpPr>
          <p:spPr>
            <a:xfrm>
              <a:off x="4479630" y="2887170"/>
              <a:ext cx="4098558" cy="384721"/>
            </a:xfrm>
            <a:prstGeom prst="rect">
              <a:avLst/>
            </a:prstGeom>
            <a:noFill/>
          </p:spPr>
          <p:txBody>
            <a:bodyPr wrap="none" rtlCol="0">
              <a:spAutoFit/>
            </a:bodyPr>
            <a:lstStyle/>
            <a:p>
              <a:r>
                <a:rPr lang="en-US" b="1" dirty="0" err="1">
                  <a:solidFill>
                    <a:schemeClr val="bg1"/>
                  </a:solidFill>
                </a:rPr>
                <a:t>d</a:t>
              </a:r>
              <a:r>
                <a:rPr lang="en-US" b="1" dirty="0" err="1" smtClean="0">
                  <a:solidFill>
                    <a:schemeClr val="bg1"/>
                  </a:solidFill>
                </a:rPr>
                <a:t>rg</a:t>
              </a:r>
              <a:r>
                <a:rPr lang="en-US" b="1" dirty="0" smtClean="0">
                  <a:solidFill>
                    <a:schemeClr val="bg1"/>
                  </a:solidFill>
                </a:rPr>
                <a:t>. KARTINI RUSTANDI, </a:t>
              </a:r>
              <a:r>
                <a:rPr lang="en-US" b="1" dirty="0" err="1" smtClean="0">
                  <a:solidFill>
                    <a:schemeClr val="bg1"/>
                  </a:solidFill>
                </a:rPr>
                <a:t>M.Kes</a:t>
              </a:r>
              <a:endParaRPr lang="en-US" b="1" dirty="0">
                <a:solidFill>
                  <a:schemeClr val="bg1"/>
                </a:solidFill>
              </a:endParaRPr>
            </a:p>
          </p:txBody>
        </p:sp>
        <p:sp>
          <p:nvSpPr>
            <p:cNvPr id="28" name="TextBox 27"/>
            <p:cNvSpPr txBox="1"/>
            <p:nvPr/>
          </p:nvSpPr>
          <p:spPr>
            <a:xfrm>
              <a:off x="3755008" y="3288120"/>
              <a:ext cx="5547801" cy="384721"/>
            </a:xfrm>
            <a:prstGeom prst="rect">
              <a:avLst/>
            </a:prstGeom>
            <a:noFill/>
          </p:spPr>
          <p:txBody>
            <a:bodyPr wrap="none" rtlCol="0">
              <a:spAutoFit/>
            </a:bodyPr>
            <a:lstStyle/>
            <a:p>
              <a:r>
                <a:rPr lang="en-US" dirty="0" smtClean="0">
                  <a:solidFill>
                    <a:schemeClr val="bg1"/>
                  </a:solidFill>
                </a:rPr>
                <a:t>DIREKTUR KESEHATAN KERJA DAN OLAHRAGA</a:t>
              </a:r>
              <a:endParaRPr lang="en-US" dirty="0">
                <a:solidFill>
                  <a:schemeClr val="bg1"/>
                </a:solidFill>
              </a:endParaRPr>
            </a:p>
          </p:txBody>
        </p:sp>
      </p:grpSp>
      <p:pic>
        <p:nvPicPr>
          <p:cNvPr id="2" name="Picture 1"/>
          <p:cNvPicPr>
            <a:picLocks noChangeAspect="1"/>
          </p:cNvPicPr>
          <p:nvPr/>
        </p:nvPicPr>
        <p:blipFill>
          <a:blip r:embed="rId4"/>
          <a:stretch>
            <a:fillRect/>
          </a:stretch>
        </p:blipFill>
        <p:spPr>
          <a:xfrm>
            <a:off x="152400" y="144094"/>
            <a:ext cx="2024047" cy="871804"/>
          </a:xfrm>
          <a:prstGeom prst="rect">
            <a:avLst/>
          </a:prstGeom>
        </p:spPr>
      </p:pic>
      <p:pic>
        <p:nvPicPr>
          <p:cNvPr id="3" name="Picture 2"/>
          <p:cNvPicPr>
            <a:picLocks noChangeAspect="1"/>
          </p:cNvPicPr>
          <p:nvPr/>
        </p:nvPicPr>
        <p:blipFill>
          <a:blip r:embed="rId5"/>
          <a:stretch>
            <a:fillRect/>
          </a:stretch>
        </p:blipFill>
        <p:spPr>
          <a:xfrm>
            <a:off x="9906000" y="186705"/>
            <a:ext cx="1828959" cy="640135"/>
          </a:xfrm>
          <a:prstGeom prst="rect">
            <a:avLst/>
          </a:prstGeom>
        </p:spPr>
      </p:pic>
      <p:sp>
        <p:nvSpPr>
          <p:cNvPr id="4" name="TextBox 3"/>
          <p:cNvSpPr txBox="1"/>
          <p:nvPr/>
        </p:nvSpPr>
        <p:spPr>
          <a:xfrm>
            <a:off x="3810000" y="5735531"/>
            <a:ext cx="4572000" cy="923330"/>
          </a:xfrm>
          <a:prstGeom prst="rect">
            <a:avLst/>
          </a:prstGeom>
          <a:noFill/>
        </p:spPr>
        <p:txBody>
          <a:bodyPr wrap="square" rtlCol="0">
            <a:spAutoFit/>
          </a:bodyPr>
          <a:lstStyle/>
          <a:p>
            <a:pPr algn="ctr">
              <a:defRPr/>
            </a:pPr>
            <a:r>
              <a:rPr lang="id-ID" sz="1800" b="1" i="1" spc="-120" dirty="0" smtClean="0">
                <a:solidFill>
                  <a:schemeClr val="tx2">
                    <a:lumMod val="10000"/>
                  </a:schemeClr>
                </a:solidFill>
                <a:cs typeface="Arial" panose="020B0604020202020204" pitchFamily="34" charset="0"/>
              </a:rPr>
              <a:t>KEYNOTE SPEECH </a:t>
            </a:r>
          </a:p>
          <a:p>
            <a:pPr algn="ctr">
              <a:defRPr/>
            </a:pPr>
            <a:r>
              <a:rPr lang="en-US" sz="1800" b="1" dirty="0" smtClean="0">
                <a:solidFill>
                  <a:schemeClr val="tx2">
                    <a:lumMod val="10000"/>
                  </a:schemeClr>
                </a:solidFill>
                <a:cs typeface="Arial" panose="020B0604020202020204" pitchFamily="34" charset="0"/>
              </a:rPr>
              <a:t>SEMINAR KESEHATAN NASIONAL</a:t>
            </a:r>
            <a:endParaRPr lang="id-ID" sz="1800" b="1" dirty="0">
              <a:solidFill>
                <a:schemeClr val="tx2">
                  <a:lumMod val="10000"/>
                </a:schemeClr>
              </a:solidFill>
              <a:cs typeface="Arial" panose="020B0604020202020204" pitchFamily="34" charset="0"/>
            </a:endParaRPr>
          </a:p>
          <a:p>
            <a:pPr algn="ctr">
              <a:defRPr/>
            </a:pPr>
            <a:r>
              <a:rPr lang="en-US" sz="1800" b="1" dirty="0">
                <a:solidFill>
                  <a:schemeClr val="tx2">
                    <a:lumMod val="10000"/>
                  </a:schemeClr>
                </a:solidFill>
                <a:cs typeface="Arial" panose="020B0604020202020204" pitchFamily="34" charset="0"/>
              </a:rPr>
              <a:t>Jakarta, 28 </a:t>
            </a:r>
            <a:r>
              <a:rPr lang="en-US" sz="1800" b="1" dirty="0" err="1" smtClean="0">
                <a:solidFill>
                  <a:schemeClr val="tx2">
                    <a:lumMod val="10000"/>
                  </a:schemeClr>
                </a:solidFill>
                <a:cs typeface="Arial" panose="020B0604020202020204" pitchFamily="34" charset="0"/>
              </a:rPr>
              <a:t>Juli</a:t>
            </a:r>
            <a:r>
              <a:rPr lang="en-US" sz="1800" b="1" dirty="0" smtClean="0">
                <a:solidFill>
                  <a:schemeClr val="tx2">
                    <a:lumMod val="10000"/>
                  </a:schemeClr>
                </a:solidFill>
                <a:cs typeface="Arial" panose="020B0604020202020204" pitchFamily="34" charset="0"/>
              </a:rPr>
              <a:t> </a:t>
            </a:r>
            <a:r>
              <a:rPr lang="en-US" sz="1800" b="1" dirty="0">
                <a:solidFill>
                  <a:schemeClr val="tx2">
                    <a:lumMod val="10000"/>
                  </a:schemeClr>
                </a:solidFill>
                <a:cs typeface="Arial" panose="020B0604020202020204" pitchFamily="34" charset="0"/>
              </a:rPr>
              <a:t>2019</a:t>
            </a:r>
          </a:p>
        </p:txBody>
      </p:sp>
    </p:spTree>
    <p:extLst>
      <p:ext uri="{BB962C8B-B14F-4D97-AF65-F5344CB8AC3E}">
        <p14:creationId xmlns:p14="http://schemas.microsoft.com/office/powerpoint/2010/main" val="4171579845"/>
      </p:ext>
    </p:extLst>
  </p:cSld>
  <p:clrMapOvr>
    <a:masterClrMapping/>
  </p:clrMapOvr>
  <mc:AlternateContent xmlns:mc="http://schemas.openxmlformats.org/markup-compatibility/2006">
    <mc:Choice xmlns:p14="http://schemas.microsoft.com/office/powerpoint/2010/main" Requires="p14">
      <p:transition spd="slow" p14:dur="2000">
        <p14:vortex dir="r"/>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457200"/>
            <a:ext cx="10353761" cy="1326321"/>
          </a:xfrm>
        </p:spPr>
        <p:txBody>
          <a:bodyPr/>
          <a:lstStyle/>
          <a:p>
            <a:pPr eaLnBrk="1" hangingPunct="1">
              <a:defRPr/>
            </a:pPr>
            <a:r>
              <a:rPr lang="id-ID" dirty="0" smtClean="0"/>
              <a:t>CAKUPAN KESEHATAN SEMESTA </a:t>
            </a:r>
            <a:r>
              <a:rPr lang="id-ID" i="1" dirty="0" smtClean="0"/>
              <a:t>(UNIVERSAL HEALTH COVERAGE)</a:t>
            </a:r>
            <a:endParaRPr lang="id-ID" i="1" dirty="0"/>
          </a:p>
        </p:txBody>
      </p:sp>
      <p:sp>
        <p:nvSpPr>
          <p:cNvPr id="17411" name="Content Placeholder 2"/>
          <p:cNvSpPr>
            <a:spLocks noGrp="1"/>
          </p:cNvSpPr>
          <p:nvPr>
            <p:ph idx="1"/>
          </p:nvPr>
        </p:nvSpPr>
        <p:spPr>
          <a:xfrm>
            <a:off x="747713" y="1981200"/>
            <a:ext cx="5445125" cy="4022725"/>
          </a:xfrm>
        </p:spPr>
        <p:txBody>
          <a:bodyPr>
            <a:normAutofit fontScale="92500"/>
          </a:bodyPr>
          <a:lstStyle/>
          <a:p>
            <a:pPr eaLnBrk="1" hangingPunct="1"/>
            <a:r>
              <a:rPr lang="id-ID" altLang="en-US" sz="2800" b="1" i="1" dirty="0" smtClean="0"/>
              <a:t>“ Cakupan Kesehatan Semesta (universal health coverage/UHC) menjamin seluruh masyarakat mempunyai  akses untuk kebutuhan pelayanan kesehatan  promotif, preventif, kuratifdan rehabilitatif yang berkualitas dan efektif”</a:t>
            </a:r>
            <a:endParaRPr lang="id-ID" altLang="en-US" sz="2800" dirty="0" smtClean="0"/>
          </a:p>
        </p:txBody>
      </p:sp>
      <p:sp>
        <p:nvSpPr>
          <p:cNvPr id="17412"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200"/>
              </a:spcBef>
              <a:spcAft>
                <a:spcPts val="200"/>
              </a:spcAft>
              <a:buClr>
                <a:schemeClr val="accent2"/>
              </a:buClr>
              <a:buSzPct val="100000"/>
              <a:buFont typeface="Tw Cen MT" panose="020B0602020104020603" pitchFamily="34" charset="0"/>
              <a:buChar char=" "/>
              <a:defRPr sz="2200">
                <a:solidFill>
                  <a:schemeClr val="tx1"/>
                </a:solidFill>
                <a:latin typeface="Tw Cen MT" panose="020B0602020104020603" pitchFamily="34" charset="0"/>
              </a:defRPr>
            </a:lvl1pPr>
            <a:lvl2pPr marL="742950" indent="-285750">
              <a:lnSpc>
                <a:spcPct val="90000"/>
              </a:lnSpc>
              <a:spcBef>
                <a:spcPts val="200"/>
              </a:spcBef>
              <a:spcAft>
                <a:spcPts val="400"/>
              </a:spcAft>
              <a:buClr>
                <a:schemeClr val="accent2"/>
              </a:buClr>
              <a:buFont typeface="Wingdings 3" panose="05040102010807070707" pitchFamily="18" charset="2"/>
              <a:buChar char=""/>
              <a:defRPr>
                <a:solidFill>
                  <a:schemeClr val="tx1"/>
                </a:solidFill>
                <a:latin typeface="Tw Cen MT" panose="020B0602020104020603" pitchFamily="34" charset="0"/>
              </a:defRPr>
            </a:lvl2pPr>
            <a:lvl3pPr marL="1143000" indent="-228600">
              <a:lnSpc>
                <a:spcPct val="90000"/>
              </a:lnSpc>
              <a:spcBef>
                <a:spcPts val="200"/>
              </a:spcBef>
              <a:spcAft>
                <a:spcPts val="400"/>
              </a:spcAft>
              <a:buClr>
                <a:schemeClr val="accent2"/>
              </a:buClr>
              <a:buFont typeface="Wingdings 3" panose="05040102010807070707" pitchFamily="18" charset="2"/>
              <a:buChar char=""/>
              <a:defRPr sz="1400">
                <a:solidFill>
                  <a:schemeClr val="tx1"/>
                </a:solidFill>
                <a:latin typeface="Tw Cen MT" panose="020B0602020104020603" pitchFamily="34" charset="0"/>
              </a:defRPr>
            </a:lvl3pPr>
            <a:lvl4pPr marL="1600200" indent="-228600">
              <a:lnSpc>
                <a:spcPct val="90000"/>
              </a:lnSpc>
              <a:spcBef>
                <a:spcPts val="200"/>
              </a:spcBef>
              <a:spcAft>
                <a:spcPts val="400"/>
              </a:spcAft>
              <a:buClr>
                <a:schemeClr val="accent2"/>
              </a:buClr>
              <a:buFont typeface="Wingdings 3" panose="05040102010807070707" pitchFamily="18" charset="2"/>
              <a:buChar char=""/>
              <a:defRPr sz="1400">
                <a:solidFill>
                  <a:schemeClr val="tx1"/>
                </a:solidFill>
                <a:latin typeface="Tw Cen MT" panose="020B0602020104020603" pitchFamily="34" charset="0"/>
              </a:defRPr>
            </a:lvl4pPr>
            <a:lvl5pPr marL="2057400" indent="-228600">
              <a:lnSpc>
                <a:spcPct val="90000"/>
              </a:lnSpc>
              <a:spcBef>
                <a:spcPts val="200"/>
              </a:spcBef>
              <a:spcAft>
                <a:spcPts val="400"/>
              </a:spcAft>
              <a:buClr>
                <a:schemeClr val="accent2"/>
              </a:buClr>
              <a:buFont typeface="Wingdings 3" panose="05040102010807070707" pitchFamily="18" charset="2"/>
              <a:buChar char=""/>
              <a:defRPr sz="1400">
                <a:solidFill>
                  <a:schemeClr val="tx1"/>
                </a:solidFill>
                <a:latin typeface="Tw Cen MT" panose="020B0602020104020603" pitchFamily="34" charset="0"/>
              </a:defRPr>
            </a:lvl5pPr>
            <a:lvl6pPr marL="2514600" indent="-228600" defTabSz="457200" eaLnBrk="0" fontAlgn="base" hangingPunct="0">
              <a:lnSpc>
                <a:spcPct val="90000"/>
              </a:lnSpc>
              <a:spcBef>
                <a:spcPts val="200"/>
              </a:spcBef>
              <a:spcAft>
                <a:spcPts val="400"/>
              </a:spcAft>
              <a:buClr>
                <a:schemeClr val="accent2"/>
              </a:buClr>
              <a:buFont typeface="Wingdings 3" panose="05040102010807070707" pitchFamily="18" charset="2"/>
              <a:buChar char=""/>
              <a:defRPr sz="1400">
                <a:solidFill>
                  <a:schemeClr val="tx1"/>
                </a:solidFill>
                <a:latin typeface="Tw Cen MT" panose="020B0602020104020603" pitchFamily="34" charset="0"/>
              </a:defRPr>
            </a:lvl6pPr>
            <a:lvl7pPr marL="2971800" indent="-228600" defTabSz="457200" eaLnBrk="0" fontAlgn="base" hangingPunct="0">
              <a:lnSpc>
                <a:spcPct val="90000"/>
              </a:lnSpc>
              <a:spcBef>
                <a:spcPts val="200"/>
              </a:spcBef>
              <a:spcAft>
                <a:spcPts val="400"/>
              </a:spcAft>
              <a:buClr>
                <a:schemeClr val="accent2"/>
              </a:buClr>
              <a:buFont typeface="Wingdings 3" panose="05040102010807070707" pitchFamily="18" charset="2"/>
              <a:buChar char=""/>
              <a:defRPr sz="1400">
                <a:solidFill>
                  <a:schemeClr val="tx1"/>
                </a:solidFill>
                <a:latin typeface="Tw Cen MT" panose="020B0602020104020603" pitchFamily="34" charset="0"/>
              </a:defRPr>
            </a:lvl7pPr>
            <a:lvl8pPr marL="3429000" indent="-228600" defTabSz="457200" eaLnBrk="0" fontAlgn="base" hangingPunct="0">
              <a:lnSpc>
                <a:spcPct val="90000"/>
              </a:lnSpc>
              <a:spcBef>
                <a:spcPts val="200"/>
              </a:spcBef>
              <a:spcAft>
                <a:spcPts val="400"/>
              </a:spcAft>
              <a:buClr>
                <a:schemeClr val="accent2"/>
              </a:buClr>
              <a:buFont typeface="Wingdings 3" panose="05040102010807070707" pitchFamily="18" charset="2"/>
              <a:buChar char=""/>
              <a:defRPr sz="1400">
                <a:solidFill>
                  <a:schemeClr val="tx1"/>
                </a:solidFill>
                <a:latin typeface="Tw Cen MT" panose="020B0602020104020603" pitchFamily="34" charset="0"/>
              </a:defRPr>
            </a:lvl8pPr>
            <a:lvl9pPr marL="3886200" indent="-228600" defTabSz="457200" eaLnBrk="0" fontAlgn="base" hangingPunct="0">
              <a:lnSpc>
                <a:spcPct val="90000"/>
              </a:lnSpc>
              <a:spcBef>
                <a:spcPts val="200"/>
              </a:spcBef>
              <a:spcAft>
                <a:spcPts val="400"/>
              </a:spcAft>
              <a:buClr>
                <a:schemeClr val="accent2"/>
              </a:buClr>
              <a:buFont typeface="Wingdings 3" panose="05040102010807070707" pitchFamily="18" charset="2"/>
              <a:buChar char=""/>
              <a:defRPr sz="1400">
                <a:solidFill>
                  <a:schemeClr val="tx1"/>
                </a:solidFill>
                <a:latin typeface="Tw Cen MT" panose="020B0602020104020603" pitchFamily="34" charset="0"/>
              </a:defRPr>
            </a:lvl9pPr>
          </a:lstStyle>
          <a:p>
            <a:pPr>
              <a:lnSpc>
                <a:spcPct val="100000"/>
              </a:lnSpc>
              <a:spcBef>
                <a:spcPct val="0"/>
              </a:spcBef>
              <a:spcAft>
                <a:spcPct val="0"/>
              </a:spcAft>
              <a:buClrTx/>
              <a:buSzTx/>
              <a:buFontTx/>
              <a:buNone/>
            </a:pPr>
            <a:fld id="{C0CEF147-B6A8-4EF6-8683-AFA615A74A94}" type="slidenum">
              <a:rPr lang="en-US" altLang="en-US" sz="1000" smtClean="0">
                <a:solidFill>
                  <a:srgbClr val="FFFFFF"/>
                </a:solidFill>
                <a:latin typeface="Tw Cen MT Condensed" panose="020B0606020104020203" pitchFamily="34" charset="0"/>
              </a:rPr>
              <a:pPr>
                <a:lnSpc>
                  <a:spcPct val="100000"/>
                </a:lnSpc>
                <a:spcBef>
                  <a:spcPct val="0"/>
                </a:spcBef>
                <a:spcAft>
                  <a:spcPct val="0"/>
                </a:spcAft>
                <a:buClrTx/>
                <a:buSzTx/>
                <a:buFontTx/>
                <a:buNone/>
              </a:pPr>
              <a:t>10</a:t>
            </a:fld>
            <a:endParaRPr lang="en-US" altLang="en-US" sz="1000" smtClean="0">
              <a:solidFill>
                <a:srgbClr val="FFFFFF"/>
              </a:solidFill>
              <a:latin typeface="Tw Cen MT Condensed" panose="020B0606020104020203" pitchFamily="34" charset="0"/>
            </a:endParaRPr>
          </a:p>
        </p:txBody>
      </p:sp>
      <p:graphicFrame>
        <p:nvGraphicFramePr>
          <p:cNvPr id="6" name="Diagram 5"/>
          <p:cNvGraphicFramePr/>
          <p:nvPr>
            <p:extLst>
              <p:ext uri="{D42A27DB-BD31-4B8C-83A1-F6EECF244321}">
                <p14:modId xmlns:p14="http://schemas.microsoft.com/office/powerpoint/2010/main" val="3153382919"/>
              </p:ext>
            </p:extLst>
          </p:nvPr>
        </p:nvGraphicFramePr>
        <p:xfrm>
          <a:off x="6192982" y="1624740"/>
          <a:ext cx="5618018" cy="47665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7414" name="TextBox 6"/>
          <p:cNvSpPr txBox="1">
            <a:spLocks noChangeArrowheads="1"/>
          </p:cNvSpPr>
          <p:nvPr/>
        </p:nvSpPr>
        <p:spPr bwMode="auto">
          <a:xfrm>
            <a:off x="6456363" y="6108700"/>
            <a:ext cx="43815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200"/>
              </a:spcBef>
              <a:spcAft>
                <a:spcPts val="200"/>
              </a:spcAft>
              <a:buClr>
                <a:schemeClr val="accent2"/>
              </a:buClr>
              <a:buSzPct val="100000"/>
              <a:buFont typeface="Tw Cen MT" panose="020B0602020104020603" pitchFamily="34" charset="0"/>
              <a:buChar char=" "/>
              <a:defRPr sz="2200">
                <a:solidFill>
                  <a:schemeClr val="tx1"/>
                </a:solidFill>
                <a:latin typeface="Tw Cen MT" panose="020B0602020104020603" pitchFamily="34" charset="0"/>
              </a:defRPr>
            </a:lvl1pPr>
            <a:lvl2pPr marL="742950" indent="-285750">
              <a:lnSpc>
                <a:spcPct val="90000"/>
              </a:lnSpc>
              <a:spcBef>
                <a:spcPts val="200"/>
              </a:spcBef>
              <a:spcAft>
                <a:spcPts val="400"/>
              </a:spcAft>
              <a:buClr>
                <a:schemeClr val="accent2"/>
              </a:buClr>
              <a:buFont typeface="Wingdings 3" panose="05040102010807070707" pitchFamily="18" charset="2"/>
              <a:buChar char=""/>
              <a:defRPr>
                <a:solidFill>
                  <a:schemeClr val="tx1"/>
                </a:solidFill>
                <a:latin typeface="Tw Cen MT" panose="020B0602020104020603" pitchFamily="34" charset="0"/>
              </a:defRPr>
            </a:lvl2pPr>
            <a:lvl3pPr marL="1143000" indent="-228600">
              <a:lnSpc>
                <a:spcPct val="90000"/>
              </a:lnSpc>
              <a:spcBef>
                <a:spcPts val="200"/>
              </a:spcBef>
              <a:spcAft>
                <a:spcPts val="400"/>
              </a:spcAft>
              <a:buClr>
                <a:schemeClr val="accent2"/>
              </a:buClr>
              <a:buFont typeface="Wingdings 3" panose="05040102010807070707" pitchFamily="18" charset="2"/>
              <a:buChar char=""/>
              <a:defRPr sz="1400">
                <a:solidFill>
                  <a:schemeClr val="tx1"/>
                </a:solidFill>
                <a:latin typeface="Tw Cen MT" panose="020B0602020104020603" pitchFamily="34" charset="0"/>
              </a:defRPr>
            </a:lvl3pPr>
            <a:lvl4pPr marL="1600200" indent="-228600">
              <a:lnSpc>
                <a:spcPct val="90000"/>
              </a:lnSpc>
              <a:spcBef>
                <a:spcPts val="200"/>
              </a:spcBef>
              <a:spcAft>
                <a:spcPts val="400"/>
              </a:spcAft>
              <a:buClr>
                <a:schemeClr val="accent2"/>
              </a:buClr>
              <a:buFont typeface="Wingdings 3" panose="05040102010807070707" pitchFamily="18" charset="2"/>
              <a:buChar char=""/>
              <a:defRPr sz="1400">
                <a:solidFill>
                  <a:schemeClr val="tx1"/>
                </a:solidFill>
                <a:latin typeface="Tw Cen MT" panose="020B0602020104020603" pitchFamily="34" charset="0"/>
              </a:defRPr>
            </a:lvl4pPr>
            <a:lvl5pPr marL="2057400" indent="-228600">
              <a:lnSpc>
                <a:spcPct val="90000"/>
              </a:lnSpc>
              <a:spcBef>
                <a:spcPts val="200"/>
              </a:spcBef>
              <a:spcAft>
                <a:spcPts val="400"/>
              </a:spcAft>
              <a:buClr>
                <a:schemeClr val="accent2"/>
              </a:buClr>
              <a:buFont typeface="Wingdings 3" panose="05040102010807070707" pitchFamily="18" charset="2"/>
              <a:buChar char=""/>
              <a:defRPr sz="1400">
                <a:solidFill>
                  <a:schemeClr val="tx1"/>
                </a:solidFill>
                <a:latin typeface="Tw Cen MT" panose="020B0602020104020603" pitchFamily="34" charset="0"/>
              </a:defRPr>
            </a:lvl5pPr>
            <a:lvl6pPr marL="2514600" indent="-228600" defTabSz="457200" eaLnBrk="0" fontAlgn="base" hangingPunct="0">
              <a:lnSpc>
                <a:spcPct val="90000"/>
              </a:lnSpc>
              <a:spcBef>
                <a:spcPts val="200"/>
              </a:spcBef>
              <a:spcAft>
                <a:spcPts val="400"/>
              </a:spcAft>
              <a:buClr>
                <a:schemeClr val="accent2"/>
              </a:buClr>
              <a:buFont typeface="Wingdings 3" panose="05040102010807070707" pitchFamily="18" charset="2"/>
              <a:buChar char=""/>
              <a:defRPr sz="1400">
                <a:solidFill>
                  <a:schemeClr val="tx1"/>
                </a:solidFill>
                <a:latin typeface="Tw Cen MT" panose="020B0602020104020603" pitchFamily="34" charset="0"/>
              </a:defRPr>
            </a:lvl6pPr>
            <a:lvl7pPr marL="2971800" indent="-228600" defTabSz="457200" eaLnBrk="0" fontAlgn="base" hangingPunct="0">
              <a:lnSpc>
                <a:spcPct val="90000"/>
              </a:lnSpc>
              <a:spcBef>
                <a:spcPts val="200"/>
              </a:spcBef>
              <a:spcAft>
                <a:spcPts val="400"/>
              </a:spcAft>
              <a:buClr>
                <a:schemeClr val="accent2"/>
              </a:buClr>
              <a:buFont typeface="Wingdings 3" panose="05040102010807070707" pitchFamily="18" charset="2"/>
              <a:buChar char=""/>
              <a:defRPr sz="1400">
                <a:solidFill>
                  <a:schemeClr val="tx1"/>
                </a:solidFill>
                <a:latin typeface="Tw Cen MT" panose="020B0602020104020603" pitchFamily="34" charset="0"/>
              </a:defRPr>
            </a:lvl7pPr>
            <a:lvl8pPr marL="3429000" indent="-228600" defTabSz="457200" eaLnBrk="0" fontAlgn="base" hangingPunct="0">
              <a:lnSpc>
                <a:spcPct val="90000"/>
              </a:lnSpc>
              <a:spcBef>
                <a:spcPts val="200"/>
              </a:spcBef>
              <a:spcAft>
                <a:spcPts val="400"/>
              </a:spcAft>
              <a:buClr>
                <a:schemeClr val="accent2"/>
              </a:buClr>
              <a:buFont typeface="Wingdings 3" panose="05040102010807070707" pitchFamily="18" charset="2"/>
              <a:buChar char=""/>
              <a:defRPr sz="1400">
                <a:solidFill>
                  <a:schemeClr val="tx1"/>
                </a:solidFill>
                <a:latin typeface="Tw Cen MT" panose="020B0602020104020603" pitchFamily="34" charset="0"/>
              </a:defRPr>
            </a:lvl8pPr>
            <a:lvl9pPr marL="3886200" indent="-228600" defTabSz="457200" eaLnBrk="0" fontAlgn="base" hangingPunct="0">
              <a:lnSpc>
                <a:spcPct val="90000"/>
              </a:lnSpc>
              <a:spcBef>
                <a:spcPts val="200"/>
              </a:spcBef>
              <a:spcAft>
                <a:spcPts val="400"/>
              </a:spcAft>
              <a:buClr>
                <a:schemeClr val="accent2"/>
              </a:buClr>
              <a:buFont typeface="Wingdings 3" panose="05040102010807070707" pitchFamily="18" charset="2"/>
              <a:buChar char=""/>
              <a:defRPr sz="1400">
                <a:solidFill>
                  <a:schemeClr val="tx1"/>
                </a:solidFill>
                <a:latin typeface="Tw Cen MT" panose="020B0602020104020603" pitchFamily="34" charset="0"/>
              </a:defRPr>
            </a:lvl9pPr>
          </a:lstStyle>
          <a:p>
            <a:pPr eaLnBrk="1" hangingPunct="1">
              <a:lnSpc>
                <a:spcPct val="100000"/>
              </a:lnSpc>
              <a:spcBef>
                <a:spcPct val="0"/>
              </a:spcBef>
              <a:spcAft>
                <a:spcPct val="0"/>
              </a:spcAft>
              <a:buClrTx/>
              <a:buSzTx/>
              <a:buFontTx/>
              <a:buNone/>
            </a:pPr>
            <a:r>
              <a:rPr lang="id-ID" altLang="en-US" sz="1600" b="1" dirty="0">
                <a:solidFill>
                  <a:schemeClr val="bg1"/>
                </a:solidFill>
                <a:latin typeface="Arial" panose="020B0604020202020204" pitchFamily="34" charset="0"/>
              </a:rPr>
              <a:t>TARGET CAKUPAN KESEHATAN SEMESTA</a:t>
            </a:r>
          </a:p>
        </p:txBody>
      </p:sp>
      <p:sp>
        <p:nvSpPr>
          <p:cNvPr id="7" name="TextBox 6"/>
          <p:cNvSpPr txBox="1"/>
          <p:nvPr/>
        </p:nvSpPr>
        <p:spPr>
          <a:xfrm>
            <a:off x="533400" y="6352401"/>
            <a:ext cx="1990524" cy="276999"/>
          </a:xfrm>
          <a:prstGeom prst="rect">
            <a:avLst/>
          </a:prstGeom>
          <a:noFill/>
        </p:spPr>
        <p:txBody>
          <a:bodyPr wrap="none" rtlCol="0">
            <a:spAutoFit/>
          </a:bodyPr>
          <a:lstStyle/>
          <a:p>
            <a:r>
              <a:rPr lang="en-US" sz="1200" dirty="0" err="1" smtClean="0"/>
              <a:t>Sumber</a:t>
            </a:r>
            <a:r>
              <a:rPr lang="en-US" sz="1200" dirty="0" smtClean="0"/>
              <a:t> :  </a:t>
            </a:r>
            <a:r>
              <a:rPr lang="en-US" sz="1200" dirty="0" err="1" smtClean="0"/>
              <a:t>Kemenkes</a:t>
            </a:r>
            <a:r>
              <a:rPr lang="en-US" sz="1200" dirty="0" smtClean="0"/>
              <a:t> 2019</a:t>
            </a:r>
            <a:endParaRPr lang="en-US" sz="1200" dirty="0"/>
          </a:p>
        </p:txBody>
      </p:sp>
    </p:spTree>
    <p:extLst>
      <p:ext uri="{BB962C8B-B14F-4D97-AF65-F5344CB8AC3E}">
        <p14:creationId xmlns:p14="http://schemas.microsoft.com/office/powerpoint/2010/main" val="2164919950"/>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Image"/>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947401" y="5901267"/>
            <a:ext cx="1062567" cy="755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extBox 67"/>
          <p:cNvSpPr txBox="1">
            <a:spLocks noChangeArrowheads="1"/>
          </p:cNvSpPr>
          <p:nvPr/>
        </p:nvSpPr>
        <p:spPr bwMode="auto">
          <a:xfrm>
            <a:off x="11178117" y="319618"/>
            <a:ext cx="1013883" cy="41549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spAutoFit/>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endParaRPr lang="id-ID" altLang="en-US"/>
          </a:p>
        </p:txBody>
      </p:sp>
      <p:sp>
        <p:nvSpPr>
          <p:cNvPr id="4" name="text 1"/>
          <p:cNvSpPr txBox="1"/>
          <p:nvPr/>
        </p:nvSpPr>
        <p:spPr>
          <a:xfrm>
            <a:off x="8013700" y="2167467"/>
            <a:ext cx="2674386" cy="323165"/>
          </a:xfrm>
          <a:prstGeom prst="rect">
            <a:avLst/>
          </a:prstGeom>
        </p:spPr>
        <p:txBody>
          <a:bodyPr wrap="none" lIns="0" tIns="0" rIns="0" bIns="0">
            <a:spAutoFit/>
          </a:bodyPr>
          <a:lstStyle/>
          <a:p>
            <a:pPr>
              <a:defRPr/>
            </a:pPr>
            <a:r>
              <a:rPr lang="id-ID" sz="2100" i="1" spc="11" dirty="0">
                <a:latin typeface="Arial"/>
                <a:cs typeface="Arial"/>
              </a:rPr>
              <a:t>O</a:t>
            </a:r>
            <a:r>
              <a:rPr sz="2100" i="1" spc="11" dirty="0" err="1">
                <a:latin typeface="Arial"/>
                <a:cs typeface="Arial"/>
              </a:rPr>
              <a:t>nline</a:t>
            </a:r>
            <a:r>
              <a:rPr sz="2100" i="1" spc="11" dirty="0">
                <a:latin typeface="Arial"/>
                <a:cs typeface="Arial"/>
              </a:rPr>
              <a:t> health services</a:t>
            </a:r>
            <a:endParaRPr i="1" dirty="0">
              <a:latin typeface="Arial"/>
              <a:cs typeface="Arial"/>
            </a:endParaRPr>
          </a:p>
        </p:txBody>
      </p:sp>
      <p:sp>
        <p:nvSpPr>
          <p:cNvPr id="7" name="text 1"/>
          <p:cNvSpPr txBox="1"/>
          <p:nvPr/>
        </p:nvSpPr>
        <p:spPr>
          <a:xfrm>
            <a:off x="8354485" y="4129617"/>
            <a:ext cx="2588850" cy="292388"/>
          </a:xfrm>
          <a:prstGeom prst="rect">
            <a:avLst/>
          </a:prstGeom>
        </p:spPr>
        <p:txBody>
          <a:bodyPr wrap="none" lIns="0" tIns="0" rIns="0" bIns="0">
            <a:spAutoFit/>
          </a:bodyPr>
          <a:lstStyle/>
          <a:p>
            <a:pPr>
              <a:defRPr/>
            </a:pPr>
            <a:r>
              <a:rPr i="1" spc="11" dirty="0">
                <a:latin typeface="Arial"/>
                <a:cs typeface="Arial"/>
              </a:rPr>
              <a:t>Robotic</a:t>
            </a:r>
            <a:r>
              <a:rPr spc="11" dirty="0">
                <a:solidFill>
                  <a:srgbClr val="3E3E3E"/>
                </a:solidFill>
                <a:latin typeface="Arial"/>
                <a:cs typeface="Arial"/>
              </a:rPr>
              <a:t> </a:t>
            </a:r>
            <a:r>
              <a:rPr spc="11" dirty="0">
                <a:latin typeface="Arial"/>
                <a:cs typeface="Arial"/>
              </a:rPr>
              <a:t>for high risk job</a:t>
            </a:r>
            <a:endParaRPr dirty="0">
              <a:latin typeface="Arial"/>
              <a:cs typeface="Arial"/>
            </a:endParaRPr>
          </a:p>
        </p:txBody>
      </p:sp>
      <p:sp>
        <p:nvSpPr>
          <p:cNvPr id="8" name="text 1"/>
          <p:cNvSpPr txBox="1"/>
          <p:nvPr/>
        </p:nvSpPr>
        <p:spPr>
          <a:xfrm>
            <a:off x="1037166" y="2010833"/>
            <a:ext cx="2944524" cy="292388"/>
          </a:xfrm>
          <a:prstGeom prst="rect">
            <a:avLst/>
          </a:prstGeom>
        </p:spPr>
        <p:txBody>
          <a:bodyPr wrap="none" lIns="0" tIns="0" rIns="0" bIns="0">
            <a:spAutoFit/>
          </a:bodyPr>
          <a:lstStyle/>
          <a:p>
            <a:pPr>
              <a:defRPr/>
            </a:pPr>
            <a:r>
              <a:rPr i="1" spc="11" dirty="0">
                <a:latin typeface="Arial"/>
                <a:cs typeface="Arial"/>
              </a:rPr>
              <a:t>Sharing Health Information</a:t>
            </a:r>
            <a:endParaRPr i="1" dirty="0">
              <a:latin typeface="Arial"/>
              <a:cs typeface="Arial"/>
            </a:endParaRPr>
          </a:p>
        </p:txBody>
      </p:sp>
      <p:sp>
        <p:nvSpPr>
          <p:cNvPr id="14343" name="text 1"/>
          <p:cNvSpPr txBox="1">
            <a:spLocks noChangeArrowheads="1"/>
          </p:cNvSpPr>
          <p:nvPr/>
        </p:nvSpPr>
        <p:spPr bwMode="auto">
          <a:xfrm>
            <a:off x="425451" y="2631017"/>
            <a:ext cx="4811183"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r>
              <a:rPr lang="id-ID" altLang="en-US" i="1"/>
              <a:t>Smart apps – wellness program</a:t>
            </a:r>
          </a:p>
        </p:txBody>
      </p:sp>
      <p:sp>
        <p:nvSpPr>
          <p:cNvPr id="11" name="text 1"/>
          <p:cNvSpPr txBox="1"/>
          <p:nvPr/>
        </p:nvSpPr>
        <p:spPr>
          <a:xfrm>
            <a:off x="8621184" y="2675467"/>
            <a:ext cx="1588768" cy="323165"/>
          </a:xfrm>
          <a:prstGeom prst="rect">
            <a:avLst/>
          </a:prstGeom>
        </p:spPr>
        <p:txBody>
          <a:bodyPr wrap="none" lIns="0" tIns="0" rIns="0" bIns="0">
            <a:spAutoFit/>
          </a:bodyPr>
          <a:lstStyle/>
          <a:p>
            <a:pPr>
              <a:defRPr/>
            </a:pPr>
            <a:r>
              <a:rPr sz="2100" i="1" spc="11" dirty="0">
                <a:latin typeface="Arial"/>
                <a:cs typeface="Arial"/>
              </a:rPr>
              <a:t>Telemedicine</a:t>
            </a:r>
            <a:endParaRPr dirty="0">
              <a:latin typeface="Arial"/>
              <a:cs typeface="Arial"/>
            </a:endParaRPr>
          </a:p>
        </p:txBody>
      </p:sp>
      <p:sp>
        <p:nvSpPr>
          <p:cNvPr id="12" name="text 1"/>
          <p:cNvSpPr txBox="1"/>
          <p:nvPr/>
        </p:nvSpPr>
        <p:spPr>
          <a:xfrm>
            <a:off x="7888818" y="4847168"/>
            <a:ext cx="2592505" cy="584775"/>
          </a:xfrm>
          <a:prstGeom prst="rect">
            <a:avLst/>
          </a:prstGeom>
        </p:spPr>
        <p:txBody>
          <a:bodyPr wrap="none" lIns="0" tIns="0" rIns="0" bIns="0">
            <a:spAutoFit/>
          </a:bodyPr>
          <a:lstStyle/>
          <a:p>
            <a:pPr>
              <a:defRPr/>
            </a:pPr>
            <a:r>
              <a:rPr i="1" spc="11" dirty="0">
                <a:latin typeface="Arial"/>
                <a:cs typeface="Arial"/>
              </a:rPr>
              <a:t>Technology</a:t>
            </a:r>
            <a:r>
              <a:rPr b="1" i="1" spc="11" dirty="0">
                <a:latin typeface="Arial"/>
                <a:cs typeface="Arial"/>
              </a:rPr>
              <a:t> </a:t>
            </a:r>
            <a:r>
              <a:rPr i="1" spc="11" dirty="0">
                <a:latin typeface="Arial"/>
                <a:cs typeface="Arial"/>
              </a:rPr>
              <a:t>for </a:t>
            </a:r>
            <a:r>
              <a:rPr i="1" spc="11" dirty="0" err="1">
                <a:latin typeface="Arial"/>
                <a:cs typeface="Arial"/>
              </a:rPr>
              <a:t>Higiene</a:t>
            </a:r>
            <a:r>
              <a:rPr i="1" spc="11" dirty="0">
                <a:latin typeface="Arial"/>
                <a:cs typeface="Arial"/>
              </a:rPr>
              <a:t> </a:t>
            </a:r>
          </a:p>
          <a:p>
            <a:pPr>
              <a:defRPr/>
            </a:pPr>
            <a:r>
              <a:rPr i="1" spc="11" dirty="0" err="1">
                <a:latin typeface="Arial"/>
                <a:cs typeface="Arial"/>
              </a:rPr>
              <a:t>Industri</a:t>
            </a:r>
            <a:r>
              <a:rPr i="1" spc="11" dirty="0">
                <a:latin typeface="Arial"/>
                <a:cs typeface="Arial"/>
              </a:rPr>
              <a:t> measurement </a:t>
            </a:r>
            <a:endParaRPr i="1" dirty="0">
              <a:latin typeface="Arial"/>
              <a:cs typeface="Arial"/>
            </a:endParaRPr>
          </a:p>
        </p:txBody>
      </p:sp>
      <p:grpSp>
        <p:nvGrpSpPr>
          <p:cNvPr id="14346" name="Group 1"/>
          <p:cNvGrpSpPr>
            <a:grpSpLocks/>
          </p:cNvGrpSpPr>
          <p:nvPr/>
        </p:nvGrpSpPr>
        <p:grpSpPr bwMode="auto">
          <a:xfrm>
            <a:off x="3602568" y="1873252"/>
            <a:ext cx="5018617" cy="3357033"/>
            <a:chOff x="2701925" y="1404938"/>
            <a:chExt cx="3763963" cy="2517775"/>
          </a:xfrm>
        </p:grpSpPr>
        <p:sp>
          <p:nvSpPr>
            <p:cNvPr id="14371" name="object 170"/>
            <p:cNvSpPr>
              <a:spLocks/>
            </p:cNvSpPr>
            <p:nvPr/>
          </p:nvSpPr>
          <p:spPr bwMode="auto">
            <a:xfrm>
              <a:off x="3403600" y="1774825"/>
              <a:ext cx="2336800" cy="1751013"/>
            </a:xfrm>
            <a:custGeom>
              <a:avLst/>
              <a:gdLst>
                <a:gd name="T0" fmla="*/ 0 w 3114294"/>
                <a:gd name="T1" fmla="*/ 116726 h 3114167"/>
                <a:gd name="T2" fmla="*/ 370373 w 3114294"/>
                <a:gd name="T3" fmla="*/ 0 h 3114167"/>
                <a:gd name="T4" fmla="*/ 740746 w 3114294"/>
                <a:gd name="T5" fmla="*/ 116726 h 3114167"/>
                <a:gd name="T6" fmla="*/ 370373 w 3114294"/>
                <a:gd name="T7" fmla="*/ 233461 h 3114167"/>
                <a:gd name="T8" fmla="*/ 0 w 3114294"/>
                <a:gd name="T9" fmla="*/ 116726 h 3114167"/>
                <a:gd name="T10" fmla="*/ 28032 w 3114294"/>
                <a:gd name="T11" fmla="*/ 116726 h 3114167"/>
                <a:gd name="T12" fmla="*/ 370373 w 3114294"/>
                <a:gd name="T13" fmla="*/ 224626 h 3114167"/>
                <a:gd name="T14" fmla="*/ 712714 w 3114294"/>
                <a:gd name="T15" fmla="*/ 116726 h 3114167"/>
                <a:gd name="T16" fmla="*/ 370373 w 3114294"/>
                <a:gd name="T17" fmla="*/ 8836 h 3114167"/>
                <a:gd name="T18" fmla="*/ 28032 w 3114294"/>
                <a:gd name="T19" fmla="*/ 116726 h 31141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14294"/>
                <a:gd name="T31" fmla="*/ 0 h 3114167"/>
                <a:gd name="T32" fmla="*/ 3114294 w 3114294"/>
                <a:gd name="T33" fmla="*/ 3114167 h 311416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14294" h="3114167">
                  <a:moveTo>
                    <a:pt x="0" y="1557019"/>
                  </a:moveTo>
                  <a:cubicBezTo>
                    <a:pt x="0" y="697103"/>
                    <a:pt x="697230" y="0"/>
                    <a:pt x="1557147" y="0"/>
                  </a:cubicBezTo>
                  <a:cubicBezTo>
                    <a:pt x="2417064" y="0"/>
                    <a:pt x="3114294" y="697103"/>
                    <a:pt x="3114294" y="1557019"/>
                  </a:cubicBezTo>
                  <a:cubicBezTo>
                    <a:pt x="3114294" y="2417064"/>
                    <a:pt x="2417064" y="3114167"/>
                    <a:pt x="1557147" y="3114167"/>
                  </a:cubicBezTo>
                  <a:cubicBezTo>
                    <a:pt x="697230" y="3114167"/>
                    <a:pt x="0" y="2417064"/>
                    <a:pt x="0" y="1557019"/>
                  </a:cubicBezTo>
                  <a:close/>
                  <a:moveTo>
                    <a:pt x="117856" y="1557019"/>
                  </a:moveTo>
                  <a:cubicBezTo>
                    <a:pt x="117856" y="2351913"/>
                    <a:pt x="762254" y="2996311"/>
                    <a:pt x="1557147" y="2996311"/>
                  </a:cubicBezTo>
                  <a:cubicBezTo>
                    <a:pt x="2352040" y="2996311"/>
                    <a:pt x="2996438" y="2351913"/>
                    <a:pt x="2996438" y="1557019"/>
                  </a:cubicBezTo>
                  <a:cubicBezTo>
                    <a:pt x="2996438" y="762127"/>
                    <a:pt x="2352040" y="117856"/>
                    <a:pt x="1557147" y="117856"/>
                  </a:cubicBezTo>
                  <a:cubicBezTo>
                    <a:pt x="762254" y="117856"/>
                    <a:pt x="117856" y="762127"/>
                    <a:pt x="117856" y="155701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endParaRPr lang="en-US" altLang="en-US"/>
            </a:p>
          </p:txBody>
        </p:sp>
        <p:sp>
          <p:nvSpPr>
            <p:cNvPr id="14372" name="object 171"/>
            <p:cNvSpPr>
              <a:spLocks/>
            </p:cNvSpPr>
            <p:nvPr/>
          </p:nvSpPr>
          <p:spPr bwMode="auto">
            <a:xfrm>
              <a:off x="3908425" y="2152650"/>
              <a:ext cx="1327150" cy="996950"/>
            </a:xfrm>
            <a:custGeom>
              <a:avLst/>
              <a:gdLst>
                <a:gd name="T0" fmla="*/ 0 w 1771142"/>
                <a:gd name="T1" fmla="*/ 0 h 1771142"/>
                <a:gd name="T2" fmla="*/ 1771142 w 1771142"/>
                <a:gd name="T3" fmla="*/ 1771142 h 1771142"/>
              </a:gdLst>
              <a:ahLst/>
              <a:cxnLst/>
              <a:rect l="T0" t="T1" r="T2" b="T3"/>
              <a:pathLst>
                <a:path w="1771142" h="1771142">
                  <a:moveTo>
                    <a:pt x="0" y="885570"/>
                  </a:moveTo>
                  <a:cubicBezTo>
                    <a:pt x="0" y="396494"/>
                    <a:pt x="396494" y="0"/>
                    <a:pt x="885571" y="0"/>
                  </a:cubicBezTo>
                  <a:cubicBezTo>
                    <a:pt x="1374648" y="0"/>
                    <a:pt x="1771142" y="396494"/>
                    <a:pt x="1771142" y="885570"/>
                  </a:cubicBezTo>
                  <a:cubicBezTo>
                    <a:pt x="1771142" y="1374648"/>
                    <a:pt x="1374648" y="1771142"/>
                    <a:pt x="885571" y="1771142"/>
                  </a:cubicBezTo>
                  <a:cubicBezTo>
                    <a:pt x="396494" y="1771142"/>
                    <a:pt x="0" y="1374648"/>
                    <a:pt x="0" y="885570"/>
                  </a:cubicBezTo>
                  <a:close/>
                </a:path>
              </a:pathLst>
            </a:cu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a:endParaRPr lang="id-ID" altLang="en-US">
                <a:solidFill>
                  <a:schemeClr val="bg1"/>
                </a:solidFill>
              </a:endParaRPr>
            </a:p>
            <a:p>
              <a:pPr algn="ctr"/>
              <a:r>
                <a:rPr lang="id-ID" altLang="en-US">
                  <a:solidFill>
                    <a:schemeClr val="bg1"/>
                  </a:solidFill>
                  <a:latin typeface="Britannic Bold" pitchFamily="34" charset="0"/>
                </a:rPr>
                <a:t>INDUSTRY</a:t>
              </a:r>
            </a:p>
            <a:p>
              <a:pPr algn="ctr"/>
              <a:r>
                <a:rPr lang="id-ID" altLang="en-US">
                  <a:solidFill>
                    <a:schemeClr val="bg1"/>
                  </a:solidFill>
                  <a:latin typeface="Britannic Bold" pitchFamily="34" charset="0"/>
                </a:rPr>
                <a:t> 4.0</a:t>
              </a:r>
            </a:p>
          </p:txBody>
        </p:sp>
        <p:sp>
          <p:nvSpPr>
            <p:cNvPr id="14373" name="object 172"/>
            <p:cNvSpPr>
              <a:spLocks/>
            </p:cNvSpPr>
            <p:nvPr/>
          </p:nvSpPr>
          <p:spPr bwMode="auto">
            <a:xfrm>
              <a:off x="3141663" y="1577975"/>
              <a:ext cx="2862262" cy="2146300"/>
            </a:xfrm>
            <a:custGeom>
              <a:avLst/>
              <a:gdLst>
                <a:gd name="T0" fmla="*/ 0 w 3816350"/>
                <a:gd name="T1" fmla="*/ 143172 h 3816477"/>
                <a:gd name="T2" fmla="*/ 452818 w 3816350"/>
                <a:gd name="T3" fmla="*/ 0 h 3816477"/>
                <a:gd name="T4" fmla="*/ 905637 w 3816350"/>
                <a:gd name="T5" fmla="*/ 143172 h 3816477"/>
                <a:gd name="T6" fmla="*/ 452818 w 3816350"/>
                <a:gd name="T7" fmla="*/ 286352 h 3816477"/>
                <a:gd name="T8" fmla="*/ 0 w 3816350"/>
                <a:gd name="T9" fmla="*/ 143172 h 3816477"/>
                <a:gd name="T10" fmla="*/ 34266 w 3816350"/>
                <a:gd name="T11" fmla="*/ 143172 h 3816477"/>
                <a:gd name="T12" fmla="*/ 452818 w 3816350"/>
                <a:gd name="T13" fmla="*/ 275509 h 3816477"/>
                <a:gd name="T14" fmla="*/ 871371 w 3816350"/>
                <a:gd name="T15" fmla="*/ 143172 h 3816477"/>
                <a:gd name="T16" fmla="*/ 452818 w 3816350"/>
                <a:gd name="T17" fmla="*/ 10834 h 3816477"/>
                <a:gd name="T18" fmla="*/ 34266 w 3816350"/>
                <a:gd name="T19" fmla="*/ 143172 h 381647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16350"/>
                <a:gd name="T31" fmla="*/ 0 h 3816477"/>
                <a:gd name="T32" fmla="*/ 3816350 w 3816350"/>
                <a:gd name="T33" fmla="*/ 3816477 h 381647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16350" h="3816477">
                  <a:moveTo>
                    <a:pt x="0" y="1908174"/>
                  </a:moveTo>
                  <a:cubicBezTo>
                    <a:pt x="0" y="854329"/>
                    <a:pt x="854329" y="0"/>
                    <a:pt x="1908175" y="0"/>
                  </a:cubicBezTo>
                  <a:cubicBezTo>
                    <a:pt x="2962021" y="0"/>
                    <a:pt x="3816350" y="854329"/>
                    <a:pt x="3816350" y="1908174"/>
                  </a:cubicBezTo>
                  <a:cubicBezTo>
                    <a:pt x="3816350" y="2962021"/>
                    <a:pt x="2962021" y="3816477"/>
                    <a:pt x="1908175" y="3816477"/>
                  </a:cubicBezTo>
                  <a:cubicBezTo>
                    <a:pt x="854329" y="3816477"/>
                    <a:pt x="0" y="2962021"/>
                    <a:pt x="0" y="1908174"/>
                  </a:cubicBezTo>
                  <a:close/>
                  <a:moveTo>
                    <a:pt x="144399" y="1908174"/>
                  </a:moveTo>
                  <a:cubicBezTo>
                    <a:pt x="144399" y="2882265"/>
                    <a:pt x="934085" y="3671951"/>
                    <a:pt x="1908175" y="3671951"/>
                  </a:cubicBezTo>
                  <a:cubicBezTo>
                    <a:pt x="2882265" y="3671951"/>
                    <a:pt x="3671951" y="2882265"/>
                    <a:pt x="3671951" y="1908174"/>
                  </a:cubicBezTo>
                  <a:cubicBezTo>
                    <a:pt x="3671951" y="934085"/>
                    <a:pt x="2882265" y="144399"/>
                    <a:pt x="1908175" y="144399"/>
                  </a:cubicBezTo>
                  <a:cubicBezTo>
                    <a:pt x="934085" y="144399"/>
                    <a:pt x="144399" y="934085"/>
                    <a:pt x="144399" y="1908174"/>
                  </a:cubicBezTo>
                  <a:close/>
                </a:path>
              </a:pathLst>
            </a:custGeom>
            <a:solidFill>
              <a:srgbClr val="DADAD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endParaRPr lang="en-US" altLang="en-US"/>
            </a:p>
          </p:txBody>
        </p:sp>
        <p:pic>
          <p:nvPicPr>
            <p:cNvPr id="14374" name="Image"/>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17950" y="1914525"/>
              <a:ext cx="330200" cy="16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5" name="Image"/>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033838" y="2039938"/>
              <a:ext cx="284162" cy="15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6" name="Image"/>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973513" y="1976438"/>
              <a:ext cx="307975"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7" name="Image"/>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862388" y="1852613"/>
              <a:ext cx="352425"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8" name="Image"/>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471863" y="1404938"/>
              <a:ext cx="736600"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79" name="object 173"/>
            <p:cNvSpPr>
              <a:spLocks/>
            </p:cNvSpPr>
            <p:nvPr/>
          </p:nvSpPr>
          <p:spPr bwMode="auto">
            <a:xfrm>
              <a:off x="3587750" y="1492250"/>
              <a:ext cx="503238" cy="377825"/>
            </a:xfrm>
            <a:custGeom>
              <a:avLst/>
              <a:gdLst>
                <a:gd name="T0" fmla="*/ 0 w 672338"/>
                <a:gd name="T1" fmla="*/ 25249 h 672211"/>
                <a:gd name="T2" fmla="*/ 78975 w 672338"/>
                <a:gd name="T3" fmla="*/ 0 h 672211"/>
                <a:gd name="T4" fmla="*/ 157949 w 672338"/>
                <a:gd name="T5" fmla="*/ 25249 h 672211"/>
                <a:gd name="T6" fmla="*/ 78975 w 672338"/>
                <a:gd name="T7" fmla="*/ 50488 h 672211"/>
                <a:gd name="T8" fmla="*/ 0 w 672338"/>
                <a:gd name="T9" fmla="*/ 25249 h 672211"/>
                <a:gd name="T10" fmla="*/ 0 60000 65536"/>
                <a:gd name="T11" fmla="*/ 0 60000 65536"/>
                <a:gd name="T12" fmla="*/ 0 60000 65536"/>
                <a:gd name="T13" fmla="*/ 0 60000 65536"/>
                <a:gd name="T14" fmla="*/ 0 60000 65536"/>
                <a:gd name="T15" fmla="*/ 0 w 672338"/>
                <a:gd name="T16" fmla="*/ 0 h 672211"/>
                <a:gd name="T17" fmla="*/ 672338 w 672338"/>
                <a:gd name="T18" fmla="*/ 672211 h 672211"/>
              </a:gdLst>
              <a:ahLst/>
              <a:cxnLst>
                <a:cxn ang="T10">
                  <a:pos x="T0" y="T1"/>
                </a:cxn>
                <a:cxn ang="T11">
                  <a:pos x="T2" y="T3"/>
                </a:cxn>
                <a:cxn ang="T12">
                  <a:pos x="T4" y="T5"/>
                </a:cxn>
                <a:cxn ang="T13">
                  <a:pos x="T6" y="T7"/>
                </a:cxn>
                <a:cxn ang="T14">
                  <a:pos x="T8" y="T9"/>
                </a:cxn>
              </a:cxnLst>
              <a:rect l="T15" t="T16" r="T17" b="T18"/>
              <a:pathLst>
                <a:path w="672338" h="672211">
                  <a:moveTo>
                    <a:pt x="0" y="336169"/>
                  </a:moveTo>
                  <a:cubicBezTo>
                    <a:pt x="0" y="150495"/>
                    <a:pt x="150495" y="0"/>
                    <a:pt x="336169" y="0"/>
                  </a:cubicBezTo>
                  <a:cubicBezTo>
                    <a:pt x="521843" y="0"/>
                    <a:pt x="672338" y="150495"/>
                    <a:pt x="672338" y="336169"/>
                  </a:cubicBezTo>
                  <a:cubicBezTo>
                    <a:pt x="672338" y="521716"/>
                    <a:pt x="521843" y="672211"/>
                    <a:pt x="336169" y="672211"/>
                  </a:cubicBezTo>
                  <a:cubicBezTo>
                    <a:pt x="150495" y="672211"/>
                    <a:pt x="0" y="521716"/>
                    <a:pt x="0" y="33616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endParaRPr lang="en-US" altLang="en-US"/>
            </a:p>
          </p:txBody>
        </p:sp>
        <p:pic>
          <p:nvPicPr>
            <p:cNvPr id="14380" name="Image"/>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576638" y="2516188"/>
              <a:ext cx="63500" cy="26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81" name="Image"/>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752850" y="2544763"/>
              <a:ext cx="103188"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82" name="Image"/>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3665538" y="2525713"/>
              <a:ext cx="63500" cy="24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83" name="Image"/>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3487738" y="2506663"/>
              <a:ext cx="63500"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84" name="Image"/>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2701925" y="2335213"/>
              <a:ext cx="739775"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85" name="object 174"/>
            <p:cNvSpPr>
              <a:spLocks/>
            </p:cNvSpPr>
            <p:nvPr/>
          </p:nvSpPr>
          <p:spPr bwMode="auto">
            <a:xfrm>
              <a:off x="2855913" y="2460625"/>
              <a:ext cx="503237" cy="379413"/>
            </a:xfrm>
            <a:custGeom>
              <a:avLst/>
              <a:gdLst>
                <a:gd name="T0" fmla="*/ 0 w 672211"/>
                <a:gd name="T1" fmla="*/ 25544 h 672338"/>
                <a:gd name="T2" fmla="*/ 79049 w 672211"/>
                <a:gd name="T3" fmla="*/ 0 h 672338"/>
                <a:gd name="T4" fmla="*/ 158067 w 672211"/>
                <a:gd name="T5" fmla="*/ 25544 h 672338"/>
                <a:gd name="T6" fmla="*/ 79049 w 672211"/>
                <a:gd name="T7" fmla="*/ 51089 h 672338"/>
                <a:gd name="T8" fmla="*/ 0 w 672211"/>
                <a:gd name="T9" fmla="*/ 25544 h 672338"/>
                <a:gd name="T10" fmla="*/ 0 60000 65536"/>
                <a:gd name="T11" fmla="*/ 0 60000 65536"/>
                <a:gd name="T12" fmla="*/ 0 60000 65536"/>
                <a:gd name="T13" fmla="*/ 0 60000 65536"/>
                <a:gd name="T14" fmla="*/ 0 60000 65536"/>
                <a:gd name="T15" fmla="*/ 0 w 672211"/>
                <a:gd name="T16" fmla="*/ 0 h 672338"/>
                <a:gd name="T17" fmla="*/ 672211 w 672211"/>
                <a:gd name="T18" fmla="*/ 672338 h 672338"/>
              </a:gdLst>
              <a:ahLst/>
              <a:cxnLst>
                <a:cxn ang="T10">
                  <a:pos x="T0" y="T1"/>
                </a:cxn>
                <a:cxn ang="T11">
                  <a:pos x="T2" y="T3"/>
                </a:cxn>
                <a:cxn ang="T12">
                  <a:pos x="T4" y="T5"/>
                </a:cxn>
                <a:cxn ang="T13">
                  <a:pos x="T6" y="T7"/>
                </a:cxn>
                <a:cxn ang="T14">
                  <a:pos x="T8" y="T9"/>
                </a:cxn>
              </a:cxnLst>
              <a:rect l="T15" t="T16" r="T17" b="T18"/>
              <a:pathLst>
                <a:path w="672211" h="672338">
                  <a:moveTo>
                    <a:pt x="0" y="336169"/>
                  </a:moveTo>
                  <a:cubicBezTo>
                    <a:pt x="0" y="150496"/>
                    <a:pt x="150496" y="0"/>
                    <a:pt x="336170" y="0"/>
                  </a:cubicBezTo>
                  <a:cubicBezTo>
                    <a:pt x="521717" y="0"/>
                    <a:pt x="672212" y="150496"/>
                    <a:pt x="672212" y="336169"/>
                  </a:cubicBezTo>
                  <a:cubicBezTo>
                    <a:pt x="672212" y="521844"/>
                    <a:pt x="521717" y="672339"/>
                    <a:pt x="336170" y="672339"/>
                  </a:cubicBezTo>
                  <a:cubicBezTo>
                    <a:pt x="150496" y="672339"/>
                    <a:pt x="0" y="521844"/>
                    <a:pt x="0" y="33616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endParaRPr lang="en-US" altLang="en-US"/>
            </a:p>
          </p:txBody>
        </p:sp>
        <p:pic>
          <p:nvPicPr>
            <p:cNvPr id="14386" name="Image"/>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3917950" y="3200400"/>
              <a:ext cx="33020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87" name="Image"/>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4033838" y="3086100"/>
              <a:ext cx="284162" cy="15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88" name="Image"/>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3973513" y="3148013"/>
              <a:ext cx="307975" cy="15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89" name="Image"/>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3862388" y="3254375"/>
              <a:ext cx="352425" cy="17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90" name="Image"/>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3419475" y="3325813"/>
              <a:ext cx="839788"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91" name="object 175"/>
            <p:cNvSpPr>
              <a:spLocks/>
            </p:cNvSpPr>
            <p:nvPr/>
          </p:nvSpPr>
          <p:spPr bwMode="auto">
            <a:xfrm>
              <a:off x="3586163" y="3382963"/>
              <a:ext cx="504825" cy="377825"/>
            </a:xfrm>
            <a:custGeom>
              <a:avLst/>
              <a:gdLst>
                <a:gd name="T0" fmla="*/ 0 w 672338"/>
                <a:gd name="T1" fmla="*/ 25225 h 672338"/>
                <a:gd name="T2" fmla="*/ 80228 w 672338"/>
                <a:gd name="T3" fmla="*/ 0 h 672338"/>
                <a:gd name="T4" fmla="*/ 160455 w 672338"/>
                <a:gd name="T5" fmla="*/ 25225 h 672338"/>
                <a:gd name="T6" fmla="*/ 80228 w 672338"/>
                <a:gd name="T7" fmla="*/ 50450 h 672338"/>
                <a:gd name="T8" fmla="*/ 0 w 672338"/>
                <a:gd name="T9" fmla="*/ 25225 h 672338"/>
                <a:gd name="T10" fmla="*/ 0 60000 65536"/>
                <a:gd name="T11" fmla="*/ 0 60000 65536"/>
                <a:gd name="T12" fmla="*/ 0 60000 65536"/>
                <a:gd name="T13" fmla="*/ 0 60000 65536"/>
                <a:gd name="T14" fmla="*/ 0 60000 65536"/>
                <a:gd name="T15" fmla="*/ 0 w 672338"/>
                <a:gd name="T16" fmla="*/ 0 h 672338"/>
                <a:gd name="T17" fmla="*/ 672338 w 672338"/>
                <a:gd name="T18" fmla="*/ 672338 h 672338"/>
              </a:gdLst>
              <a:ahLst/>
              <a:cxnLst>
                <a:cxn ang="T10">
                  <a:pos x="T0" y="T1"/>
                </a:cxn>
                <a:cxn ang="T11">
                  <a:pos x="T2" y="T3"/>
                </a:cxn>
                <a:cxn ang="T12">
                  <a:pos x="T4" y="T5"/>
                </a:cxn>
                <a:cxn ang="T13">
                  <a:pos x="T6" y="T7"/>
                </a:cxn>
                <a:cxn ang="T14">
                  <a:pos x="T8" y="T9"/>
                </a:cxn>
              </a:cxnLst>
              <a:rect l="T15" t="T16" r="T17" b="T18"/>
              <a:pathLst>
                <a:path w="672338" h="672338">
                  <a:moveTo>
                    <a:pt x="0" y="336169"/>
                  </a:moveTo>
                  <a:cubicBezTo>
                    <a:pt x="0" y="150495"/>
                    <a:pt x="150495" y="0"/>
                    <a:pt x="336169" y="0"/>
                  </a:cubicBezTo>
                  <a:cubicBezTo>
                    <a:pt x="521843" y="0"/>
                    <a:pt x="672338" y="150495"/>
                    <a:pt x="672338" y="336169"/>
                  </a:cubicBezTo>
                  <a:cubicBezTo>
                    <a:pt x="672338" y="521843"/>
                    <a:pt x="521843" y="672338"/>
                    <a:pt x="336169" y="672338"/>
                  </a:cubicBezTo>
                  <a:cubicBezTo>
                    <a:pt x="150495" y="672338"/>
                    <a:pt x="0" y="521843"/>
                    <a:pt x="0" y="33616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endParaRPr lang="en-US" altLang="en-US"/>
            </a:p>
          </p:txBody>
        </p:sp>
        <p:pic>
          <p:nvPicPr>
            <p:cNvPr id="14392" name="Image"/>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5527675" y="2516188"/>
              <a:ext cx="63500" cy="26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93" name="Image"/>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5311775" y="2544763"/>
              <a:ext cx="103188"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94" name="Image"/>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5438775" y="2525713"/>
              <a:ext cx="63500" cy="24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95" name="Image"/>
            <p:cNvPicPr>
              <a:picLocks noChangeAspect="1"/>
            </p:cNvPicPr>
            <p:nvPr/>
          </p:nvPicPr>
          <p:blipFill>
            <a:blip r:embed="rId22">
              <a:extLst>
                <a:ext uri="{28A0092B-C50C-407E-A947-70E740481C1C}">
                  <a14:useLocalDpi xmlns:a14="http://schemas.microsoft.com/office/drawing/2010/main" val="0"/>
                </a:ext>
              </a:extLst>
            </a:blip>
            <a:srcRect/>
            <a:stretch>
              <a:fillRect/>
            </a:stretch>
          </p:blipFill>
          <p:spPr bwMode="auto">
            <a:xfrm>
              <a:off x="5616575" y="2506663"/>
              <a:ext cx="63500"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96" name="Image"/>
            <p:cNvPicPr>
              <a:picLocks noChangeAspect="1"/>
            </p:cNvPicPr>
            <p:nvPr/>
          </p:nvPicPr>
          <p:blipFill>
            <a:blip r:embed="rId23">
              <a:extLst>
                <a:ext uri="{28A0092B-C50C-407E-A947-70E740481C1C}">
                  <a14:useLocalDpi xmlns:a14="http://schemas.microsoft.com/office/drawing/2010/main" val="0"/>
                </a:ext>
              </a:extLst>
            </a:blip>
            <a:srcRect/>
            <a:stretch>
              <a:fillRect/>
            </a:stretch>
          </p:blipFill>
          <p:spPr bwMode="auto">
            <a:xfrm>
              <a:off x="5726113" y="2335213"/>
              <a:ext cx="739775"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97" name="object 176"/>
            <p:cNvSpPr>
              <a:spLocks/>
            </p:cNvSpPr>
            <p:nvPr/>
          </p:nvSpPr>
          <p:spPr bwMode="auto">
            <a:xfrm>
              <a:off x="5784850" y="2460625"/>
              <a:ext cx="504825" cy="379413"/>
            </a:xfrm>
            <a:custGeom>
              <a:avLst/>
              <a:gdLst>
                <a:gd name="T0" fmla="*/ 0 w 672212"/>
                <a:gd name="T1" fmla="*/ 25544 h 672338"/>
                <a:gd name="T2" fmla="*/ 80303 w 672212"/>
                <a:gd name="T3" fmla="*/ 0 h 672338"/>
                <a:gd name="T4" fmla="*/ 160575 w 672212"/>
                <a:gd name="T5" fmla="*/ 25544 h 672338"/>
                <a:gd name="T6" fmla="*/ 80303 w 672212"/>
                <a:gd name="T7" fmla="*/ 51089 h 672338"/>
                <a:gd name="T8" fmla="*/ 0 w 672212"/>
                <a:gd name="T9" fmla="*/ 25544 h 672338"/>
                <a:gd name="T10" fmla="*/ 0 60000 65536"/>
                <a:gd name="T11" fmla="*/ 0 60000 65536"/>
                <a:gd name="T12" fmla="*/ 0 60000 65536"/>
                <a:gd name="T13" fmla="*/ 0 60000 65536"/>
                <a:gd name="T14" fmla="*/ 0 60000 65536"/>
                <a:gd name="T15" fmla="*/ 0 w 672212"/>
                <a:gd name="T16" fmla="*/ 0 h 672338"/>
                <a:gd name="T17" fmla="*/ 672212 w 672212"/>
                <a:gd name="T18" fmla="*/ 672338 h 672338"/>
              </a:gdLst>
              <a:ahLst/>
              <a:cxnLst>
                <a:cxn ang="T10">
                  <a:pos x="T0" y="T1"/>
                </a:cxn>
                <a:cxn ang="T11">
                  <a:pos x="T2" y="T3"/>
                </a:cxn>
                <a:cxn ang="T12">
                  <a:pos x="T4" y="T5"/>
                </a:cxn>
                <a:cxn ang="T13">
                  <a:pos x="T6" y="T7"/>
                </a:cxn>
                <a:cxn ang="T14">
                  <a:pos x="T8" y="T9"/>
                </a:cxn>
              </a:cxnLst>
              <a:rect l="T15" t="T16" r="T17" b="T18"/>
              <a:pathLst>
                <a:path w="672212" h="672338">
                  <a:moveTo>
                    <a:pt x="0" y="336169"/>
                  </a:moveTo>
                  <a:cubicBezTo>
                    <a:pt x="0" y="150496"/>
                    <a:pt x="150496" y="0"/>
                    <a:pt x="336170" y="0"/>
                  </a:cubicBezTo>
                  <a:cubicBezTo>
                    <a:pt x="521717" y="0"/>
                    <a:pt x="672212" y="150496"/>
                    <a:pt x="672212" y="336169"/>
                  </a:cubicBezTo>
                  <a:cubicBezTo>
                    <a:pt x="672212" y="521844"/>
                    <a:pt x="521717" y="672339"/>
                    <a:pt x="336170" y="672339"/>
                  </a:cubicBezTo>
                  <a:cubicBezTo>
                    <a:pt x="150496" y="672339"/>
                    <a:pt x="0" y="521844"/>
                    <a:pt x="0" y="33616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endParaRPr lang="en-US" altLang="en-US"/>
            </a:p>
          </p:txBody>
        </p:sp>
        <p:sp>
          <p:nvSpPr>
            <p:cNvPr id="14398" name="object 177"/>
            <p:cNvSpPr>
              <a:spLocks/>
            </p:cNvSpPr>
            <p:nvPr/>
          </p:nvSpPr>
          <p:spPr bwMode="auto">
            <a:xfrm>
              <a:off x="5916613" y="2551113"/>
              <a:ext cx="255587" cy="190500"/>
            </a:xfrm>
            <a:custGeom>
              <a:avLst/>
              <a:gdLst>
                <a:gd name="T0" fmla="*/ 64683 w 340233"/>
                <a:gd name="T1" fmla="*/ 8668 h 339852"/>
                <a:gd name="T2" fmla="*/ 61888 w 340233"/>
                <a:gd name="T3" fmla="*/ 14749 h 339852"/>
                <a:gd name="T4" fmla="*/ 66506 w 340233"/>
                <a:gd name="T5" fmla="*/ 14749 h 339852"/>
                <a:gd name="T6" fmla="*/ 72491 w 340233"/>
                <a:gd name="T7" fmla="*/ 8668 h 339852"/>
                <a:gd name="T8" fmla="*/ 64683 w 340233"/>
                <a:gd name="T9" fmla="*/ 8668 h 339852"/>
                <a:gd name="T10" fmla="*/ 49705 w 340233"/>
                <a:gd name="T11" fmla="*/ 8668 h 339852"/>
                <a:gd name="T12" fmla="*/ 49705 w 340233"/>
                <a:gd name="T13" fmla="*/ 14749 h 339852"/>
                <a:gd name="T14" fmla="*/ 54596 w 340233"/>
                <a:gd name="T15" fmla="*/ 14749 h 339852"/>
                <a:gd name="T16" fmla="*/ 57392 w 340233"/>
                <a:gd name="T17" fmla="*/ 8668 h 339852"/>
                <a:gd name="T18" fmla="*/ 49705 w 340233"/>
                <a:gd name="T19" fmla="*/ 8668 h 339852"/>
                <a:gd name="T20" fmla="*/ 34179 w 340233"/>
                <a:gd name="T21" fmla="*/ 8668 h 339852"/>
                <a:gd name="T22" fmla="*/ 38281 w 340233"/>
                <a:gd name="T23" fmla="*/ 14749 h 339852"/>
                <a:gd name="T24" fmla="*/ 42474 w 340233"/>
                <a:gd name="T25" fmla="*/ 14749 h 339852"/>
                <a:gd name="T26" fmla="*/ 42474 w 340233"/>
                <a:gd name="T27" fmla="*/ 8668 h 339852"/>
                <a:gd name="T28" fmla="*/ 34179 w 340233"/>
                <a:gd name="T29" fmla="*/ 8668 h 339852"/>
                <a:gd name="T30" fmla="*/ 20265 w 340233"/>
                <a:gd name="T31" fmla="*/ 8668 h 339852"/>
                <a:gd name="T32" fmla="*/ 25551 w 340233"/>
                <a:gd name="T33" fmla="*/ 14749 h 339852"/>
                <a:gd name="T34" fmla="*/ 30929 w 340233"/>
                <a:gd name="T35" fmla="*/ 14749 h 339852"/>
                <a:gd name="T36" fmla="*/ 26828 w 340233"/>
                <a:gd name="T37" fmla="*/ 8668 h 339852"/>
                <a:gd name="T38" fmla="*/ 20265 w 340233"/>
                <a:gd name="T39" fmla="*/ 8668 h 339852"/>
                <a:gd name="T40" fmla="*/ 12730 w 340233"/>
                <a:gd name="T41" fmla="*/ 0 h 339852"/>
                <a:gd name="T42" fmla="*/ 18351 w 340233"/>
                <a:gd name="T43" fmla="*/ 6438 h 339852"/>
                <a:gd name="T44" fmla="*/ 77140 w 340233"/>
                <a:gd name="T45" fmla="*/ 6438 h 339852"/>
                <a:gd name="T46" fmla="*/ 77140 w 340233"/>
                <a:gd name="T47" fmla="*/ 6541 h 339852"/>
                <a:gd name="T48" fmla="*/ 78324 w 340233"/>
                <a:gd name="T49" fmla="*/ 6503 h 339852"/>
                <a:gd name="T50" fmla="*/ 78446 w 340233"/>
                <a:gd name="T51" fmla="*/ 6513 h 339852"/>
                <a:gd name="T52" fmla="*/ 80815 w 340233"/>
                <a:gd name="T53" fmla="*/ 7872 h 339852"/>
                <a:gd name="T54" fmla="*/ 72582 w 340233"/>
                <a:gd name="T55" fmla="*/ 16249 h 339852"/>
                <a:gd name="T56" fmla="*/ 69939 w 340233"/>
                <a:gd name="T57" fmla="*/ 16924 h 339852"/>
                <a:gd name="T58" fmla="*/ 69939 w 340233"/>
                <a:gd name="T59" fmla="*/ 16970 h 339852"/>
                <a:gd name="T60" fmla="*/ 68268 w 340233"/>
                <a:gd name="T61" fmla="*/ 16970 h 339852"/>
                <a:gd name="T62" fmla="*/ 68147 w 340233"/>
                <a:gd name="T63" fmla="*/ 16979 h 339852"/>
                <a:gd name="T64" fmla="*/ 68116 w 340233"/>
                <a:gd name="T65" fmla="*/ 16970 h 339852"/>
                <a:gd name="T66" fmla="*/ 27496 w 340233"/>
                <a:gd name="T67" fmla="*/ 16970 h 339852"/>
                <a:gd name="T68" fmla="*/ 29167 w 340233"/>
                <a:gd name="T69" fmla="*/ 18910 h 339852"/>
                <a:gd name="T70" fmla="*/ 69909 w 340233"/>
                <a:gd name="T71" fmla="*/ 18910 h 339852"/>
                <a:gd name="T72" fmla="*/ 69909 w 340233"/>
                <a:gd name="T73" fmla="*/ 21131 h 339852"/>
                <a:gd name="T74" fmla="*/ 69332 w 340233"/>
                <a:gd name="T75" fmla="*/ 21131 h 339852"/>
                <a:gd name="T76" fmla="*/ 73251 w 340233"/>
                <a:gd name="T77" fmla="*/ 22902 h 339852"/>
                <a:gd name="T78" fmla="*/ 66203 w 340233"/>
                <a:gd name="T79" fmla="*/ 25076 h 339852"/>
                <a:gd name="T80" fmla="*/ 59153 w 340233"/>
                <a:gd name="T81" fmla="*/ 22902 h 339852"/>
                <a:gd name="T82" fmla="*/ 63042 w 340233"/>
                <a:gd name="T83" fmla="*/ 21131 h 339852"/>
                <a:gd name="T84" fmla="*/ 31111 w 340233"/>
                <a:gd name="T85" fmla="*/ 21131 h 339852"/>
                <a:gd name="T86" fmla="*/ 31233 w 340233"/>
                <a:gd name="T87" fmla="*/ 21271 h 339852"/>
                <a:gd name="T88" fmla="*/ 34058 w 340233"/>
                <a:gd name="T89" fmla="*/ 22902 h 339852"/>
                <a:gd name="T90" fmla="*/ 27009 w 340233"/>
                <a:gd name="T91" fmla="*/ 25076 h 339852"/>
                <a:gd name="T92" fmla="*/ 19961 w 340233"/>
                <a:gd name="T93" fmla="*/ 22902 h 339852"/>
                <a:gd name="T94" fmla="*/ 23668 w 340233"/>
                <a:gd name="T95" fmla="*/ 21159 h 339852"/>
                <a:gd name="T96" fmla="*/ 7322 w 340233"/>
                <a:gd name="T97" fmla="*/ 2342 h 339852"/>
                <a:gd name="T98" fmla="*/ 0 w 340233"/>
                <a:gd name="T99" fmla="*/ 2342 h 339852"/>
                <a:gd name="T100" fmla="*/ 0 w 340233"/>
                <a:gd name="T101" fmla="*/ 113 h 339852"/>
                <a:gd name="T102" fmla="*/ 11302 w 340233"/>
                <a:gd name="T103" fmla="*/ 113 h 339852"/>
                <a:gd name="T104" fmla="*/ 12730 w 340233"/>
                <a:gd name="T105" fmla="*/ 0 h 33985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40233"/>
                <a:gd name="T160" fmla="*/ 0 h 339852"/>
                <a:gd name="T161" fmla="*/ 340233 w 340233"/>
                <a:gd name="T162" fmla="*/ 339852 h 33985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40233" h="339852">
                  <a:moveTo>
                    <a:pt x="270383" y="117475"/>
                  </a:moveTo>
                  <a:lnTo>
                    <a:pt x="258698" y="199898"/>
                  </a:lnTo>
                  <a:lnTo>
                    <a:pt x="278003" y="199898"/>
                  </a:lnTo>
                  <a:lnTo>
                    <a:pt x="303022" y="117475"/>
                  </a:lnTo>
                  <a:lnTo>
                    <a:pt x="270383" y="117475"/>
                  </a:lnTo>
                  <a:close/>
                  <a:moveTo>
                    <a:pt x="207772" y="117475"/>
                  </a:moveTo>
                  <a:lnTo>
                    <a:pt x="207772" y="199898"/>
                  </a:lnTo>
                  <a:lnTo>
                    <a:pt x="228219" y="199898"/>
                  </a:lnTo>
                  <a:lnTo>
                    <a:pt x="239903" y="117475"/>
                  </a:lnTo>
                  <a:lnTo>
                    <a:pt x="207772" y="117475"/>
                  </a:lnTo>
                  <a:close/>
                  <a:moveTo>
                    <a:pt x="142875" y="117475"/>
                  </a:moveTo>
                  <a:lnTo>
                    <a:pt x="160020" y="199898"/>
                  </a:lnTo>
                  <a:lnTo>
                    <a:pt x="177546" y="199898"/>
                  </a:lnTo>
                  <a:lnTo>
                    <a:pt x="177546" y="117475"/>
                  </a:lnTo>
                  <a:lnTo>
                    <a:pt x="142875" y="117475"/>
                  </a:lnTo>
                  <a:close/>
                  <a:moveTo>
                    <a:pt x="84709" y="117475"/>
                  </a:moveTo>
                  <a:lnTo>
                    <a:pt x="106807" y="199898"/>
                  </a:lnTo>
                  <a:lnTo>
                    <a:pt x="129285" y="199898"/>
                  </a:lnTo>
                  <a:lnTo>
                    <a:pt x="112141" y="117475"/>
                  </a:lnTo>
                  <a:lnTo>
                    <a:pt x="84709" y="117475"/>
                  </a:lnTo>
                  <a:close/>
                  <a:moveTo>
                    <a:pt x="53213" y="0"/>
                  </a:moveTo>
                  <a:lnTo>
                    <a:pt x="76708" y="87249"/>
                  </a:lnTo>
                  <a:lnTo>
                    <a:pt x="322453" y="87249"/>
                  </a:lnTo>
                  <a:lnTo>
                    <a:pt x="322453" y="88646"/>
                  </a:lnTo>
                  <a:cubicBezTo>
                    <a:pt x="324104" y="87376"/>
                    <a:pt x="325755" y="87630"/>
                    <a:pt x="327406" y="88138"/>
                  </a:cubicBezTo>
                  <a:lnTo>
                    <a:pt x="327914" y="88265"/>
                  </a:lnTo>
                  <a:cubicBezTo>
                    <a:pt x="335788" y="90677"/>
                    <a:pt x="340233" y="98933"/>
                    <a:pt x="337820" y="106680"/>
                  </a:cubicBezTo>
                  <a:lnTo>
                    <a:pt x="303403" y="220218"/>
                  </a:lnTo>
                  <a:cubicBezTo>
                    <a:pt x="301752" y="225425"/>
                    <a:pt x="297560" y="229235"/>
                    <a:pt x="292354" y="229362"/>
                  </a:cubicBezTo>
                  <a:lnTo>
                    <a:pt x="292354" y="229997"/>
                  </a:lnTo>
                  <a:lnTo>
                    <a:pt x="285369" y="229997"/>
                  </a:lnTo>
                  <a:cubicBezTo>
                    <a:pt x="285242" y="230124"/>
                    <a:pt x="285115" y="230124"/>
                    <a:pt x="284860" y="230124"/>
                  </a:cubicBezTo>
                  <a:lnTo>
                    <a:pt x="284734" y="229997"/>
                  </a:lnTo>
                  <a:lnTo>
                    <a:pt x="114935" y="229997"/>
                  </a:lnTo>
                  <a:lnTo>
                    <a:pt x="121920" y="256286"/>
                  </a:lnTo>
                  <a:lnTo>
                    <a:pt x="292227" y="256286"/>
                  </a:lnTo>
                  <a:lnTo>
                    <a:pt x="292227" y="286385"/>
                  </a:lnTo>
                  <a:lnTo>
                    <a:pt x="289814" y="286385"/>
                  </a:lnTo>
                  <a:cubicBezTo>
                    <a:pt x="299973" y="289560"/>
                    <a:pt x="306197" y="299339"/>
                    <a:pt x="306197" y="310388"/>
                  </a:cubicBezTo>
                  <a:cubicBezTo>
                    <a:pt x="306197" y="326644"/>
                    <a:pt x="292989" y="339852"/>
                    <a:pt x="276733" y="339852"/>
                  </a:cubicBezTo>
                  <a:cubicBezTo>
                    <a:pt x="260477" y="339852"/>
                    <a:pt x="247269" y="326644"/>
                    <a:pt x="247269" y="310388"/>
                  </a:cubicBezTo>
                  <a:cubicBezTo>
                    <a:pt x="247269" y="299339"/>
                    <a:pt x="253365" y="289560"/>
                    <a:pt x="263525" y="286385"/>
                  </a:cubicBezTo>
                  <a:lnTo>
                    <a:pt x="130047" y="286385"/>
                  </a:lnTo>
                  <a:lnTo>
                    <a:pt x="130556" y="288290"/>
                  </a:lnTo>
                  <a:cubicBezTo>
                    <a:pt x="138048" y="292735"/>
                    <a:pt x="142367" y="301117"/>
                    <a:pt x="142367" y="310388"/>
                  </a:cubicBezTo>
                  <a:cubicBezTo>
                    <a:pt x="142367" y="326644"/>
                    <a:pt x="129159" y="339852"/>
                    <a:pt x="112903" y="339852"/>
                  </a:cubicBezTo>
                  <a:cubicBezTo>
                    <a:pt x="96647" y="339852"/>
                    <a:pt x="83439" y="326644"/>
                    <a:pt x="83439" y="310388"/>
                  </a:cubicBezTo>
                  <a:cubicBezTo>
                    <a:pt x="83439" y="299593"/>
                    <a:pt x="89281" y="290195"/>
                    <a:pt x="98933" y="286766"/>
                  </a:cubicBezTo>
                  <a:lnTo>
                    <a:pt x="30607" y="31750"/>
                  </a:lnTo>
                  <a:lnTo>
                    <a:pt x="0" y="31750"/>
                  </a:lnTo>
                  <a:lnTo>
                    <a:pt x="0" y="1524"/>
                  </a:lnTo>
                  <a:lnTo>
                    <a:pt x="47244" y="1524"/>
                  </a:lnTo>
                  <a:lnTo>
                    <a:pt x="53213" y="0"/>
                  </a:lnTo>
                  <a:close/>
                </a:path>
              </a:pathLst>
            </a:custGeom>
            <a:solidFill>
              <a:srgbClr val="4CD6B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endParaRPr lang="en-US" altLang="en-US"/>
            </a:p>
          </p:txBody>
        </p:sp>
        <p:sp>
          <p:nvSpPr>
            <p:cNvPr id="14399" name="object 178"/>
            <p:cNvSpPr>
              <a:spLocks/>
            </p:cNvSpPr>
            <p:nvPr/>
          </p:nvSpPr>
          <p:spPr bwMode="auto">
            <a:xfrm>
              <a:off x="3702050" y="3497263"/>
              <a:ext cx="279400" cy="209550"/>
            </a:xfrm>
            <a:custGeom>
              <a:avLst/>
              <a:gdLst>
                <a:gd name="T0" fmla="*/ 44677 w 371856"/>
                <a:gd name="T1" fmla="*/ 5658 h 371221"/>
                <a:gd name="T2" fmla="*/ 73478 w 371856"/>
                <a:gd name="T3" fmla="*/ 14840 h 371221"/>
                <a:gd name="T4" fmla="*/ 73478 w 371856"/>
                <a:gd name="T5" fmla="*/ 14840 h 371221"/>
                <a:gd name="T6" fmla="*/ 73478 w 371856"/>
                <a:gd name="T7" fmla="*/ 28369 h 371221"/>
                <a:gd name="T8" fmla="*/ 55595 w 371856"/>
                <a:gd name="T9" fmla="*/ 28369 h 371221"/>
                <a:gd name="T10" fmla="*/ 55595 w 371856"/>
                <a:gd name="T11" fmla="*/ 22109 h 371221"/>
                <a:gd name="T12" fmla="*/ 49999 w 371856"/>
                <a:gd name="T13" fmla="*/ 20323 h 371221"/>
                <a:gd name="T14" fmla="*/ 39385 w 371856"/>
                <a:gd name="T15" fmla="*/ 20323 h 371221"/>
                <a:gd name="T16" fmla="*/ 33790 w 371856"/>
                <a:gd name="T17" fmla="*/ 22109 h 371221"/>
                <a:gd name="T18" fmla="*/ 33790 w 371856"/>
                <a:gd name="T19" fmla="*/ 28369 h 371221"/>
                <a:gd name="T20" fmla="*/ 15876 w 371856"/>
                <a:gd name="T21" fmla="*/ 28369 h 371221"/>
                <a:gd name="T22" fmla="*/ 15876 w 371856"/>
                <a:gd name="T23" fmla="*/ 14840 h 371221"/>
                <a:gd name="T24" fmla="*/ 15876 w 371856"/>
                <a:gd name="T25" fmla="*/ 14840 h 371221"/>
                <a:gd name="T26" fmla="*/ 44677 w 371856"/>
                <a:gd name="T27" fmla="*/ 5658 h 371221"/>
                <a:gd name="T28" fmla="*/ 14081 w 371856"/>
                <a:gd name="T29" fmla="*/ 1078 h 371221"/>
                <a:gd name="T30" fmla="*/ 26003 w 371856"/>
                <a:gd name="T31" fmla="*/ 1078 h 371221"/>
                <a:gd name="T32" fmla="*/ 26003 w 371856"/>
                <a:gd name="T33" fmla="*/ 4775 h 371221"/>
                <a:gd name="T34" fmla="*/ 14081 w 371856"/>
                <a:gd name="T35" fmla="*/ 8580 h 371221"/>
                <a:gd name="T36" fmla="*/ 14081 w 371856"/>
                <a:gd name="T37" fmla="*/ 1078 h 371221"/>
                <a:gd name="T38" fmla="*/ 44677 w 371856"/>
                <a:gd name="T39" fmla="*/ 58 h 371221"/>
                <a:gd name="T40" fmla="*/ 89050 w 371856"/>
                <a:gd name="T41" fmla="*/ 14840 h 371221"/>
                <a:gd name="T42" fmla="*/ 79987 w 371856"/>
                <a:gd name="T43" fmla="*/ 14840 h 371221"/>
                <a:gd name="T44" fmla="*/ 44677 w 371856"/>
                <a:gd name="T45" fmla="*/ 3077 h 371221"/>
                <a:gd name="T46" fmla="*/ 44677 w 371856"/>
                <a:gd name="T47" fmla="*/ 58 h 371221"/>
                <a:gd name="T48" fmla="*/ 44677 w 371856"/>
                <a:gd name="T49" fmla="*/ 0 h 371221"/>
                <a:gd name="T50" fmla="*/ 44677 w 371856"/>
                <a:gd name="T51" fmla="*/ 3009 h 371221"/>
                <a:gd name="T52" fmla="*/ 9124 w 371856"/>
                <a:gd name="T53" fmla="*/ 14782 h 371221"/>
                <a:gd name="T54" fmla="*/ 0 w 371856"/>
                <a:gd name="T55" fmla="*/ 14782 h 371221"/>
                <a:gd name="T56" fmla="*/ 44677 w 371856"/>
                <a:gd name="T57" fmla="*/ 0 h 37122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71856"/>
                <a:gd name="T88" fmla="*/ 0 h 371221"/>
                <a:gd name="T89" fmla="*/ 371856 w 371856"/>
                <a:gd name="T90" fmla="*/ 371221 h 37122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71856" h="371221">
                  <a:moveTo>
                    <a:pt x="186563" y="74041"/>
                  </a:moveTo>
                  <a:lnTo>
                    <a:pt x="306832" y="194183"/>
                  </a:lnTo>
                  <a:lnTo>
                    <a:pt x="306832" y="371221"/>
                  </a:lnTo>
                  <a:lnTo>
                    <a:pt x="232156" y="371221"/>
                  </a:lnTo>
                  <a:lnTo>
                    <a:pt x="232156" y="289306"/>
                  </a:lnTo>
                  <a:cubicBezTo>
                    <a:pt x="232156" y="276352"/>
                    <a:pt x="221615" y="265938"/>
                    <a:pt x="208788" y="265938"/>
                  </a:cubicBezTo>
                  <a:lnTo>
                    <a:pt x="164465" y="265938"/>
                  </a:lnTo>
                  <a:cubicBezTo>
                    <a:pt x="151638" y="265938"/>
                    <a:pt x="141097" y="276352"/>
                    <a:pt x="141097" y="289306"/>
                  </a:cubicBezTo>
                  <a:lnTo>
                    <a:pt x="141097" y="371221"/>
                  </a:lnTo>
                  <a:lnTo>
                    <a:pt x="66294" y="371221"/>
                  </a:lnTo>
                  <a:lnTo>
                    <a:pt x="66294" y="194183"/>
                  </a:lnTo>
                  <a:lnTo>
                    <a:pt x="186563" y="74041"/>
                  </a:lnTo>
                  <a:close/>
                  <a:moveTo>
                    <a:pt x="58801" y="14097"/>
                  </a:moveTo>
                  <a:lnTo>
                    <a:pt x="108585" y="14097"/>
                  </a:lnTo>
                  <a:lnTo>
                    <a:pt x="108585" y="62484"/>
                  </a:lnTo>
                  <a:lnTo>
                    <a:pt x="58801" y="112268"/>
                  </a:lnTo>
                  <a:lnTo>
                    <a:pt x="58801" y="14097"/>
                  </a:lnTo>
                  <a:close/>
                  <a:moveTo>
                    <a:pt x="186563" y="762"/>
                  </a:moveTo>
                  <a:lnTo>
                    <a:pt x="371856" y="194183"/>
                  </a:lnTo>
                  <a:lnTo>
                    <a:pt x="334010" y="194183"/>
                  </a:lnTo>
                  <a:lnTo>
                    <a:pt x="186563" y="40259"/>
                  </a:lnTo>
                  <a:lnTo>
                    <a:pt x="186563" y="762"/>
                  </a:lnTo>
                  <a:close/>
                  <a:moveTo>
                    <a:pt x="186563" y="0"/>
                  </a:moveTo>
                  <a:lnTo>
                    <a:pt x="186563" y="39370"/>
                  </a:lnTo>
                  <a:lnTo>
                    <a:pt x="38100" y="193421"/>
                  </a:lnTo>
                  <a:lnTo>
                    <a:pt x="0" y="193421"/>
                  </a:lnTo>
                  <a:lnTo>
                    <a:pt x="186563" y="0"/>
                  </a:lnTo>
                  <a:close/>
                </a:path>
              </a:pathLst>
            </a:custGeom>
            <a:solidFill>
              <a:srgbClr val="98DC56"/>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endParaRPr lang="en-US" altLang="en-US"/>
            </a:p>
          </p:txBody>
        </p:sp>
        <p:sp>
          <p:nvSpPr>
            <p:cNvPr id="14400" name="object 179"/>
            <p:cNvSpPr>
              <a:spLocks/>
            </p:cNvSpPr>
            <p:nvPr/>
          </p:nvSpPr>
          <p:spPr bwMode="auto">
            <a:xfrm>
              <a:off x="3724275" y="1535113"/>
              <a:ext cx="212725" cy="230187"/>
            </a:xfrm>
            <a:custGeom>
              <a:avLst/>
              <a:gdLst>
                <a:gd name="T0" fmla="*/ 33568 w 283845"/>
                <a:gd name="T1" fmla="*/ 20018 h 410591"/>
                <a:gd name="T2" fmla="*/ 29035 w 283845"/>
                <a:gd name="T3" fmla="*/ 21444 h 410591"/>
                <a:gd name="T4" fmla="*/ 31406 w 283845"/>
                <a:gd name="T5" fmla="*/ 22672 h 410591"/>
                <a:gd name="T6" fmla="*/ 29846 w 283845"/>
                <a:gd name="T7" fmla="*/ 25618 h 410591"/>
                <a:gd name="T8" fmla="*/ 37261 w 283845"/>
                <a:gd name="T9" fmla="*/ 25618 h 410591"/>
                <a:gd name="T10" fmla="*/ 35700 w 283845"/>
                <a:gd name="T11" fmla="*/ 22672 h 410591"/>
                <a:gd name="T12" fmla="*/ 38072 w 283845"/>
                <a:gd name="T13" fmla="*/ 21444 h 410591"/>
                <a:gd name="T14" fmla="*/ 33568 w 283845"/>
                <a:gd name="T15" fmla="*/ 20018 h 410591"/>
                <a:gd name="T16" fmla="*/ 33388 w 283845"/>
                <a:gd name="T17" fmla="*/ 2587 h 410591"/>
                <a:gd name="T18" fmla="*/ 20958 w 283845"/>
                <a:gd name="T19" fmla="*/ 6553 h 410591"/>
                <a:gd name="T20" fmla="*/ 20928 w 283845"/>
                <a:gd name="T21" fmla="*/ 6553 h 410591"/>
                <a:gd name="T22" fmla="*/ 20928 w 283845"/>
                <a:gd name="T23" fmla="*/ 15099 h 410591"/>
                <a:gd name="T24" fmla="*/ 46179 w 283845"/>
                <a:gd name="T25" fmla="*/ 15099 h 410591"/>
                <a:gd name="T26" fmla="*/ 46179 w 283845"/>
                <a:gd name="T27" fmla="*/ 6449 h 410591"/>
                <a:gd name="T28" fmla="*/ 46150 w 283845"/>
                <a:gd name="T29" fmla="*/ 6449 h 410591"/>
                <a:gd name="T30" fmla="*/ 33388 w 283845"/>
                <a:gd name="T31" fmla="*/ 2587 h 410591"/>
                <a:gd name="T32" fmla="*/ 33298 w 283845"/>
                <a:gd name="T33" fmla="*/ 47 h 410591"/>
                <a:gd name="T34" fmla="*/ 54227 w 283845"/>
                <a:gd name="T35" fmla="*/ 6383 h 410591"/>
                <a:gd name="T36" fmla="*/ 52785 w 283845"/>
                <a:gd name="T37" fmla="*/ 6393 h 410591"/>
                <a:gd name="T38" fmla="*/ 54227 w 283845"/>
                <a:gd name="T39" fmla="*/ 6393 h 410591"/>
                <a:gd name="T40" fmla="*/ 54227 w 283845"/>
                <a:gd name="T41" fmla="*/ 15099 h 410591"/>
                <a:gd name="T42" fmla="*/ 61823 w 283845"/>
                <a:gd name="T43" fmla="*/ 15099 h 410591"/>
                <a:gd name="T44" fmla="*/ 67107 w 283845"/>
                <a:gd name="T45" fmla="*/ 16760 h 410591"/>
                <a:gd name="T46" fmla="*/ 67107 w 283845"/>
                <a:gd name="T47" fmla="*/ 28866 h 410591"/>
                <a:gd name="T48" fmla="*/ 61823 w 283845"/>
                <a:gd name="T49" fmla="*/ 30528 h 410591"/>
                <a:gd name="T50" fmla="*/ 5284 w 283845"/>
                <a:gd name="T51" fmla="*/ 30528 h 410591"/>
                <a:gd name="T52" fmla="*/ 0 w 283845"/>
                <a:gd name="T53" fmla="*/ 28866 h 410591"/>
                <a:gd name="T54" fmla="*/ 0 w 283845"/>
                <a:gd name="T55" fmla="*/ 16760 h 410591"/>
                <a:gd name="T56" fmla="*/ 5284 w 283845"/>
                <a:gd name="T57" fmla="*/ 15099 h 410591"/>
                <a:gd name="T58" fmla="*/ 12881 w 283845"/>
                <a:gd name="T59" fmla="*/ 15099 h 410591"/>
                <a:gd name="T60" fmla="*/ 12881 w 283845"/>
                <a:gd name="T61" fmla="*/ 6497 h 410591"/>
                <a:gd name="T62" fmla="*/ 12911 w 283845"/>
                <a:gd name="T63" fmla="*/ 6497 h 410591"/>
                <a:gd name="T64" fmla="*/ 33298 w 283845"/>
                <a:gd name="T65" fmla="*/ 47 h 41059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83845"/>
                <a:gd name="T100" fmla="*/ 0 h 410591"/>
                <a:gd name="T101" fmla="*/ 283845 w 283845"/>
                <a:gd name="T102" fmla="*/ 410591 h 41059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83845" h="410591">
                  <a:moveTo>
                    <a:pt x="141986" y="269240"/>
                  </a:moveTo>
                  <a:cubicBezTo>
                    <a:pt x="131318" y="269240"/>
                    <a:pt x="122809" y="277749"/>
                    <a:pt x="122809" y="288417"/>
                  </a:cubicBezTo>
                  <a:cubicBezTo>
                    <a:pt x="122809" y="295529"/>
                    <a:pt x="126746" y="301879"/>
                    <a:pt x="132842" y="304927"/>
                  </a:cubicBezTo>
                  <a:lnTo>
                    <a:pt x="126238" y="344551"/>
                  </a:lnTo>
                  <a:lnTo>
                    <a:pt x="157607" y="344551"/>
                  </a:lnTo>
                  <a:lnTo>
                    <a:pt x="151003" y="304927"/>
                  </a:lnTo>
                  <a:cubicBezTo>
                    <a:pt x="157099" y="301879"/>
                    <a:pt x="161036" y="295529"/>
                    <a:pt x="161036" y="288417"/>
                  </a:cubicBezTo>
                  <a:cubicBezTo>
                    <a:pt x="161036" y="277749"/>
                    <a:pt x="152527" y="269240"/>
                    <a:pt x="141986" y="269240"/>
                  </a:cubicBezTo>
                  <a:close/>
                  <a:moveTo>
                    <a:pt x="141224" y="34798"/>
                  </a:moveTo>
                  <a:cubicBezTo>
                    <a:pt x="112141" y="35179"/>
                    <a:pt x="88646" y="58928"/>
                    <a:pt x="88646" y="88138"/>
                  </a:cubicBezTo>
                  <a:lnTo>
                    <a:pt x="88519" y="88138"/>
                  </a:lnTo>
                  <a:lnTo>
                    <a:pt x="88519" y="203073"/>
                  </a:lnTo>
                  <a:lnTo>
                    <a:pt x="195326" y="203073"/>
                  </a:lnTo>
                  <a:lnTo>
                    <a:pt x="195326" y="86741"/>
                  </a:lnTo>
                  <a:lnTo>
                    <a:pt x="195199" y="86741"/>
                  </a:lnTo>
                  <a:cubicBezTo>
                    <a:pt x="194437" y="57531"/>
                    <a:pt x="170434" y="34417"/>
                    <a:pt x="141224" y="34798"/>
                  </a:cubicBezTo>
                  <a:close/>
                  <a:moveTo>
                    <a:pt x="140843" y="635"/>
                  </a:moveTo>
                  <a:cubicBezTo>
                    <a:pt x="188722" y="0"/>
                    <a:pt x="228092" y="37973"/>
                    <a:pt x="229362" y="85852"/>
                  </a:cubicBezTo>
                  <a:lnTo>
                    <a:pt x="223266" y="85979"/>
                  </a:lnTo>
                  <a:lnTo>
                    <a:pt x="229362" y="85979"/>
                  </a:lnTo>
                  <a:lnTo>
                    <a:pt x="229362" y="203073"/>
                  </a:lnTo>
                  <a:lnTo>
                    <a:pt x="261493" y="203073"/>
                  </a:lnTo>
                  <a:cubicBezTo>
                    <a:pt x="273812" y="203073"/>
                    <a:pt x="283845" y="213106"/>
                    <a:pt x="283845" y="225425"/>
                  </a:cubicBezTo>
                  <a:lnTo>
                    <a:pt x="283845" y="388239"/>
                  </a:lnTo>
                  <a:cubicBezTo>
                    <a:pt x="283845" y="400685"/>
                    <a:pt x="273812" y="410591"/>
                    <a:pt x="261493" y="410591"/>
                  </a:cubicBezTo>
                  <a:lnTo>
                    <a:pt x="22352" y="410591"/>
                  </a:lnTo>
                  <a:cubicBezTo>
                    <a:pt x="10033" y="410591"/>
                    <a:pt x="0" y="400685"/>
                    <a:pt x="0" y="388239"/>
                  </a:cubicBezTo>
                  <a:lnTo>
                    <a:pt x="0" y="225425"/>
                  </a:lnTo>
                  <a:cubicBezTo>
                    <a:pt x="0" y="213106"/>
                    <a:pt x="10033" y="203073"/>
                    <a:pt x="22352" y="203073"/>
                  </a:cubicBezTo>
                  <a:lnTo>
                    <a:pt x="54483" y="203073"/>
                  </a:lnTo>
                  <a:lnTo>
                    <a:pt x="54483" y="87376"/>
                  </a:lnTo>
                  <a:lnTo>
                    <a:pt x="54610" y="87376"/>
                  </a:lnTo>
                  <a:cubicBezTo>
                    <a:pt x="54864" y="39751"/>
                    <a:pt x="93218" y="1270"/>
                    <a:pt x="140843" y="635"/>
                  </a:cubicBezTo>
                  <a:close/>
                </a:path>
              </a:pathLst>
            </a:custGeom>
            <a:solidFill>
              <a:srgbClr val="5EBEE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endParaRPr lang="en-US" altLang="en-US"/>
            </a:p>
          </p:txBody>
        </p:sp>
        <p:sp>
          <p:nvSpPr>
            <p:cNvPr id="14401" name="object 180"/>
            <p:cNvSpPr>
              <a:spLocks/>
            </p:cNvSpPr>
            <p:nvPr/>
          </p:nvSpPr>
          <p:spPr bwMode="auto">
            <a:xfrm>
              <a:off x="2962275" y="2551113"/>
              <a:ext cx="296863" cy="176212"/>
            </a:xfrm>
            <a:custGeom>
              <a:avLst/>
              <a:gdLst>
                <a:gd name="T0" fmla="*/ 80959 w 395986"/>
                <a:gd name="T1" fmla="*/ 4229 h 313055"/>
                <a:gd name="T2" fmla="*/ 86672 w 395986"/>
                <a:gd name="T3" fmla="*/ 4229 h 313055"/>
                <a:gd name="T4" fmla="*/ 93770 w 395986"/>
                <a:gd name="T5" fmla="*/ 6487 h 313055"/>
                <a:gd name="T6" fmla="*/ 93770 w 395986"/>
                <a:gd name="T7" fmla="*/ 21327 h 313055"/>
                <a:gd name="T8" fmla="*/ 86672 w 395986"/>
                <a:gd name="T9" fmla="*/ 23585 h 313055"/>
                <a:gd name="T10" fmla="*/ 80959 w 395986"/>
                <a:gd name="T11" fmla="*/ 23585 h 313055"/>
                <a:gd name="T12" fmla="*/ 80959 w 395986"/>
                <a:gd name="T13" fmla="*/ 4229 h 313055"/>
                <a:gd name="T14" fmla="*/ 7067 w 395986"/>
                <a:gd name="T15" fmla="*/ 4229 h 313055"/>
                <a:gd name="T16" fmla="*/ 12781 w 395986"/>
                <a:gd name="T17" fmla="*/ 4229 h 313055"/>
                <a:gd name="T18" fmla="*/ 12781 w 395986"/>
                <a:gd name="T19" fmla="*/ 23585 h 313055"/>
                <a:gd name="T20" fmla="*/ 7067 w 395986"/>
                <a:gd name="T21" fmla="*/ 23585 h 313055"/>
                <a:gd name="T22" fmla="*/ 0 w 395986"/>
                <a:gd name="T23" fmla="*/ 21327 h 313055"/>
                <a:gd name="T24" fmla="*/ 0 w 395986"/>
                <a:gd name="T25" fmla="*/ 6487 h 313055"/>
                <a:gd name="T26" fmla="*/ 7067 w 395986"/>
                <a:gd name="T27" fmla="*/ 4229 h 313055"/>
                <a:gd name="T28" fmla="*/ 41592 w 395986"/>
                <a:gd name="T29" fmla="*/ 1607 h 313055"/>
                <a:gd name="T30" fmla="*/ 38645 w 395986"/>
                <a:gd name="T31" fmla="*/ 2554 h 313055"/>
                <a:gd name="T32" fmla="*/ 38645 w 395986"/>
                <a:gd name="T33" fmla="*/ 4229 h 313055"/>
                <a:gd name="T34" fmla="*/ 55126 w 395986"/>
                <a:gd name="T35" fmla="*/ 4229 h 313055"/>
                <a:gd name="T36" fmla="*/ 55126 w 395986"/>
                <a:gd name="T37" fmla="*/ 2554 h 313055"/>
                <a:gd name="T38" fmla="*/ 52148 w 395986"/>
                <a:gd name="T39" fmla="*/ 1607 h 313055"/>
                <a:gd name="T40" fmla="*/ 41592 w 395986"/>
                <a:gd name="T41" fmla="*/ 1607 h 313055"/>
                <a:gd name="T42" fmla="*/ 37442 w 395986"/>
                <a:gd name="T43" fmla="*/ 0 h 313055"/>
                <a:gd name="T44" fmla="*/ 56298 w 395986"/>
                <a:gd name="T45" fmla="*/ 0 h 313055"/>
                <a:gd name="T46" fmla="*/ 60178 w 395986"/>
                <a:gd name="T47" fmla="*/ 1234 h 313055"/>
                <a:gd name="T48" fmla="*/ 60178 w 395986"/>
                <a:gd name="T49" fmla="*/ 4229 h 313055"/>
                <a:gd name="T50" fmla="*/ 75725 w 395986"/>
                <a:gd name="T51" fmla="*/ 4229 h 313055"/>
                <a:gd name="T52" fmla="*/ 75725 w 395986"/>
                <a:gd name="T53" fmla="*/ 23585 h 313055"/>
                <a:gd name="T54" fmla="*/ 18044 w 395986"/>
                <a:gd name="T55" fmla="*/ 23585 h 313055"/>
                <a:gd name="T56" fmla="*/ 18044 w 395986"/>
                <a:gd name="T57" fmla="*/ 4229 h 313055"/>
                <a:gd name="T58" fmla="*/ 33562 w 395986"/>
                <a:gd name="T59" fmla="*/ 4229 h 313055"/>
                <a:gd name="T60" fmla="*/ 33562 w 395986"/>
                <a:gd name="T61" fmla="*/ 1234 h 313055"/>
                <a:gd name="T62" fmla="*/ 37442 w 395986"/>
                <a:gd name="T63" fmla="*/ 0 h 31305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95986"/>
                <a:gd name="T97" fmla="*/ 0 h 313055"/>
                <a:gd name="T98" fmla="*/ 395986 w 395986"/>
                <a:gd name="T99" fmla="*/ 313055 h 31305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95986" h="313055">
                  <a:moveTo>
                    <a:pt x="341885" y="56133"/>
                  </a:moveTo>
                  <a:lnTo>
                    <a:pt x="366015" y="56133"/>
                  </a:lnTo>
                  <a:cubicBezTo>
                    <a:pt x="382525" y="56133"/>
                    <a:pt x="395987" y="69596"/>
                    <a:pt x="395987" y="86106"/>
                  </a:cubicBezTo>
                  <a:lnTo>
                    <a:pt x="395987" y="283083"/>
                  </a:lnTo>
                  <a:cubicBezTo>
                    <a:pt x="395987" y="299593"/>
                    <a:pt x="382525" y="313055"/>
                    <a:pt x="366015" y="313055"/>
                  </a:cubicBezTo>
                  <a:lnTo>
                    <a:pt x="341885" y="313055"/>
                  </a:lnTo>
                  <a:lnTo>
                    <a:pt x="341885" y="56133"/>
                  </a:lnTo>
                  <a:close/>
                  <a:moveTo>
                    <a:pt x="29846" y="56133"/>
                  </a:moveTo>
                  <a:lnTo>
                    <a:pt x="53975" y="56133"/>
                  </a:lnTo>
                  <a:lnTo>
                    <a:pt x="53975" y="313055"/>
                  </a:lnTo>
                  <a:lnTo>
                    <a:pt x="29846" y="313055"/>
                  </a:lnTo>
                  <a:cubicBezTo>
                    <a:pt x="13336" y="313055"/>
                    <a:pt x="0" y="299593"/>
                    <a:pt x="0" y="283083"/>
                  </a:cubicBezTo>
                  <a:lnTo>
                    <a:pt x="0" y="86106"/>
                  </a:lnTo>
                  <a:cubicBezTo>
                    <a:pt x="0" y="69596"/>
                    <a:pt x="13336" y="56133"/>
                    <a:pt x="29846" y="56133"/>
                  </a:cubicBezTo>
                  <a:close/>
                  <a:moveTo>
                    <a:pt x="175642" y="21336"/>
                  </a:moveTo>
                  <a:cubicBezTo>
                    <a:pt x="168784" y="21336"/>
                    <a:pt x="163196" y="27051"/>
                    <a:pt x="163196" y="33908"/>
                  </a:cubicBezTo>
                  <a:lnTo>
                    <a:pt x="163196" y="56133"/>
                  </a:lnTo>
                  <a:lnTo>
                    <a:pt x="232792" y="56133"/>
                  </a:lnTo>
                  <a:lnTo>
                    <a:pt x="232792" y="33908"/>
                  </a:lnTo>
                  <a:cubicBezTo>
                    <a:pt x="232792" y="27051"/>
                    <a:pt x="227077" y="21336"/>
                    <a:pt x="220219" y="21336"/>
                  </a:cubicBezTo>
                  <a:lnTo>
                    <a:pt x="175642" y="21336"/>
                  </a:lnTo>
                  <a:close/>
                  <a:moveTo>
                    <a:pt x="158116" y="0"/>
                  </a:moveTo>
                  <a:lnTo>
                    <a:pt x="237744" y="0"/>
                  </a:lnTo>
                  <a:cubicBezTo>
                    <a:pt x="246889" y="0"/>
                    <a:pt x="254128" y="7239"/>
                    <a:pt x="254128" y="16383"/>
                  </a:cubicBezTo>
                  <a:lnTo>
                    <a:pt x="254128" y="56133"/>
                  </a:lnTo>
                  <a:lnTo>
                    <a:pt x="319787" y="56133"/>
                  </a:lnTo>
                  <a:lnTo>
                    <a:pt x="319787" y="313055"/>
                  </a:lnTo>
                  <a:lnTo>
                    <a:pt x="76200" y="313055"/>
                  </a:lnTo>
                  <a:lnTo>
                    <a:pt x="76200" y="56133"/>
                  </a:lnTo>
                  <a:lnTo>
                    <a:pt x="141733" y="56133"/>
                  </a:lnTo>
                  <a:lnTo>
                    <a:pt x="141733" y="16383"/>
                  </a:lnTo>
                  <a:cubicBezTo>
                    <a:pt x="141733" y="7239"/>
                    <a:pt x="149099" y="0"/>
                    <a:pt x="158116" y="0"/>
                  </a:cubicBezTo>
                  <a:close/>
                </a:path>
              </a:pathLst>
            </a:custGeom>
            <a:solidFill>
              <a:srgbClr val="4CD6B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endParaRPr lang="en-US" altLang="en-US"/>
            </a:p>
          </p:txBody>
        </p:sp>
        <p:pic>
          <p:nvPicPr>
            <p:cNvPr id="14402" name="Image"/>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a:off x="4919663" y="1917700"/>
              <a:ext cx="330200" cy="16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3" name="Image"/>
            <p:cNvPicPr>
              <a:picLocks noChangeAspect="1"/>
            </p:cNvPicPr>
            <p:nvPr/>
          </p:nvPicPr>
          <p:blipFill>
            <a:blip r:embed="rId25">
              <a:extLst>
                <a:ext uri="{28A0092B-C50C-407E-A947-70E740481C1C}">
                  <a14:useLocalDpi xmlns:a14="http://schemas.microsoft.com/office/drawing/2010/main" val="0"/>
                </a:ext>
              </a:extLst>
            </a:blip>
            <a:srcRect/>
            <a:stretch>
              <a:fillRect/>
            </a:stretch>
          </p:blipFill>
          <p:spPr bwMode="auto">
            <a:xfrm>
              <a:off x="4849813" y="2043113"/>
              <a:ext cx="284162" cy="15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4" name="Image"/>
            <p:cNvPicPr>
              <a:picLocks noChangeAspect="1"/>
            </p:cNvPicPr>
            <p:nvPr/>
          </p:nvPicPr>
          <p:blipFill>
            <a:blip r:embed="rId26">
              <a:extLst>
                <a:ext uri="{28A0092B-C50C-407E-A947-70E740481C1C}">
                  <a14:useLocalDpi xmlns:a14="http://schemas.microsoft.com/office/drawing/2010/main" val="0"/>
                </a:ext>
              </a:extLst>
            </a:blip>
            <a:srcRect/>
            <a:stretch>
              <a:fillRect/>
            </a:stretch>
          </p:blipFill>
          <p:spPr bwMode="auto">
            <a:xfrm>
              <a:off x="4886325" y="1979613"/>
              <a:ext cx="307975" cy="15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5" name="Image"/>
            <p:cNvPicPr>
              <a:picLocks noChangeAspect="1"/>
            </p:cNvPicPr>
            <p:nvPr/>
          </p:nvPicPr>
          <p:blipFill>
            <a:blip r:embed="rId27">
              <a:extLst>
                <a:ext uri="{28A0092B-C50C-407E-A947-70E740481C1C}">
                  <a14:useLocalDpi xmlns:a14="http://schemas.microsoft.com/office/drawing/2010/main" val="0"/>
                </a:ext>
              </a:extLst>
            </a:blip>
            <a:srcRect/>
            <a:stretch>
              <a:fillRect/>
            </a:stretch>
          </p:blipFill>
          <p:spPr bwMode="auto">
            <a:xfrm>
              <a:off x="4953000" y="1855788"/>
              <a:ext cx="352425"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6" name="Image"/>
            <p:cNvPicPr>
              <a:picLocks noChangeAspect="1"/>
            </p:cNvPicPr>
            <p:nvPr/>
          </p:nvPicPr>
          <p:blipFill>
            <a:blip r:embed="rId28">
              <a:extLst>
                <a:ext uri="{28A0092B-C50C-407E-A947-70E740481C1C}">
                  <a14:useLocalDpi xmlns:a14="http://schemas.microsoft.com/office/drawing/2010/main" val="0"/>
                </a:ext>
              </a:extLst>
            </a:blip>
            <a:srcRect/>
            <a:stretch>
              <a:fillRect/>
            </a:stretch>
          </p:blipFill>
          <p:spPr bwMode="auto">
            <a:xfrm>
              <a:off x="4959350" y="1408113"/>
              <a:ext cx="73660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7" name="Image"/>
            <p:cNvPicPr>
              <a:picLocks noChangeAspect="1"/>
            </p:cNvPicPr>
            <p:nvPr/>
          </p:nvPicPr>
          <p:blipFill>
            <a:blip r:embed="rId29">
              <a:extLst>
                <a:ext uri="{28A0092B-C50C-407E-A947-70E740481C1C}">
                  <a14:useLocalDpi xmlns:a14="http://schemas.microsoft.com/office/drawing/2010/main" val="0"/>
                </a:ext>
              </a:extLst>
            </a:blip>
            <a:srcRect/>
            <a:stretch>
              <a:fillRect/>
            </a:stretch>
          </p:blipFill>
          <p:spPr bwMode="auto">
            <a:xfrm>
              <a:off x="5013325" y="1481138"/>
              <a:ext cx="5746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8" name="Image"/>
            <p:cNvPicPr>
              <a:picLocks noChangeAspect="1"/>
            </p:cNvPicPr>
            <p:nvPr/>
          </p:nvPicPr>
          <p:blipFill>
            <a:blip r:embed="rId30">
              <a:extLst>
                <a:ext uri="{28A0092B-C50C-407E-A947-70E740481C1C}">
                  <a14:useLocalDpi xmlns:a14="http://schemas.microsoft.com/office/drawing/2010/main" val="0"/>
                </a:ext>
              </a:extLst>
            </a:blip>
            <a:srcRect/>
            <a:stretch>
              <a:fillRect/>
            </a:stretch>
          </p:blipFill>
          <p:spPr bwMode="auto">
            <a:xfrm>
              <a:off x="5229225" y="1589088"/>
              <a:ext cx="187325"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9" name="Image"/>
            <p:cNvPicPr>
              <a:picLocks noChangeAspect="1"/>
            </p:cNvPicPr>
            <p:nvPr/>
          </p:nvPicPr>
          <p:blipFill>
            <a:blip r:embed="rId31">
              <a:extLst>
                <a:ext uri="{28A0092B-C50C-407E-A947-70E740481C1C}">
                  <a14:useLocalDpi xmlns:a14="http://schemas.microsoft.com/office/drawing/2010/main" val="0"/>
                </a:ext>
              </a:extLst>
            </a:blip>
            <a:srcRect/>
            <a:stretch>
              <a:fillRect/>
            </a:stretch>
          </p:blipFill>
          <p:spPr bwMode="auto">
            <a:xfrm>
              <a:off x="4924425" y="3206750"/>
              <a:ext cx="333375"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0" name="Image"/>
            <p:cNvPicPr>
              <a:picLocks noChangeAspect="1"/>
            </p:cNvPicPr>
            <p:nvPr/>
          </p:nvPicPr>
          <p:blipFill>
            <a:blip r:embed="rId32">
              <a:extLst>
                <a:ext uri="{28A0092B-C50C-407E-A947-70E740481C1C}">
                  <a14:useLocalDpi xmlns:a14="http://schemas.microsoft.com/office/drawing/2010/main" val="0"/>
                </a:ext>
              </a:extLst>
            </a:blip>
            <a:srcRect/>
            <a:stretch>
              <a:fillRect/>
            </a:stretch>
          </p:blipFill>
          <p:spPr bwMode="auto">
            <a:xfrm>
              <a:off x="4859338" y="3087688"/>
              <a:ext cx="285750"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1" name="Image"/>
            <p:cNvPicPr>
              <a:picLocks noChangeAspect="1"/>
            </p:cNvPicPr>
            <p:nvPr/>
          </p:nvPicPr>
          <p:blipFill>
            <a:blip r:embed="rId33">
              <a:extLst>
                <a:ext uri="{28A0092B-C50C-407E-A947-70E740481C1C}">
                  <a14:useLocalDpi xmlns:a14="http://schemas.microsoft.com/office/drawing/2010/main" val="0"/>
                </a:ext>
              </a:extLst>
            </a:blip>
            <a:srcRect/>
            <a:stretch>
              <a:fillRect/>
            </a:stretch>
          </p:blipFill>
          <p:spPr bwMode="auto">
            <a:xfrm>
              <a:off x="4892675" y="3151188"/>
              <a:ext cx="311150"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2" name="Image"/>
            <p:cNvPicPr>
              <a:picLocks noChangeAspect="1"/>
            </p:cNvPicPr>
            <p:nvPr/>
          </p:nvPicPr>
          <p:blipFill>
            <a:blip r:embed="rId34">
              <a:extLst>
                <a:ext uri="{28A0092B-C50C-407E-A947-70E740481C1C}">
                  <a14:useLocalDpi xmlns:a14="http://schemas.microsoft.com/office/drawing/2010/main" val="0"/>
                </a:ext>
              </a:extLst>
            </a:blip>
            <a:srcRect/>
            <a:stretch>
              <a:fillRect/>
            </a:stretch>
          </p:blipFill>
          <p:spPr bwMode="auto">
            <a:xfrm>
              <a:off x="4954588" y="3259138"/>
              <a:ext cx="357187"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3" name="Image"/>
            <p:cNvPicPr>
              <a:picLocks noChangeAspect="1"/>
            </p:cNvPicPr>
            <p:nvPr/>
          </p:nvPicPr>
          <p:blipFill>
            <a:blip r:embed="rId35">
              <a:extLst>
                <a:ext uri="{28A0092B-C50C-407E-A947-70E740481C1C}">
                  <a14:useLocalDpi xmlns:a14="http://schemas.microsoft.com/office/drawing/2010/main" val="0"/>
                </a:ext>
              </a:extLst>
            </a:blip>
            <a:srcRect/>
            <a:stretch>
              <a:fillRect/>
            </a:stretch>
          </p:blipFill>
          <p:spPr bwMode="auto">
            <a:xfrm>
              <a:off x="4905375" y="3332163"/>
              <a:ext cx="8382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4" name="Image"/>
            <p:cNvPicPr>
              <a:picLocks noChangeAspect="1"/>
            </p:cNvPicPr>
            <p:nvPr/>
          </p:nvPicPr>
          <p:blipFill>
            <a:blip r:embed="rId36">
              <a:extLst>
                <a:ext uri="{28A0092B-C50C-407E-A947-70E740481C1C}">
                  <a14:useLocalDpi xmlns:a14="http://schemas.microsoft.com/office/drawing/2010/main" val="0"/>
                </a:ext>
              </a:extLst>
            </a:blip>
            <a:srcRect/>
            <a:stretch>
              <a:fillRect/>
            </a:stretch>
          </p:blipFill>
          <p:spPr bwMode="auto">
            <a:xfrm>
              <a:off x="5022850" y="3376613"/>
              <a:ext cx="5746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415" name="object 182"/>
            <p:cNvSpPr>
              <a:spLocks/>
            </p:cNvSpPr>
            <p:nvPr/>
          </p:nvSpPr>
          <p:spPr bwMode="auto">
            <a:xfrm>
              <a:off x="5176838" y="3533775"/>
              <a:ext cx="293687" cy="180975"/>
            </a:xfrm>
            <a:custGeom>
              <a:avLst/>
              <a:gdLst>
                <a:gd name="T0" fmla="*/ 52924 w 391668"/>
                <a:gd name="T1" fmla="*/ 5920 h 323088"/>
                <a:gd name="T2" fmla="*/ 47445 w 391668"/>
                <a:gd name="T3" fmla="*/ 7619 h 323088"/>
                <a:gd name="T4" fmla="*/ 52924 w 391668"/>
                <a:gd name="T5" fmla="*/ 9319 h 323088"/>
                <a:gd name="T6" fmla="*/ 58404 w 391668"/>
                <a:gd name="T7" fmla="*/ 7619 h 323088"/>
                <a:gd name="T8" fmla="*/ 52924 w 391668"/>
                <a:gd name="T9" fmla="*/ 5920 h 323088"/>
                <a:gd name="T10" fmla="*/ 35344 w 391668"/>
                <a:gd name="T11" fmla="*/ 5920 h 323088"/>
                <a:gd name="T12" fmla="*/ 29864 w 391668"/>
                <a:gd name="T13" fmla="*/ 7619 h 323088"/>
                <a:gd name="T14" fmla="*/ 35344 w 391668"/>
                <a:gd name="T15" fmla="*/ 9319 h 323088"/>
                <a:gd name="T16" fmla="*/ 40822 w 391668"/>
                <a:gd name="T17" fmla="*/ 7619 h 323088"/>
                <a:gd name="T18" fmla="*/ 35344 w 391668"/>
                <a:gd name="T19" fmla="*/ 5920 h 323088"/>
                <a:gd name="T20" fmla="*/ 17762 w 391668"/>
                <a:gd name="T21" fmla="*/ 5920 h 323088"/>
                <a:gd name="T22" fmla="*/ 12282 w 391668"/>
                <a:gd name="T23" fmla="*/ 7619 h 323088"/>
                <a:gd name="T24" fmla="*/ 17762 w 391668"/>
                <a:gd name="T25" fmla="*/ 9319 h 323088"/>
                <a:gd name="T26" fmla="*/ 23240 w 391668"/>
                <a:gd name="T27" fmla="*/ 7619 h 323088"/>
                <a:gd name="T28" fmla="*/ 17762 w 391668"/>
                <a:gd name="T29" fmla="*/ 5920 h 323088"/>
                <a:gd name="T30" fmla="*/ 73305 w 391668"/>
                <a:gd name="T31" fmla="*/ 5098 h 323088"/>
                <a:gd name="T32" fmla="*/ 83300 w 391668"/>
                <a:gd name="T33" fmla="*/ 5098 h 323088"/>
                <a:gd name="T34" fmla="*/ 92843 w 391668"/>
                <a:gd name="T35" fmla="*/ 8058 h 323088"/>
                <a:gd name="T36" fmla="*/ 92843 w 391668"/>
                <a:gd name="T37" fmla="*/ 17470 h 323088"/>
                <a:gd name="T38" fmla="*/ 83300 w 391668"/>
                <a:gd name="T39" fmla="*/ 20431 h 323088"/>
                <a:gd name="T40" fmla="*/ 72311 w 391668"/>
                <a:gd name="T41" fmla="*/ 20431 h 323088"/>
                <a:gd name="T42" fmla="*/ 84926 w 391668"/>
                <a:gd name="T43" fmla="*/ 23754 h 323088"/>
                <a:gd name="T44" fmla="*/ 55513 w 391668"/>
                <a:gd name="T45" fmla="*/ 20431 h 323088"/>
                <a:gd name="T46" fmla="*/ 31761 w 391668"/>
                <a:gd name="T47" fmla="*/ 20431 h 323088"/>
                <a:gd name="T48" fmla="*/ 23061 w 391668"/>
                <a:gd name="T49" fmla="*/ 18694 h 323088"/>
                <a:gd name="T50" fmla="*/ 40040 w 391668"/>
                <a:gd name="T51" fmla="*/ 16107 h 323088"/>
                <a:gd name="T52" fmla="*/ 63762 w 391668"/>
                <a:gd name="T53" fmla="*/ 16107 h 323088"/>
                <a:gd name="T54" fmla="*/ 73305 w 391668"/>
                <a:gd name="T55" fmla="*/ 13148 h 323088"/>
                <a:gd name="T56" fmla="*/ 73305 w 391668"/>
                <a:gd name="T57" fmla="*/ 5098 h 323088"/>
                <a:gd name="T58" fmla="*/ 9573 w 391668"/>
                <a:gd name="T59" fmla="*/ 0 h 323088"/>
                <a:gd name="T60" fmla="*/ 61113 w 391668"/>
                <a:gd name="T61" fmla="*/ 0 h 323088"/>
                <a:gd name="T62" fmla="*/ 70656 w 391668"/>
                <a:gd name="T63" fmla="*/ 2960 h 323088"/>
                <a:gd name="T64" fmla="*/ 70656 w 391668"/>
                <a:gd name="T65" fmla="*/ 12372 h 323088"/>
                <a:gd name="T66" fmla="*/ 61113 w 391668"/>
                <a:gd name="T67" fmla="*/ 15342 h 323088"/>
                <a:gd name="T68" fmla="*/ 37360 w 391668"/>
                <a:gd name="T69" fmla="*/ 15342 h 323088"/>
                <a:gd name="T70" fmla="*/ 4004 w 391668"/>
                <a:gd name="T71" fmla="*/ 18600 h 323088"/>
                <a:gd name="T72" fmla="*/ 20562 w 391668"/>
                <a:gd name="T73" fmla="*/ 15342 h 323088"/>
                <a:gd name="T74" fmla="*/ 9573 w 391668"/>
                <a:gd name="T75" fmla="*/ 15342 h 323088"/>
                <a:gd name="T76" fmla="*/ 0 w 391668"/>
                <a:gd name="T77" fmla="*/ 12372 h 323088"/>
                <a:gd name="T78" fmla="*/ 0 w 391668"/>
                <a:gd name="T79" fmla="*/ 2960 h 323088"/>
                <a:gd name="T80" fmla="*/ 9573 w 391668"/>
                <a:gd name="T81" fmla="*/ 0 h 32308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91668"/>
                <a:gd name="T124" fmla="*/ 0 h 323088"/>
                <a:gd name="T125" fmla="*/ 391668 w 391668"/>
                <a:gd name="T126" fmla="*/ 323088 h 32308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91668" h="323088">
                  <a:moveTo>
                    <a:pt x="223265" y="80518"/>
                  </a:moveTo>
                  <a:cubicBezTo>
                    <a:pt x="210439" y="80518"/>
                    <a:pt x="200152" y="90932"/>
                    <a:pt x="200152" y="103632"/>
                  </a:cubicBezTo>
                  <a:cubicBezTo>
                    <a:pt x="200152" y="116459"/>
                    <a:pt x="210439" y="126746"/>
                    <a:pt x="223265" y="126746"/>
                  </a:cubicBezTo>
                  <a:cubicBezTo>
                    <a:pt x="235965" y="126746"/>
                    <a:pt x="246380" y="116459"/>
                    <a:pt x="246380" y="103632"/>
                  </a:cubicBezTo>
                  <a:cubicBezTo>
                    <a:pt x="246380" y="90932"/>
                    <a:pt x="235965" y="80518"/>
                    <a:pt x="223265" y="80518"/>
                  </a:cubicBezTo>
                  <a:close/>
                  <a:moveTo>
                    <a:pt x="149098" y="80518"/>
                  </a:moveTo>
                  <a:cubicBezTo>
                    <a:pt x="136271" y="80518"/>
                    <a:pt x="125984" y="90932"/>
                    <a:pt x="125984" y="103632"/>
                  </a:cubicBezTo>
                  <a:cubicBezTo>
                    <a:pt x="125984" y="116459"/>
                    <a:pt x="136271" y="126746"/>
                    <a:pt x="149098" y="126746"/>
                  </a:cubicBezTo>
                  <a:cubicBezTo>
                    <a:pt x="161798" y="126746"/>
                    <a:pt x="172212" y="116459"/>
                    <a:pt x="172212" y="103632"/>
                  </a:cubicBezTo>
                  <a:cubicBezTo>
                    <a:pt x="172212" y="90932"/>
                    <a:pt x="161798" y="80518"/>
                    <a:pt x="149098" y="80518"/>
                  </a:cubicBezTo>
                  <a:close/>
                  <a:moveTo>
                    <a:pt x="74930" y="80518"/>
                  </a:moveTo>
                  <a:cubicBezTo>
                    <a:pt x="62102" y="80518"/>
                    <a:pt x="51815" y="90932"/>
                    <a:pt x="51815" y="103632"/>
                  </a:cubicBezTo>
                  <a:cubicBezTo>
                    <a:pt x="51815" y="116459"/>
                    <a:pt x="62102" y="126746"/>
                    <a:pt x="74930" y="126746"/>
                  </a:cubicBezTo>
                  <a:cubicBezTo>
                    <a:pt x="87630" y="126746"/>
                    <a:pt x="98044" y="116459"/>
                    <a:pt x="98044" y="103632"/>
                  </a:cubicBezTo>
                  <a:cubicBezTo>
                    <a:pt x="98044" y="90932"/>
                    <a:pt x="87630" y="80518"/>
                    <a:pt x="74930" y="80518"/>
                  </a:cubicBezTo>
                  <a:close/>
                  <a:moveTo>
                    <a:pt x="309245" y="69342"/>
                  </a:moveTo>
                  <a:lnTo>
                    <a:pt x="351409" y="69342"/>
                  </a:lnTo>
                  <a:cubicBezTo>
                    <a:pt x="373634" y="69342"/>
                    <a:pt x="391668" y="87376"/>
                    <a:pt x="391668" y="109601"/>
                  </a:cubicBezTo>
                  <a:lnTo>
                    <a:pt x="391668" y="237617"/>
                  </a:lnTo>
                  <a:cubicBezTo>
                    <a:pt x="391668" y="259842"/>
                    <a:pt x="373634" y="277876"/>
                    <a:pt x="351409" y="277876"/>
                  </a:cubicBezTo>
                  <a:lnTo>
                    <a:pt x="305053" y="277876"/>
                  </a:lnTo>
                  <a:cubicBezTo>
                    <a:pt x="313817" y="291465"/>
                    <a:pt x="312927" y="301371"/>
                    <a:pt x="358267" y="323088"/>
                  </a:cubicBezTo>
                  <a:cubicBezTo>
                    <a:pt x="282067" y="314579"/>
                    <a:pt x="270128" y="310769"/>
                    <a:pt x="234188" y="277876"/>
                  </a:cubicBezTo>
                  <a:lnTo>
                    <a:pt x="133985" y="277876"/>
                  </a:lnTo>
                  <a:cubicBezTo>
                    <a:pt x="117602" y="277876"/>
                    <a:pt x="103632" y="268224"/>
                    <a:pt x="97282" y="254254"/>
                  </a:cubicBezTo>
                  <a:cubicBezTo>
                    <a:pt x="123189" y="246253"/>
                    <a:pt x="144272" y="235331"/>
                    <a:pt x="168910" y="219075"/>
                  </a:cubicBezTo>
                  <a:lnTo>
                    <a:pt x="268986" y="219075"/>
                  </a:lnTo>
                  <a:cubicBezTo>
                    <a:pt x="291211" y="219075"/>
                    <a:pt x="309245" y="201041"/>
                    <a:pt x="309245" y="178816"/>
                  </a:cubicBezTo>
                  <a:lnTo>
                    <a:pt x="309245" y="69342"/>
                  </a:lnTo>
                  <a:close/>
                  <a:moveTo>
                    <a:pt x="40386" y="0"/>
                  </a:moveTo>
                  <a:lnTo>
                    <a:pt x="257810" y="0"/>
                  </a:lnTo>
                  <a:cubicBezTo>
                    <a:pt x="280035" y="0"/>
                    <a:pt x="298069" y="18034"/>
                    <a:pt x="298069" y="40259"/>
                  </a:cubicBezTo>
                  <a:lnTo>
                    <a:pt x="298069" y="168275"/>
                  </a:lnTo>
                  <a:cubicBezTo>
                    <a:pt x="298069" y="190627"/>
                    <a:pt x="280035" y="208661"/>
                    <a:pt x="257810" y="208661"/>
                  </a:cubicBezTo>
                  <a:lnTo>
                    <a:pt x="157607" y="208661"/>
                  </a:lnTo>
                  <a:cubicBezTo>
                    <a:pt x="111633" y="238887"/>
                    <a:pt x="93090" y="244348"/>
                    <a:pt x="16890" y="252984"/>
                  </a:cubicBezTo>
                  <a:cubicBezTo>
                    <a:pt x="61340" y="228727"/>
                    <a:pt x="66294" y="231267"/>
                    <a:pt x="86740" y="208661"/>
                  </a:cubicBezTo>
                  <a:lnTo>
                    <a:pt x="40386" y="208661"/>
                  </a:lnTo>
                  <a:cubicBezTo>
                    <a:pt x="18034" y="208661"/>
                    <a:pt x="0" y="190627"/>
                    <a:pt x="0" y="168275"/>
                  </a:cubicBezTo>
                  <a:lnTo>
                    <a:pt x="0" y="40259"/>
                  </a:lnTo>
                  <a:cubicBezTo>
                    <a:pt x="0" y="18034"/>
                    <a:pt x="18034" y="0"/>
                    <a:pt x="40386" y="0"/>
                  </a:cubicBezTo>
                  <a:close/>
                </a:path>
              </a:pathLst>
            </a:custGeom>
            <a:solidFill>
              <a:srgbClr val="5EBEE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endParaRPr lang="en-US" altLang="en-US"/>
            </a:p>
          </p:txBody>
        </p:sp>
      </p:grpSp>
      <p:sp>
        <p:nvSpPr>
          <p:cNvPr id="14347" name="Title 1"/>
          <p:cNvSpPr txBox="1">
            <a:spLocks/>
          </p:cNvSpPr>
          <p:nvPr/>
        </p:nvSpPr>
        <p:spPr bwMode="auto">
          <a:xfrm>
            <a:off x="462993" y="446618"/>
            <a:ext cx="11266015" cy="1153584"/>
          </a:xfrm>
          <a:prstGeom prst="rect">
            <a:avLst/>
          </a:prstGeom>
          <a:noFill/>
          <a:ln w="19050">
            <a:solidFill>
              <a:srgbClr val="F27212"/>
            </a:solidFill>
            <a:prstDash val="dash"/>
            <a:miter lim="800000"/>
            <a:headEnd/>
            <a:tailEnd/>
          </a:ln>
          <a:extLst>
            <a:ext uri="{909E8E84-426E-40dd-AFC4-6F175D3DCCD1}">
              <a14:hiddenFill xmlns:a14="http://schemas.microsoft.com/office/drawing/2010/main">
                <a:solidFill>
                  <a:srgbClr val="FFFFFF"/>
                </a:solidFill>
              </a14:hiddenFill>
            </a:ext>
          </a:extLst>
        </p:spPr>
        <p:txBody>
          <a:bodyPr lIns="121917" tIns="60958" rIns="121917" bIns="60958"/>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r>
              <a:rPr lang="id-ID" altLang="en-US" sz="3200" dirty="0" smtClean="0">
                <a:solidFill>
                  <a:schemeClr val="tx2">
                    <a:lumMod val="90000"/>
                  </a:schemeClr>
                </a:solidFill>
                <a:latin typeface="Gill Sans MT" pitchFamily="34" charset="0"/>
              </a:rPr>
              <a:t>Revolusi 4.0</a:t>
            </a:r>
            <a:r>
              <a:rPr lang="id-ID" altLang="en-US" sz="4300" b="1" dirty="0">
                <a:solidFill>
                  <a:schemeClr val="tx2">
                    <a:lumMod val="90000"/>
                  </a:schemeClr>
                </a:solidFill>
                <a:latin typeface="Gill Sans MT" pitchFamily="34" charset="0"/>
              </a:rPr>
              <a:t/>
            </a:r>
            <a:br>
              <a:rPr lang="id-ID" altLang="en-US" sz="4300" b="1" dirty="0">
                <a:solidFill>
                  <a:schemeClr val="tx2">
                    <a:lumMod val="90000"/>
                  </a:schemeClr>
                </a:solidFill>
                <a:latin typeface="Gill Sans MT" pitchFamily="34" charset="0"/>
              </a:rPr>
            </a:br>
            <a:r>
              <a:rPr lang="id-ID" altLang="en-US" sz="3700" b="1" dirty="0" smtClean="0">
                <a:solidFill>
                  <a:schemeClr val="tx2">
                    <a:lumMod val="90000"/>
                  </a:schemeClr>
                </a:solidFill>
                <a:latin typeface="Gill Sans MT" pitchFamily="34" charset="0"/>
              </a:rPr>
              <a:t>dalam </a:t>
            </a:r>
            <a:r>
              <a:rPr lang="en-US" altLang="en-US" sz="3700" b="1" dirty="0" err="1" smtClean="0">
                <a:solidFill>
                  <a:schemeClr val="tx2">
                    <a:lumMod val="90000"/>
                  </a:schemeClr>
                </a:solidFill>
                <a:latin typeface="Gill Sans MT" pitchFamily="34" charset="0"/>
              </a:rPr>
              <a:t>Implementasi</a:t>
            </a:r>
            <a:r>
              <a:rPr lang="en-US" altLang="en-US" sz="3700" b="1" dirty="0" smtClean="0">
                <a:solidFill>
                  <a:schemeClr val="tx2">
                    <a:lumMod val="90000"/>
                  </a:schemeClr>
                </a:solidFill>
                <a:latin typeface="Gill Sans MT" pitchFamily="34" charset="0"/>
              </a:rPr>
              <a:t> </a:t>
            </a:r>
            <a:r>
              <a:rPr lang="en-US" altLang="en-US" sz="3700" b="1" dirty="0" err="1" smtClean="0">
                <a:solidFill>
                  <a:schemeClr val="tx2">
                    <a:lumMod val="90000"/>
                  </a:schemeClr>
                </a:solidFill>
                <a:latin typeface="Gill Sans MT" pitchFamily="34" charset="0"/>
              </a:rPr>
              <a:t>Bidang</a:t>
            </a:r>
            <a:r>
              <a:rPr lang="en-US" altLang="en-US" sz="3700" b="1" dirty="0" smtClean="0">
                <a:solidFill>
                  <a:schemeClr val="tx2">
                    <a:lumMod val="90000"/>
                  </a:schemeClr>
                </a:solidFill>
                <a:latin typeface="Gill Sans MT" pitchFamily="34" charset="0"/>
              </a:rPr>
              <a:t> </a:t>
            </a:r>
            <a:r>
              <a:rPr lang="en-US" altLang="en-US" sz="3700" b="1" dirty="0" err="1" smtClean="0">
                <a:solidFill>
                  <a:schemeClr val="tx2">
                    <a:lumMod val="90000"/>
                  </a:schemeClr>
                </a:solidFill>
                <a:latin typeface="Gill Sans MT" pitchFamily="34" charset="0"/>
              </a:rPr>
              <a:t>Kesehatan</a:t>
            </a:r>
            <a:endParaRPr lang="id-ID" altLang="en-US" sz="3700" dirty="0">
              <a:solidFill>
                <a:schemeClr val="tx2">
                  <a:lumMod val="90000"/>
                </a:schemeClr>
              </a:solidFill>
            </a:endParaRPr>
          </a:p>
        </p:txBody>
      </p:sp>
      <p:sp>
        <p:nvSpPr>
          <p:cNvPr id="70" name="text 1"/>
          <p:cNvSpPr txBox="1"/>
          <p:nvPr/>
        </p:nvSpPr>
        <p:spPr>
          <a:xfrm>
            <a:off x="476251" y="5020733"/>
            <a:ext cx="3605411" cy="292388"/>
          </a:xfrm>
          <a:prstGeom prst="rect">
            <a:avLst/>
          </a:prstGeom>
        </p:spPr>
        <p:txBody>
          <a:bodyPr wrap="none" lIns="0" tIns="0" rIns="0" bIns="0">
            <a:spAutoFit/>
          </a:bodyPr>
          <a:lstStyle/>
          <a:p>
            <a:pPr>
              <a:defRPr/>
            </a:pPr>
            <a:r>
              <a:rPr i="1" spc="11" dirty="0">
                <a:latin typeface="Arial"/>
                <a:cs typeface="Arial"/>
              </a:rPr>
              <a:t>One big data and health </a:t>
            </a:r>
            <a:r>
              <a:rPr i="1" spc="11" dirty="0" err="1">
                <a:latin typeface="Arial"/>
                <a:cs typeface="Arial"/>
              </a:rPr>
              <a:t>analisys</a:t>
            </a:r>
            <a:endParaRPr i="1" dirty="0">
              <a:latin typeface="Arial"/>
              <a:cs typeface="Arial"/>
            </a:endParaRPr>
          </a:p>
        </p:txBody>
      </p:sp>
      <p:sp>
        <p:nvSpPr>
          <p:cNvPr id="14349" name="text 1"/>
          <p:cNvSpPr txBox="1">
            <a:spLocks noChangeArrowheads="1"/>
          </p:cNvSpPr>
          <p:nvPr/>
        </p:nvSpPr>
        <p:spPr bwMode="auto">
          <a:xfrm>
            <a:off x="1181101" y="4328584"/>
            <a:ext cx="2638543"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r>
              <a:rPr lang="id-ID" altLang="en-US" i="1"/>
              <a:t>e personal health record</a:t>
            </a:r>
          </a:p>
        </p:txBody>
      </p:sp>
      <p:sp>
        <p:nvSpPr>
          <p:cNvPr id="14350" name="text 1"/>
          <p:cNvSpPr txBox="1">
            <a:spLocks noChangeArrowheads="1"/>
          </p:cNvSpPr>
          <p:nvPr/>
        </p:nvSpPr>
        <p:spPr bwMode="auto">
          <a:xfrm>
            <a:off x="404284" y="3401484"/>
            <a:ext cx="282449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r>
              <a:rPr lang="en-US" altLang="en-US" i="1"/>
              <a:t>Automatic data exchange </a:t>
            </a:r>
            <a:endParaRPr lang="id-ID" altLang="en-US" i="1"/>
          </a:p>
          <a:p>
            <a:r>
              <a:rPr lang="en-US" altLang="en-US" i="1"/>
              <a:t>and communication</a:t>
            </a:r>
          </a:p>
        </p:txBody>
      </p:sp>
      <p:sp>
        <p:nvSpPr>
          <p:cNvPr id="73" name="text 1"/>
          <p:cNvSpPr txBox="1"/>
          <p:nvPr/>
        </p:nvSpPr>
        <p:spPr>
          <a:xfrm>
            <a:off x="8610600" y="3240617"/>
            <a:ext cx="3015249" cy="323165"/>
          </a:xfrm>
          <a:prstGeom prst="rect">
            <a:avLst/>
          </a:prstGeom>
        </p:spPr>
        <p:txBody>
          <a:bodyPr wrap="none" lIns="0" tIns="0" rIns="0" bIns="0">
            <a:spAutoFit/>
          </a:bodyPr>
          <a:lstStyle/>
          <a:p>
            <a:pPr>
              <a:defRPr/>
            </a:pPr>
            <a:r>
              <a:rPr sz="2100" i="1" dirty="0">
                <a:latin typeface="Arial"/>
                <a:cs typeface="Arial"/>
              </a:rPr>
              <a:t>Digital health intervention</a:t>
            </a:r>
          </a:p>
        </p:txBody>
      </p:sp>
      <p:grpSp>
        <p:nvGrpSpPr>
          <p:cNvPr id="14352" name="Group 58"/>
          <p:cNvGrpSpPr>
            <a:grpSpLocks/>
          </p:cNvGrpSpPr>
          <p:nvPr/>
        </p:nvGrpSpPr>
        <p:grpSpPr bwMode="auto">
          <a:xfrm>
            <a:off x="165101" y="5865285"/>
            <a:ext cx="11715751" cy="797983"/>
            <a:chOff x="88945" y="3751040"/>
            <a:chExt cx="8786408" cy="1212856"/>
          </a:xfrm>
        </p:grpSpPr>
        <p:pic>
          <p:nvPicPr>
            <p:cNvPr id="14355" name="Image"/>
            <p:cNvPicPr>
              <a:picLocks noChangeAspect="1"/>
            </p:cNvPicPr>
            <p:nvPr/>
          </p:nvPicPr>
          <p:blipFill>
            <a:blip r:embed="rId37">
              <a:extLst>
                <a:ext uri="{28A0092B-C50C-407E-A947-70E740481C1C}">
                  <a14:useLocalDpi xmlns:a14="http://schemas.microsoft.com/office/drawing/2010/main" val="0"/>
                </a:ext>
              </a:extLst>
            </a:blip>
            <a:srcRect/>
            <a:stretch>
              <a:fillRect/>
            </a:stretch>
          </p:blipFill>
          <p:spPr bwMode="auto">
            <a:xfrm>
              <a:off x="88945" y="3843172"/>
              <a:ext cx="987380" cy="1060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6" name="Image"/>
            <p:cNvPicPr>
              <a:picLocks noChangeAspect="1"/>
            </p:cNvPicPr>
            <p:nvPr/>
          </p:nvPicPr>
          <p:blipFill>
            <a:blip r:embed="rId38">
              <a:extLst>
                <a:ext uri="{28A0092B-C50C-407E-A947-70E740481C1C}">
                  <a14:useLocalDpi xmlns:a14="http://schemas.microsoft.com/office/drawing/2010/main" val="0"/>
                </a:ext>
              </a:extLst>
            </a:blip>
            <a:srcRect/>
            <a:stretch>
              <a:fillRect/>
            </a:stretch>
          </p:blipFill>
          <p:spPr bwMode="auto">
            <a:xfrm>
              <a:off x="204983" y="4025504"/>
              <a:ext cx="455190" cy="276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7" name="Image"/>
            <p:cNvPicPr>
              <a:picLocks noChangeAspect="1"/>
            </p:cNvPicPr>
            <p:nvPr/>
          </p:nvPicPr>
          <p:blipFill>
            <a:blip r:embed="rId39">
              <a:extLst>
                <a:ext uri="{28A0092B-C50C-407E-A947-70E740481C1C}">
                  <a14:useLocalDpi xmlns:a14="http://schemas.microsoft.com/office/drawing/2010/main" val="0"/>
                </a:ext>
              </a:extLst>
            </a:blip>
            <a:srcRect/>
            <a:stretch>
              <a:fillRect/>
            </a:stretch>
          </p:blipFill>
          <p:spPr bwMode="auto">
            <a:xfrm>
              <a:off x="546240" y="4035580"/>
              <a:ext cx="424186" cy="3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8" name="Image"/>
            <p:cNvPicPr>
              <a:picLocks noChangeAspect="1"/>
            </p:cNvPicPr>
            <p:nvPr/>
          </p:nvPicPr>
          <p:blipFill>
            <a:blip r:embed="rId40">
              <a:extLst>
                <a:ext uri="{28A0092B-C50C-407E-A947-70E740481C1C}">
                  <a14:useLocalDpi xmlns:a14="http://schemas.microsoft.com/office/drawing/2010/main" val="0"/>
                </a:ext>
              </a:extLst>
            </a:blip>
            <a:srcRect/>
            <a:stretch>
              <a:fillRect/>
            </a:stretch>
          </p:blipFill>
          <p:spPr bwMode="auto">
            <a:xfrm>
              <a:off x="1184529" y="3751040"/>
              <a:ext cx="971550" cy="1176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9" name="Image"/>
            <p:cNvPicPr>
              <a:picLocks noChangeAspect="1"/>
            </p:cNvPicPr>
            <p:nvPr/>
          </p:nvPicPr>
          <p:blipFill>
            <a:blip r:embed="rId41">
              <a:extLst>
                <a:ext uri="{28A0092B-C50C-407E-A947-70E740481C1C}">
                  <a14:useLocalDpi xmlns:a14="http://schemas.microsoft.com/office/drawing/2010/main" val="0"/>
                </a:ext>
              </a:extLst>
            </a:blip>
            <a:srcRect/>
            <a:stretch>
              <a:fillRect/>
            </a:stretch>
          </p:blipFill>
          <p:spPr bwMode="auto">
            <a:xfrm>
              <a:off x="1483138" y="4067255"/>
              <a:ext cx="374275" cy="495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60" name="Image"/>
            <p:cNvPicPr>
              <a:picLocks noChangeAspect="1"/>
            </p:cNvPicPr>
            <p:nvPr/>
          </p:nvPicPr>
          <p:blipFill>
            <a:blip r:embed="rId42">
              <a:extLst>
                <a:ext uri="{28A0092B-C50C-407E-A947-70E740481C1C}">
                  <a14:useLocalDpi xmlns:a14="http://schemas.microsoft.com/office/drawing/2010/main" val="0"/>
                </a:ext>
              </a:extLst>
            </a:blip>
            <a:srcRect/>
            <a:stretch>
              <a:fillRect/>
            </a:stretch>
          </p:blipFill>
          <p:spPr bwMode="auto">
            <a:xfrm>
              <a:off x="2339912" y="3785615"/>
              <a:ext cx="960882" cy="1142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61" name="Image"/>
            <p:cNvPicPr>
              <a:picLocks noChangeAspect="1"/>
            </p:cNvPicPr>
            <p:nvPr/>
          </p:nvPicPr>
          <p:blipFill>
            <a:blip r:embed="rId43">
              <a:extLst>
                <a:ext uri="{28A0092B-C50C-407E-A947-70E740481C1C}">
                  <a14:useLocalDpi xmlns:a14="http://schemas.microsoft.com/office/drawing/2010/main" val="0"/>
                </a:ext>
              </a:extLst>
            </a:blip>
            <a:srcRect/>
            <a:stretch>
              <a:fillRect/>
            </a:stretch>
          </p:blipFill>
          <p:spPr bwMode="auto">
            <a:xfrm>
              <a:off x="2446115" y="4184775"/>
              <a:ext cx="376323" cy="377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62" name="Image"/>
            <p:cNvPicPr>
              <a:picLocks noChangeAspect="1"/>
            </p:cNvPicPr>
            <p:nvPr/>
          </p:nvPicPr>
          <p:blipFill>
            <a:blip r:embed="rId44">
              <a:extLst>
                <a:ext uri="{28A0092B-C50C-407E-A947-70E740481C1C}">
                  <a14:useLocalDpi xmlns:a14="http://schemas.microsoft.com/office/drawing/2010/main" val="0"/>
                </a:ext>
              </a:extLst>
            </a:blip>
            <a:srcRect/>
            <a:stretch>
              <a:fillRect/>
            </a:stretch>
          </p:blipFill>
          <p:spPr bwMode="auto">
            <a:xfrm>
              <a:off x="2863501" y="4200491"/>
              <a:ext cx="335975" cy="322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63" name="Image"/>
            <p:cNvPicPr>
              <a:picLocks noChangeAspect="1"/>
            </p:cNvPicPr>
            <p:nvPr/>
          </p:nvPicPr>
          <p:blipFill>
            <a:blip r:embed="rId45">
              <a:extLst>
                <a:ext uri="{28A0092B-C50C-407E-A947-70E740481C1C}">
                  <a14:useLocalDpi xmlns:a14="http://schemas.microsoft.com/office/drawing/2010/main" val="0"/>
                </a:ext>
              </a:extLst>
            </a:blip>
            <a:srcRect/>
            <a:stretch>
              <a:fillRect/>
            </a:stretch>
          </p:blipFill>
          <p:spPr bwMode="auto">
            <a:xfrm>
              <a:off x="3511948" y="3783376"/>
              <a:ext cx="996125" cy="1180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64" name="Image"/>
            <p:cNvPicPr>
              <a:picLocks noChangeAspect="1"/>
            </p:cNvPicPr>
            <p:nvPr/>
          </p:nvPicPr>
          <p:blipFill>
            <a:blip r:embed="rId46">
              <a:extLst>
                <a:ext uri="{28A0092B-C50C-407E-A947-70E740481C1C}">
                  <a14:useLocalDpi xmlns:a14="http://schemas.microsoft.com/office/drawing/2010/main" val="0"/>
                </a:ext>
              </a:extLst>
            </a:blip>
            <a:srcRect/>
            <a:stretch>
              <a:fillRect/>
            </a:stretch>
          </p:blipFill>
          <p:spPr bwMode="auto">
            <a:xfrm>
              <a:off x="3688429" y="4140080"/>
              <a:ext cx="639013" cy="486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65" name="Image"/>
            <p:cNvPicPr>
              <a:picLocks noChangeAspect="1"/>
            </p:cNvPicPr>
            <p:nvPr/>
          </p:nvPicPr>
          <p:blipFill>
            <a:blip r:embed="rId47">
              <a:extLst>
                <a:ext uri="{28A0092B-C50C-407E-A947-70E740481C1C}">
                  <a14:useLocalDpi xmlns:a14="http://schemas.microsoft.com/office/drawing/2010/main" val="0"/>
                </a:ext>
              </a:extLst>
            </a:blip>
            <a:srcRect/>
            <a:stretch>
              <a:fillRect/>
            </a:stretch>
          </p:blipFill>
          <p:spPr bwMode="auto">
            <a:xfrm>
              <a:off x="4785293" y="3892935"/>
              <a:ext cx="930878" cy="970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66" name="Image"/>
            <p:cNvPicPr>
              <a:picLocks noChangeAspect="1"/>
            </p:cNvPicPr>
            <p:nvPr/>
          </p:nvPicPr>
          <p:blipFill>
            <a:blip r:embed="rId48">
              <a:extLst>
                <a:ext uri="{28A0092B-C50C-407E-A947-70E740481C1C}">
                  <a14:useLocalDpi xmlns:a14="http://schemas.microsoft.com/office/drawing/2010/main" val="0"/>
                </a:ext>
              </a:extLst>
            </a:blip>
            <a:srcRect/>
            <a:stretch>
              <a:fillRect/>
            </a:stretch>
          </p:blipFill>
          <p:spPr bwMode="auto">
            <a:xfrm>
              <a:off x="4795940" y="4092629"/>
              <a:ext cx="841086" cy="51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67" name="Image"/>
            <p:cNvPicPr>
              <a:picLocks noChangeAspect="1"/>
            </p:cNvPicPr>
            <p:nvPr/>
          </p:nvPicPr>
          <p:blipFill>
            <a:blip r:embed="rId49">
              <a:extLst>
                <a:ext uri="{28A0092B-C50C-407E-A947-70E740481C1C}">
                  <a14:useLocalDpi xmlns:a14="http://schemas.microsoft.com/office/drawing/2010/main" val="0"/>
                </a:ext>
              </a:extLst>
            </a:blip>
            <a:srcRect/>
            <a:stretch>
              <a:fillRect/>
            </a:stretch>
          </p:blipFill>
          <p:spPr bwMode="auto">
            <a:xfrm>
              <a:off x="5962551" y="3843987"/>
              <a:ext cx="886205" cy="1035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68" name="Image"/>
            <p:cNvPicPr>
              <a:picLocks noChangeAspect="1"/>
            </p:cNvPicPr>
            <p:nvPr/>
          </p:nvPicPr>
          <p:blipFill>
            <a:blip r:embed="rId50">
              <a:extLst>
                <a:ext uri="{28A0092B-C50C-407E-A947-70E740481C1C}">
                  <a14:useLocalDpi xmlns:a14="http://schemas.microsoft.com/office/drawing/2010/main" val="0"/>
                </a:ext>
              </a:extLst>
            </a:blip>
            <a:srcRect/>
            <a:stretch>
              <a:fillRect/>
            </a:stretch>
          </p:blipFill>
          <p:spPr bwMode="auto">
            <a:xfrm>
              <a:off x="6167111" y="4129503"/>
              <a:ext cx="600284" cy="464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69" name="Image"/>
            <p:cNvPicPr>
              <a:picLocks noChangeAspect="1"/>
            </p:cNvPicPr>
            <p:nvPr/>
          </p:nvPicPr>
          <p:blipFill>
            <a:blip r:embed="rId51">
              <a:extLst>
                <a:ext uri="{28A0092B-C50C-407E-A947-70E740481C1C}">
                  <a14:useLocalDpi xmlns:a14="http://schemas.microsoft.com/office/drawing/2010/main" val="0"/>
                </a:ext>
              </a:extLst>
            </a:blip>
            <a:srcRect/>
            <a:stretch>
              <a:fillRect/>
            </a:stretch>
          </p:blipFill>
          <p:spPr bwMode="auto">
            <a:xfrm>
              <a:off x="8348353" y="4126281"/>
              <a:ext cx="527000" cy="45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0" name="Image"/>
            <p:cNvPicPr>
              <a:picLocks noChangeAspect="1"/>
            </p:cNvPicPr>
            <p:nvPr/>
          </p:nvPicPr>
          <p:blipFill>
            <a:blip r:embed="rId52">
              <a:extLst>
                <a:ext uri="{28A0092B-C50C-407E-A947-70E740481C1C}">
                  <a14:useLocalDpi xmlns:a14="http://schemas.microsoft.com/office/drawing/2010/main" val="0"/>
                </a:ext>
              </a:extLst>
            </a:blip>
            <a:srcRect/>
            <a:stretch>
              <a:fillRect/>
            </a:stretch>
          </p:blipFill>
          <p:spPr bwMode="auto">
            <a:xfrm>
              <a:off x="7101301" y="3872485"/>
              <a:ext cx="820293" cy="1067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353" name="object 169"/>
          <p:cNvSpPr>
            <a:spLocks/>
          </p:cNvSpPr>
          <p:nvPr/>
        </p:nvSpPr>
        <p:spPr bwMode="auto">
          <a:xfrm>
            <a:off x="9683751" y="6119285"/>
            <a:ext cx="687916" cy="391583"/>
          </a:xfrm>
          <a:custGeom>
            <a:avLst/>
            <a:gdLst>
              <a:gd name="T0" fmla="*/ 637 w 687070"/>
              <a:gd name="T1" fmla="*/ 25531 h 520827"/>
              <a:gd name="T2" fmla="*/ 67683 w 687070"/>
              <a:gd name="T3" fmla="*/ 27806 h 520827"/>
              <a:gd name="T4" fmla="*/ 69107 w 687070"/>
              <a:gd name="T5" fmla="*/ 36573 h 520827"/>
              <a:gd name="T6" fmla="*/ 35297 w 687070"/>
              <a:gd name="T7" fmla="*/ 36103 h 520827"/>
              <a:gd name="T8" fmla="*/ 637 w 687070"/>
              <a:gd name="T9" fmla="*/ 25531 h 520827"/>
              <a:gd name="T10" fmla="*/ 95762 w 687070"/>
              <a:gd name="T11" fmla="*/ 24725 h 520827"/>
              <a:gd name="T12" fmla="*/ 95762 w 687070"/>
              <a:gd name="T13" fmla="*/ 27845 h 520827"/>
              <a:gd name="T14" fmla="*/ 128997 w 687070"/>
              <a:gd name="T15" fmla="*/ 27845 h 520827"/>
              <a:gd name="T16" fmla="*/ 129846 w 687070"/>
              <a:gd name="T17" fmla="*/ 36160 h 520827"/>
              <a:gd name="T18" fmla="*/ 95762 w 687070"/>
              <a:gd name="T19" fmla="*/ 36266 h 520827"/>
              <a:gd name="T20" fmla="*/ 95762 w 687070"/>
              <a:gd name="T21" fmla="*/ 39377 h 520827"/>
              <a:gd name="T22" fmla="*/ 69684 w 687070"/>
              <a:gd name="T23" fmla="*/ 32051 h 520827"/>
              <a:gd name="T24" fmla="*/ 95762 w 687070"/>
              <a:gd name="T25" fmla="*/ 24725 h 520827"/>
              <a:gd name="T26" fmla="*/ 143643 w 687070"/>
              <a:gd name="T27" fmla="*/ 15622 h 520827"/>
              <a:gd name="T28" fmla="*/ 158927 w 687070"/>
              <a:gd name="T29" fmla="*/ 23274 h 520827"/>
              <a:gd name="T30" fmla="*/ 140096 w 687070"/>
              <a:gd name="T31" fmla="*/ 36160 h 520827"/>
              <a:gd name="T32" fmla="*/ 114351 w 687070"/>
              <a:gd name="T33" fmla="*/ 20317 h 520827"/>
              <a:gd name="T34" fmla="*/ 143643 w 687070"/>
              <a:gd name="T35" fmla="*/ 15622 h 520827"/>
              <a:gd name="T36" fmla="*/ 49913 w 687070"/>
              <a:gd name="T37" fmla="*/ 12137 h 520827"/>
              <a:gd name="T38" fmla="*/ 61921 w 687070"/>
              <a:gd name="T39" fmla="*/ 21527 h 520827"/>
              <a:gd name="T40" fmla="*/ 51247 w 687070"/>
              <a:gd name="T41" fmla="*/ 19962 h 520827"/>
              <a:gd name="T42" fmla="*/ 34630 w 687070"/>
              <a:gd name="T43" fmla="*/ 27250 h 520827"/>
              <a:gd name="T44" fmla="*/ 5792 w 687070"/>
              <a:gd name="T45" fmla="*/ 23274 h 520827"/>
              <a:gd name="T46" fmla="*/ 22471 w 687070"/>
              <a:gd name="T47" fmla="*/ 15757 h 520827"/>
              <a:gd name="T48" fmla="*/ 11796 w 687070"/>
              <a:gd name="T49" fmla="*/ 14191 h 520827"/>
              <a:gd name="T50" fmla="*/ 49913 w 687070"/>
              <a:gd name="T51" fmla="*/ 12137 h 520827"/>
              <a:gd name="T52" fmla="*/ 105678 w 687070"/>
              <a:gd name="T53" fmla="*/ 1479 h 520827"/>
              <a:gd name="T54" fmla="*/ 112107 w 687070"/>
              <a:gd name="T55" fmla="*/ 2506 h 520827"/>
              <a:gd name="T56" fmla="*/ 129513 w 687070"/>
              <a:gd name="T57" fmla="*/ 9928 h 520827"/>
              <a:gd name="T58" fmla="*/ 140186 w 687070"/>
              <a:gd name="T59" fmla="*/ 8363 h 520827"/>
              <a:gd name="T60" fmla="*/ 128148 w 687070"/>
              <a:gd name="T61" fmla="*/ 17754 h 520827"/>
              <a:gd name="T62" fmla="*/ 90061 w 687070"/>
              <a:gd name="T63" fmla="*/ 15699 h 520827"/>
              <a:gd name="T64" fmla="*/ 100705 w 687070"/>
              <a:gd name="T65" fmla="*/ 14134 h 520827"/>
              <a:gd name="T66" fmla="*/ 84087 w 687070"/>
              <a:gd name="T67" fmla="*/ 6846 h 520827"/>
              <a:gd name="T68" fmla="*/ 105678 w 687070"/>
              <a:gd name="T69" fmla="*/ 1479 h 520827"/>
              <a:gd name="T70" fmla="*/ 89091 w 687070"/>
              <a:gd name="T71" fmla="*/ 19 h 520827"/>
              <a:gd name="T72" fmla="*/ 106982 w 687070"/>
              <a:gd name="T73" fmla="*/ 250 h 520827"/>
              <a:gd name="T74" fmla="*/ 65681 w 687070"/>
              <a:gd name="T75" fmla="*/ 13817 h 520827"/>
              <a:gd name="T76" fmla="*/ 34963 w 687070"/>
              <a:gd name="T77" fmla="*/ 9746 h 520827"/>
              <a:gd name="T78" fmla="*/ 53491 w 687070"/>
              <a:gd name="T79" fmla="*/ 2564 h 520827"/>
              <a:gd name="T80" fmla="*/ 89091 w 687070"/>
              <a:gd name="T81" fmla="*/ 19 h 52082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87070"/>
              <a:gd name="T124" fmla="*/ 0 h 520827"/>
              <a:gd name="T125" fmla="*/ 687070 w 687070"/>
              <a:gd name="T126" fmla="*/ 520827 h 52082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87070" h="520827">
                <a:moveTo>
                  <a:pt x="2667" y="337693"/>
                </a:moveTo>
                <a:cubicBezTo>
                  <a:pt x="53975" y="379222"/>
                  <a:pt x="180975" y="371856"/>
                  <a:pt x="283464" y="367792"/>
                </a:cubicBezTo>
                <a:lnTo>
                  <a:pt x="289433" y="483743"/>
                </a:lnTo>
                <a:lnTo>
                  <a:pt x="147828" y="477520"/>
                </a:lnTo>
                <a:cubicBezTo>
                  <a:pt x="97282" y="473964"/>
                  <a:pt x="46609" y="413766"/>
                  <a:pt x="2667" y="337693"/>
                </a:cubicBezTo>
                <a:close/>
                <a:moveTo>
                  <a:pt x="401066" y="327025"/>
                </a:moveTo>
                <a:lnTo>
                  <a:pt x="401066" y="368300"/>
                </a:lnTo>
                <a:lnTo>
                  <a:pt x="540258" y="368300"/>
                </a:lnTo>
                <a:cubicBezTo>
                  <a:pt x="566420" y="420751"/>
                  <a:pt x="603123" y="473202"/>
                  <a:pt x="543814" y="478282"/>
                </a:cubicBezTo>
                <a:lnTo>
                  <a:pt x="401066" y="479679"/>
                </a:lnTo>
                <a:lnTo>
                  <a:pt x="401066" y="520827"/>
                </a:lnTo>
                <a:lnTo>
                  <a:pt x="291846" y="423926"/>
                </a:lnTo>
                <a:lnTo>
                  <a:pt x="401066" y="327025"/>
                </a:lnTo>
                <a:close/>
                <a:moveTo>
                  <a:pt x="601599" y="206629"/>
                </a:moveTo>
                <a:lnTo>
                  <a:pt x="665607" y="307848"/>
                </a:lnTo>
                <a:cubicBezTo>
                  <a:pt x="687070" y="344678"/>
                  <a:pt x="647192" y="409829"/>
                  <a:pt x="586740" y="478282"/>
                </a:cubicBezTo>
                <a:cubicBezTo>
                  <a:pt x="606044" y="421894"/>
                  <a:pt x="534670" y="337693"/>
                  <a:pt x="478917" y="268732"/>
                </a:cubicBezTo>
                <a:lnTo>
                  <a:pt x="601599" y="206629"/>
                </a:lnTo>
                <a:close/>
                <a:moveTo>
                  <a:pt x="209042" y="160528"/>
                </a:moveTo>
                <a:lnTo>
                  <a:pt x="259334" y="284734"/>
                </a:lnTo>
                <a:lnTo>
                  <a:pt x="214630" y="264033"/>
                </a:lnTo>
                <a:lnTo>
                  <a:pt x="145034" y="360426"/>
                </a:lnTo>
                <a:cubicBezTo>
                  <a:pt x="75184" y="352298"/>
                  <a:pt x="0" y="351409"/>
                  <a:pt x="24257" y="307848"/>
                </a:cubicBezTo>
                <a:lnTo>
                  <a:pt x="94107" y="208407"/>
                </a:lnTo>
                <a:lnTo>
                  <a:pt x="49403" y="187706"/>
                </a:lnTo>
                <a:lnTo>
                  <a:pt x="209042" y="160528"/>
                </a:lnTo>
                <a:close/>
                <a:moveTo>
                  <a:pt x="442595" y="19558"/>
                </a:moveTo>
                <a:cubicBezTo>
                  <a:pt x="451739" y="19558"/>
                  <a:pt x="460756" y="23495"/>
                  <a:pt x="469519" y="33147"/>
                </a:cubicBezTo>
                <a:lnTo>
                  <a:pt x="542417" y="131318"/>
                </a:lnTo>
                <a:lnTo>
                  <a:pt x="587121" y="110617"/>
                </a:lnTo>
                <a:lnTo>
                  <a:pt x="536702" y="234823"/>
                </a:lnTo>
                <a:lnTo>
                  <a:pt x="377190" y="207645"/>
                </a:lnTo>
                <a:lnTo>
                  <a:pt x="421767" y="186944"/>
                </a:lnTo>
                <a:lnTo>
                  <a:pt x="352171" y="90551"/>
                </a:lnTo>
                <a:cubicBezTo>
                  <a:pt x="385064" y="57277"/>
                  <a:pt x="414909" y="19939"/>
                  <a:pt x="442595" y="19558"/>
                </a:cubicBezTo>
                <a:close/>
                <a:moveTo>
                  <a:pt x="373126" y="254"/>
                </a:moveTo>
                <a:cubicBezTo>
                  <a:pt x="396748" y="381"/>
                  <a:pt x="422021" y="1397"/>
                  <a:pt x="448056" y="3302"/>
                </a:cubicBezTo>
                <a:cubicBezTo>
                  <a:pt x="377444" y="18161"/>
                  <a:pt x="321945" y="109728"/>
                  <a:pt x="275082" y="182753"/>
                </a:cubicBezTo>
                <a:lnTo>
                  <a:pt x="146431" y="128905"/>
                </a:lnTo>
                <a:lnTo>
                  <a:pt x="224028" y="33909"/>
                </a:lnTo>
                <a:cubicBezTo>
                  <a:pt x="245999" y="9017"/>
                  <a:pt x="302387" y="0"/>
                  <a:pt x="373126" y="254"/>
                </a:cubicBezTo>
                <a:close/>
              </a:path>
            </a:pathLst>
          </a:custGeom>
          <a:solidFill>
            <a:srgbClr val="4CD6B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endParaRPr lang="en-US" altLang="en-US"/>
          </a:p>
        </p:txBody>
      </p:sp>
      <p:sp>
        <p:nvSpPr>
          <p:cNvPr id="2" name="Slide Number Placeholder 1"/>
          <p:cNvSpPr>
            <a:spLocks noGrp="1"/>
          </p:cNvSpPr>
          <p:nvPr>
            <p:ph type="sldNum" sz="quarter" idx="12"/>
          </p:nvPr>
        </p:nvSpPr>
        <p:spPr/>
        <p:txBody>
          <a:bodyPr/>
          <a:lstStyle/>
          <a:p>
            <a:pPr marL="93968">
              <a:lnSpc>
                <a:spcPts val="1100"/>
              </a:lnSpc>
            </a:pPr>
            <a:fld id="{81D60167-4931-47E6-BA6A-407CBD079E47}" type="slidenum">
              <a:rPr lang="en-US" spc="-51" smtClean="0"/>
              <a:pPr marL="93968">
                <a:lnSpc>
                  <a:spcPts val="1100"/>
                </a:lnSpc>
              </a:pPr>
              <a:t>11</a:t>
            </a:fld>
            <a:endParaRPr lang="en-US" spc="-51" dirty="0"/>
          </a:p>
        </p:txBody>
      </p:sp>
    </p:spTree>
    <p:extLst>
      <p:ext uri="{BB962C8B-B14F-4D97-AF65-F5344CB8AC3E}">
        <p14:creationId xmlns:p14="http://schemas.microsoft.com/office/powerpoint/2010/main" val="2015935881"/>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358" y="245871"/>
            <a:ext cx="10353761" cy="1326321"/>
          </a:xfrm>
        </p:spPr>
        <p:txBody>
          <a:bodyPr/>
          <a:lstStyle/>
          <a:p>
            <a:pPr algn="l"/>
            <a:r>
              <a:rPr lang="en-US" dirty="0" smtClean="0"/>
              <a:t>IMPLEMENTASI REVOLUSI INDUSTRI 4.0 BIDANG KESEHATAN</a:t>
            </a:r>
            <a:endParaRPr lang="en-US" dirty="0"/>
          </a:p>
        </p:txBody>
      </p:sp>
      <p:sp>
        <p:nvSpPr>
          <p:cNvPr id="3" name="Content Placeholder 2"/>
          <p:cNvSpPr>
            <a:spLocks noGrp="1"/>
          </p:cNvSpPr>
          <p:nvPr>
            <p:ph idx="1"/>
          </p:nvPr>
        </p:nvSpPr>
        <p:spPr>
          <a:xfrm>
            <a:off x="5525797" y="1572192"/>
            <a:ext cx="5705006" cy="5057208"/>
          </a:xfrm>
        </p:spPr>
        <p:txBody>
          <a:bodyPr/>
          <a:lstStyle/>
          <a:p>
            <a:r>
              <a:rPr lang="en-US" sz="1800" b="1" dirty="0" err="1"/>
              <a:t>Menteri</a:t>
            </a:r>
            <a:r>
              <a:rPr lang="en-US" sz="1800" b="1" dirty="0"/>
              <a:t> </a:t>
            </a:r>
            <a:r>
              <a:rPr lang="en-US" sz="1800" b="1" dirty="0" err="1"/>
              <a:t>Kesehatan</a:t>
            </a:r>
            <a:r>
              <a:rPr lang="en-US" sz="1800" b="1" dirty="0"/>
              <a:t> </a:t>
            </a:r>
            <a:r>
              <a:rPr lang="en-US" sz="1800" dirty="0" err="1"/>
              <a:t>mempercepat</a:t>
            </a:r>
            <a:r>
              <a:rPr lang="en-US" sz="1800" dirty="0"/>
              <a:t> </a:t>
            </a:r>
            <a:r>
              <a:rPr lang="en-US" sz="1800" dirty="0" err="1"/>
              <a:t>peningkatan</a:t>
            </a:r>
            <a:r>
              <a:rPr lang="en-US" sz="1800" dirty="0"/>
              <a:t> </a:t>
            </a:r>
            <a:r>
              <a:rPr lang="en-US" sz="1800" dirty="0" err="1"/>
              <a:t>akses</a:t>
            </a:r>
            <a:r>
              <a:rPr lang="en-US" sz="1800" dirty="0"/>
              <a:t> </a:t>
            </a:r>
            <a:r>
              <a:rPr lang="en-US" sz="1800" dirty="0" err="1"/>
              <a:t>dan</a:t>
            </a:r>
            <a:r>
              <a:rPr lang="en-US" sz="1800" dirty="0"/>
              <a:t> </a:t>
            </a:r>
            <a:r>
              <a:rPr lang="en-US" sz="1800" dirty="0" err="1"/>
              <a:t>kualitas</a:t>
            </a:r>
            <a:r>
              <a:rPr lang="en-US" sz="1800" dirty="0"/>
              <a:t> </a:t>
            </a:r>
            <a:r>
              <a:rPr lang="en-US" sz="1800" dirty="0" err="1"/>
              <a:t>pelayanan</a:t>
            </a:r>
            <a:r>
              <a:rPr lang="en-US" sz="1800" dirty="0"/>
              <a:t> </a:t>
            </a:r>
            <a:r>
              <a:rPr lang="en-US" sz="1800" dirty="0" err="1"/>
              <a:t>kesehatan</a:t>
            </a:r>
            <a:r>
              <a:rPr lang="en-US" sz="1800" dirty="0"/>
              <a:t> </a:t>
            </a:r>
            <a:r>
              <a:rPr lang="en-US" sz="1800" dirty="0" err="1"/>
              <a:t>melalui</a:t>
            </a:r>
            <a:r>
              <a:rPr lang="en-US" sz="1800" dirty="0"/>
              <a:t>, </a:t>
            </a:r>
            <a:r>
              <a:rPr lang="en-US" sz="1800" dirty="0" err="1"/>
              <a:t>antara</a:t>
            </a:r>
            <a:r>
              <a:rPr lang="en-US" sz="1800" dirty="0"/>
              <a:t> lain:</a:t>
            </a:r>
          </a:p>
          <a:p>
            <a:pPr lvl="1"/>
            <a:r>
              <a:rPr lang="en-US" sz="1600" dirty="0" err="1" smtClean="0"/>
              <a:t>pelayanan</a:t>
            </a:r>
            <a:r>
              <a:rPr lang="en-US" sz="1600" dirty="0" smtClean="0"/>
              <a:t> </a:t>
            </a:r>
            <a:r>
              <a:rPr lang="en-US" sz="1600" dirty="0" err="1"/>
              <a:t>kesehatan</a:t>
            </a:r>
            <a:r>
              <a:rPr lang="en-US" sz="1600" dirty="0"/>
              <a:t> </a:t>
            </a:r>
            <a:r>
              <a:rPr lang="en-US" sz="1600" dirty="0" err="1"/>
              <a:t>jarak</a:t>
            </a:r>
            <a:r>
              <a:rPr lang="en-US" sz="1600" dirty="0"/>
              <a:t> </a:t>
            </a:r>
            <a:r>
              <a:rPr lang="en-US" sz="1600" dirty="0" err="1"/>
              <a:t>jauh</a:t>
            </a:r>
            <a:r>
              <a:rPr lang="en-US" sz="1600" dirty="0"/>
              <a:t> </a:t>
            </a:r>
            <a:r>
              <a:rPr lang="en-US" sz="1600" dirty="0" err="1"/>
              <a:t>dengan</a:t>
            </a:r>
            <a:r>
              <a:rPr lang="en-US" sz="1600" dirty="0"/>
              <a:t> </a:t>
            </a:r>
            <a:r>
              <a:rPr lang="en-US" sz="1600" dirty="0" err="1"/>
              <a:t>memanfaatkan</a:t>
            </a:r>
            <a:r>
              <a:rPr lang="en-US" sz="1600" dirty="0"/>
              <a:t> </a:t>
            </a:r>
            <a:r>
              <a:rPr lang="en-US" sz="1600" dirty="0" err="1"/>
              <a:t>teknologi</a:t>
            </a:r>
            <a:r>
              <a:rPr lang="en-US" sz="1600" dirty="0"/>
              <a:t> </a:t>
            </a:r>
            <a:r>
              <a:rPr lang="en-US" sz="1600" dirty="0" err="1"/>
              <a:t>komunikasi</a:t>
            </a:r>
            <a:r>
              <a:rPr lang="en-US" sz="1600" dirty="0"/>
              <a:t> </a:t>
            </a:r>
            <a:r>
              <a:rPr lang="en-US" sz="1600" b="1" dirty="0" smtClean="0"/>
              <a:t>(telemedicine</a:t>
            </a:r>
            <a:r>
              <a:rPr lang="en-US" sz="1600" dirty="0" smtClean="0"/>
              <a:t>).</a:t>
            </a:r>
            <a:endParaRPr lang="en-US" sz="1600" dirty="0"/>
          </a:p>
          <a:p>
            <a:r>
              <a:rPr lang="en-US" sz="1800" b="1" dirty="0" err="1"/>
              <a:t>Menteri</a:t>
            </a:r>
            <a:r>
              <a:rPr lang="en-US" sz="1800" b="1" dirty="0"/>
              <a:t> </a:t>
            </a:r>
            <a:r>
              <a:rPr lang="en-US" sz="1800" b="1" dirty="0" err="1"/>
              <a:t>Komunikasi</a:t>
            </a:r>
            <a:r>
              <a:rPr lang="en-US" sz="1800" b="1" dirty="0"/>
              <a:t> </a:t>
            </a:r>
            <a:r>
              <a:rPr lang="en-US" sz="1800" b="1" dirty="0" err="1"/>
              <a:t>dan</a:t>
            </a:r>
            <a:r>
              <a:rPr lang="en-US" sz="1800" b="1" dirty="0"/>
              <a:t> </a:t>
            </a:r>
            <a:r>
              <a:rPr lang="en-US" sz="1800" b="1" dirty="0" err="1"/>
              <a:t>Informatika</a:t>
            </a:r>
            <a:r>
              <a:rPr lang="en-US" sz="1800" b="1" dirty="0"/>
              <a:t> </a:t>
            </a:r>
            <a:r>
              <a:rPr lang="en-US" sz="1800" dirty="0" err="1"/>
              <a:t>mempercepat</a:t>
            </a:r>
            <a:r>
              <a:rPr lang="en-US" sz="1800" dirty="0"/>
              <a:t> </a:t>
            </a:r>
            <a:r>
              <a:rPr lang="en-US" sz="1800" dirty="0" err="1"/>
              <a:t>penyediaan</a:t>
            </a:r>
            <a:r>
              <a:rPr lang="en-US" sz="1800" dirty="0"/>
              <a:t> </a:t>
            </a:r>
            <a:r>
              <a:rPr lang="en-US" sz="1800" dirty="0" err="1"/>
              <a:t>jaringan</a:t>
            </a:r>
            <a:r>
              <a:rPr lang="en-US" sz="1800" dirty="0"/>
              <a:t> </a:t>
            </a:r>
            <a:r>
              <a:rPr lang="en-US" sz="1800" dirty="0" err="1"/>
              <a:t>dan</a:t>
            </a:r>
            <a:r>
              <a:rPr lang="en-US" sz="1800" dirty="0"/>
              <a:t> </a:t>
            </a:r>
            <a:r>
              <a:rPr lang="en-US" sz="1800" dirty="0" err="1"/>
              <a:t>infrastruktur</a:t>
            </a:r>
            <a:r>
              <a:rPr lang="en-US" sz="1800" dirty="0"/>
              <a:t> </a:t>
            </a:r>
            <a:r>
              <a:rPr lang="en-US" sz="1800" dirty="0" err="1"/>
              <a:t>teknologi</a:t>
            </a:r>
            <a:r>
              <a:rPr lang="en-US" sz="1800" dirty="0"/>
              <a:t> </a:t>
            </a:r>
            <a:r>
              <a:rPr lang="en-US" sz="1800" dirty="0" err="1"/>
              <a:t>informasi</a:t>
            </a:r>
            <a:r>
              <a:rPr lang="en-US" sz="1800" dirty="0"/>
              <a:t> </a:t>
            </a:r>
            <a:r>
              <a:rPr lang="en-US" sz="1800" dirty="0" err="1"/>
              <a:t>dan</a:t>
            </a:r>
            <a:r>
              <a:rPr lang="en-US" sz="1800" dirty="0"/>
              <a:t> </a:t>
            </a:r>
            <a:r>
              <a:rPr lang="en-US" sz="1800" dirty="0" err="1"/>
              <a:t>komunikasi</a:t>
            </a:r>
            <a:r>
              <a:rPr lang="en-US" sz="1800" dirty="0"/>
              <a:t> </a:t>
            </a:r>
            <a:r>
              <a:rPr lang="en-US" sz="1800" dirty="0" err="1"/>
              <a:t>untuk</a:t>
            </a:r>
            <a:r>
              <a:rPr lang="en-US" sz="1800" dirty="0"/>
              <a:t> </a:t>
            </a:r>
            <a:r>
              <a:rPr lang="en-US" sz="1800" dirty="0" err="1"/>
              <a:t>mendukung</a:t>
            </a:r>
            <a:r>
              <a:rPr lang="en-US" sz="1800" dirty="0"/>
              <a:t>, </a:t>
            </a:r>
            <a:r>
              <a:rPr lang="en-US" sz="1800" dirty="0" err="1"/>
              <a:t>antara</a:t>
            </a:r>
            <a:r>
              <a:rPr lang="en-US" sz="1800" dirty="0"/>
              <a:t> lain </a:t>
            </a:r>
            <a:r>
              <a:rPr lang="en-US" sz="1800" dirty="0" err="1"/>
              <a:t>pelayanan</a:t>
            </a:r>
            <a:r>
              <a:rPr lang="en-US" sz="1800" dirty="0"/>
              <a:t> </a:t>
            </a:r>
            <a:r>
              <a:rPr lang="en-US" sz="1800" dirty="0" err="1"/>
              <a:t>kesehatan</a:t>
            </a:r>
            <a:r>
              <a:rPr lang="en-US" sz="1800" dirty="0"/>
              <a:t> </a:t>
            </a:r>
            <a:r>
              <a:rPr lang="en-US" sz="1800" dirty="0" err="1"/>
              <a:t>jarak</a:t>
            </a:r>
            <a:r>
              <a:rPr lang="en-US" sz="1800" dirty="0"/>
              <a:t> </a:t>
            </a:r>
            <a:r>
              <a:rPr lang="en-US" sz="1800" dirty="0" err="1"/>
              <a:t>jauh</a:t>
            </a:r>
            <a:r>
              <a:rPr lang="en-US" sz="1800" dirty="0"/>
              <a:t> (</a:t>
            </a:r>
            <a:r>
              <a:rPr lang="en-US" sz="1800" b="1" dirty="0" smtClean="0"/>
              <a:t>telemedicine</a:t>
            </a:r>
            <a:r>
              <a:rPr lang="en-US" sz="1800" dirty="0"/>
              <a:t>)</a:t>
            </a:r>
            <a:r>
              <a:rPr lang="en-US" sz="1800" dirty="0" smtClean="0"/>
              <a:t> </a:t>
            </a:r>
            <a:endParaRPr lang="en-US" sz="1800" dirty="0"/>
          </a:p>
          <a:p>
            <a:endParaRPr lang="en-US" dirty="0"/>
          </a:p>
        </p:txBody>
      </p:sp>
      <p:pic>
        <p:nvPicPr>
          <p:cNvPr id="4" name="Picture 3"/>
          <p:cNvPicPr>
            <a:picLocks noChangeAspect="1"/>
          </p:cNvPicPr>
          <p:nvPr/>
        </p:nvPicPr>
        <p:blipFill rotWithShape="1">
          <a:blip r:embed="rId3"/>
          <a:srcRect l="15772" t="12501" r="21730" b="27510"/>
          <a:stretch/>
        </p:blipFill>
        <p:spPr>
          <a:xfrm>
            <a:off x="498909" y="1572192"/>
            <a:ext cx="4758891" cy="4761935"/>
          </a:xfrm>
          <a:prstGeom prst="rect">
            <a:avLst/>
          </a:prstGeom>
        </p:spPr>
      </p:pic>
      <p:sp>
        <p:nvSpPr>
          <p:cNvPr id="5" name="Rectangle 4"/>
          <p:cNvSpPr/>
          <p:nvPr/>
        </p:nvSpPr>
        <p:spPr>
          <a:xfrm>
            <a:off x="498909" y="6195238"/>
            <a:ext cx="5302285" cy="584775"/>
          </a:xfrm>
          <a:prstGeom prst="rect">
            <a:avLst/>
          </a:prstGeom>
        </p:spPr>
        <p:txBody>
          <a:bodyPr wrap="none">
            <a:spAutoFit/>
          </a:bodyPr>
          <a:lstStyle/>
          <a:p>
            <a:r>
              <a:rPr lang="en-US" sz="3200" dirty="0">
                <a:solidFill>
                  <a:srgbClr val="FF0000"/>
                </a:solidFill>
              </a:rPr>
              <a:t>https://temenin.kemkes.go.id/</a:t>
            </a:r>
          </a:p>
        </p:txBody>
      </p:sp>
    </p:spTree>
    <p:extLst>
      <p:ext uri="{BB962C8B-B14F-4D97-AF65-F5344CB8AC3E}">
        <p14:creationId xmlns:p14="http://schemas.microsoft.com/office/powerpoint/2010/main" val="3633199675"/>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noChangeArrowheads="1"/>
          </p:cNvSpPr>
          <p:nvPr>
            <p:ph type="title"/>
          </p:nvPr>
        </p:nvSpPr>
        <p:spPr>
          <a:xfrm>
            <a:off x="0" y="0"/>
            <a:ext cx="12192000" cy="1077478"/>
          </a:xfrm>
        </p:spPr>
        <p:txBody>
          <a:bodyPr>
            <a:normAutofit/>
          </a:bodyPr>
          <a:lstStyle/>
          <a:p>
            <a:r>
              <a:rPr lang="en-US" altLang="en-US" sz="3200" i="1" dirty="0" smtClean="0"/>
              <a:t>PERUBAHAN MEDICAL RECORD DI LAYANAN PRIMER</a:t>
            </a:r>
            <a:endParaRPr lang="en-US" altLang="en-US" sz="3200" dirty="0"/>
          </a:p>
        </p:txBody>
      </p:sp>
      <p:sp>
        <p:nvSpPr>
          <p:cNvPr id="13315" name="Content Placeholder 2"/>
          <p:cNvSpPr>
            <a:spLocks noGrp="1" noChangeArrowheads="1"/>
          </p:cNvSpPr>
          <p:nvPr>
            <p:ph idx="1"/>
          </p:nvPr>
        </p:nvSpPr>
        <p:spPr>
          <a:xfrm>
            <a:off x="0" y="5205666"/>
            <a:ext cx="12061371" cy="1485647"/>
          </a:xfrm>
          <a:solidFill>
            <a:schemeClr val="bg1"/>
          </a:solidFill>
        </p:spPr>
        <p:txBody>
          <a:bodyPr>
            <a:noAutofit/>
          </a:bodyPr>
          <a:lstStyle/>
          <a:p>
            <a:r>
              <a:rPr lang="en-US" altLang="en-US" dirty="0" err="1" smtClean="0"/>
              <a:t>Pcare</a:t>
            </a:r>
            <a:r>
              <a:rPr lang="en-US" altLang="en-US" dirty="0" smtClean="0"/>
              <a:t>: </a:t>
            </a:r>
            <a:r>
              <a:rPr lang="en-US" altLang="en-US" i="1" dirty="0" smtClean="0"/>
              <a:t>cloud computing-based Information System for primary care managed by BPJS </a:t>
            </a:r>
            <a:r>
              <a:rPr lang="en-US" altLang="en-US" i="1" dirty="0" err="1" smtClean="0"/>
              <a:t>Kesehatan</a:t>
            </a:r>
            <a:r>
              <a:rPr lang="en-US" altLang="en-US" i="1" dirty="0" smtClean="0"/>
              <a:t> </a:t>
            </a:r>
          </a:p>
          <a:p>
            <a:r>
              <a:rPr lang="en-US" altLang="en-US" i="1" dirty="0" err="1" smtClean="0"/>
              <a:t>Terintegrasi</a:t>
            </a:r>
            <a:r>
              <a:rPr lang="en-US" altLang="en-US" i="1" dirty="0" smtClean="0"/>
              <a:t> </a:t>
            </a:r>
            <a:r>
              <a:rPr lang="en-US" altLang="en-US" i="1" dirty="0" err="1" smtClean="0"/>
              <a:t>dengan</a:t>
            </a:r>
            <a:r>
              <a:rPr lang="en-US" altLang="en-US" i="1" dirty="0" smtClean="0"/>
              <a:t> </a:t>
            </a:r>
            <a:r>
              <a:rPr lang="en-US" altLang="en-US" i="1" dirty="0" err="1" smtClean="0"/>
              <a:t>Nomer</a:t>
            </a:r>
            <a:r>
              <a:rPr lang="en-US" altLang="en-US" i="1" dirty="0" smtClean="0"/>
              <a:t> </a:t>
            </a:r>
            <a:r>
              <a:rPr lang="en-US" altLang="en-US" i="1" dirty="0" err="1" smtClean="0"/>
              <a:t>Induk</a:t>
            </a:r>
            <a:r>
              <a:rPr lang="en-US" altLang="en-US" i="1" dirty="0" smtClean="0"/>
              <a:t> </a:t>
            </a:r>
            <a:r>
              <a:rPr lang="en-US" altLang="en-US" i="1" dirty="0" err="1" smtClean="0"/>
              <a:t>Kependudukan</a:t>
            </a:r>
            <a:r>
              <a:rPr lang="en-US" altLang="en-US" i="1" dirty="0" smtClean="0"/>
              <a:t> (NIK) </a:t>
            </a:r>
            <a:r>
              <a:rPr lang="en-US" altLang="en-US" i="1" dirty="0" err="1" smtClean="0"/>
              <a:t>dari</a:t>
            </a:r>
            <a:r>
              <a:rPr lang="en-US" altLang="en-US" i="1" dirty="0" smtClean="0"/>
              <a:t> Data based </a:t>
            </a:r>
            <a:r>
              <a:rPr lang="en-US" altLang="en-US" i="1" dirty="0" err="1" smtClean="0"/>
              <a:t>Kependudukan</a:t>
            </a:r>
            <a:r>
              <a:rPr lang="en-US" altLang="en-US" i="1" dirty="0" smtClean="0"/>
              <a:t> </a:t>
            </a:r>
            <a:r>
              <a:rPr lang="en-US" altLang="en-US" i="1" dirty="0" err="1" smtClean="0"/>
              <a:t>Kementerian</a:t>
            </a:r>
            <a:r>
              <a:rPr lang="en-US" altLang="en-US" i="1" dirty="0" smtClean="0"/>
              <a:t> </a:t>
            </a:r>
            <a:r>
              <a:rPr lang="en-US" altLang="en-US" i="1" dirty="0" err="1" smtClean="0"/>
              <a:t>Dalam</a:t>
            </a:r>
            <a:r>
              <a:rPr lang="en-US" altLang="en-US" i="1" dirty="0" smtClean="0"/>
              <a:t> </a:t>
            </a:r>
            <a:r>
              <a:rPr lang="en-US" altLang="en-US" i="1" dirty="0" err="1" smtClean="0"/>
              <a:t>Negeri</a:t>
            </a:r>
            <a:r>
              <a:rPr lang="en-US" altLang="en-US" i="1" dirty="0" smtClean="0"/>
              <a:t> </a:t>
            </a:r>
          </a:p>
        </p:txBody>
      </p:sp>
      <p:pic>
        <p:nvPicPr>
          <p:cNvPr id="13316" name="Picture 4"/>
          <p:cNvPicPr>
            <a:picLocks noChangeAspect="1"/>
          </p:cNvPicPr>
          <p:nvPr/>
        </p:nvPicPr>
        <p:blipFill>
          <a:blip r:embed="rId3">
            <a:extLst>
              <a:ext uri="{28A0092B-C50C-407E-A947-70E740481C1C}">
                <a14:useLocalDpi xmlns:a14="http://schemas.microsoft.com/office/drawing/2010/main" val="0"/>
              </a:ext>
            </a:extLst>
          </a:blip>
          <a:srcRect t="7298"/>
          <a:stretch>
            <a:fillRect/>
          </a:stretch>
        </p:blipFill>
        <p:spPr bwMode="auto">
          <a:xfrm>
            <a:off x="4826153" y="1436973"/>
            <a:ext cx="2539694" cy="3515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5" name="Slide Number Placeholder 3"/>
          <p:cNvSpPr>
            <a:spLocks noGrp="1"/>
          </p:cNvSpPr>
          <p:nvPr>
            <p:ph type="sldNum" sz="quarter" idx="4294967295"/>
          </p:nvPr>
        </p:nvSpPr>
        <p:spPr>
          <a:xfrm>
            <a:off x="8261350" y="7162800"/>
            <a:ext cx="1905000" cy="457200"/>
          </a:xfrm>
          <a:prstGeom prst="rect">
            <a:avLst/>
          </a:prstGeom>
          <a:noFill/>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C860A94D-18A8-4A43-B886-5B4538C6B590}" type="slidenum">
              <a:rPr lang="en-US" altLang="en-US" sz="1400">
                <a:solidFill>
                  <a:srgbClr val="000000"/>
                </a:solidFill>
              </a:rPr>
              <a:pPr>
                <a:spcBef>
                  <a:spcPct val="0"/>
                </a:spcBef>
                <a:buClrTx/>
                <a:buSzTx/>
                <a:buFontTx/>
                <a:buNone/>
              </a:pPr>
              <a:t>13</a:t>
            </a:fld>
            <a:endParaRPr lang="en-US" altLang="en-US" sz="1400">
              <a:solidFill>
                <a:srgbClr val="000000"/>
              </a:solidFill>
            </a:endParaRPr>
          </a:p>
        </p:txBody>
      </p:sp>
      <p:pic>
        <p:nvPicPr>
          <p:cNvPr id="20" name="Content Placeholder 3" descr="rm.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9365" t="16540" r="18731" b="1482"/>
          <a:stretch/>
        </p:blipFill>
        <p:spPr>
          <a:xfrm>
            <a:off x="292008" y="1508027"/>
            <a:ext cx="2679821" cy="3175740"/>
          </a:xfrm>
          <a:prstGeom prst="rect">
            <a:avLst/>
          </a:prstGeom>
        </p:spPr>
      </p:pic>
      <p:pic>
        <p:nvPicPr>
          <p:cNvPr id="7" name="Content Placeholder 4" descr="A screenshot of a cell phone&#10;&#10;Description generated with very high confidence">
            <a:extLst>
              <a:ext uri="{FF2B5EF4-FFF2-40B4-BE49-F238E27FC236}">
                <a16:creationId xmlns:a16="http://schemas.microsoft.com/office/drawing/2014/main" xmlns="" id="{FF41E45E-5214-4400-AD46-354AA2ABC56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18140"/>
          <a:stretch/>
        </p:blipFill>
        <p:spPr>
          <a:xfrm>
            <a:off x="9448800" y="1508027"/>
            <a:ext cx="2362119" cy="3444913"/>
          </a:xfrm>
          <a:prstGeom prst="rect">
            <a:avLst/>
          </a:prstGeom>
        </p:spPr>
      </p:pic>
      <p:sp>
        <p:nvSpPr>
          <p:cNvPr id="2" name="Right Arrow 1"/>
          <p:cNvSpPr/>
          <p:nvPr/>
        </p:nvSpPr>
        <p:spPr>
          <a:xfrm>
            <a:off x="3265714" y="2351314"/>
            <a:ext cx="1077686" cy="168728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a:off x="7960541" y="2325952"/>
            <a:ext cx="1077686" cy="1700925"/>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22364899"/>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d388w23p6r1vqc.cloudfront.net/wp-content/uploads/2017/11/10101441/Alodokter_app1.png">
            <a:extLst>
              <a:ext uri="{FF2B5EF4-FFF2-40B4-BE49-F238E27FC236}">
                <a16:creationId xmlns="" xmlns:a16="http://schemas.microsoft.com/office/drawing/2014/main" id="{F6F81DC9-2ED4-4C2F-9537-49DE1556E2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4" y="1170324"/>
            <a:ext cx="2527581" cy="4535017"/>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Aplikasi Sehatpedia merupakan aplikasi yang digunakan untuk menambah informasi dan mngedukasi masyarakat agar mengetahui gejala dan tips-tips seputar kesehatan."/>
          <p:cNvPicPr>
            <a:picLocks noChangeAspect="1" noChangeArrowheads="1"/>
          </p:cNvPicPr>
          <p:nvPr/>
        </p:nvPicPr>
        <p:blipFill rotWithShape="1">
          <a:blip r:embed="rId4">
            <a:extLst>
              <a:ext uri="{28A0092B-C50C-407E-A947-70E740481C1C}">
                <a14:useLocalDpi xmlns:a14="http://schemas.microsoft.com/office/drawing/2010/main" val="0"/>
              </a:ext>
            </a:extLst>
          </a:blip>
          <a:srcRect r="50351" b="-4866"/>
          <a:stretch/>
        </p:blipFill>
        <p:spPr bwMode="auto">
          <a:xfrm>
            <a:off x="3719336" y="1170323"/>
            <a:ext cx="3454196" cy="486380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rotWithShape="1">
          <a:blip r:embed="rId5"/>
          <a:srcRect l="26950" t="-1" r="27079" b="-3929"/>
          <a:stretch/>
        </p:blipFill>
        <p:spPr>
          <a:xfrm>
            <a:off x="7913387" y="1170324"/>
            <a:ext cx="3689066" cy="4682295"/>
          </a:xfrm>
          <a:prstGeom prst="rect">
            <a:avLst/>
          </a:prstGeom>
        </p:spPr>
      </p:pic>
      <p:sp>
        <p:nvSpPr>
          <p:cNvPr id="9" name="TextBox 8"/>
          <p:cNvSpPr txBox="1"/>
          <p:nvPr/>
        </p:nvSpPr>
        <p:spPr>
          <a:xfrm>
            <a:off x="1354263" y="5649407"/>
            <a:ext cx="755335" cy="769441"/>
          </a:xfrm>
          <a:prstGeom prst="rect">
            <a:avLst/>
          </a:prstGeom>
          <a:solidFill>
            <a:schemeClr val="accent4"/>
          </a:solidFill>
        </p:spPr>
        <p:txBody>
          <a:bodyPr wrap="none" rtlCol="0">
            <a:spAutoFit/>
          </a:bodyPr>
          <a:lstStyle/>
          <a:p>
            <a:r>
              <a:rPr lang="en-US" sz="4400" b="1" dirty="0" smtClean="0"/>
              <a:t>01</a:t>
            </a:r>
            <a:endParaRPr lang="en-US" sz="4400" b="1" dirty="0"/>
          </a:p>
        </p:txBody>
      </p:sp>
      <p:sp>
        <p:nvSpPr>
          <p:cNvPr id="12" name="TextBox 11"/>
          <p:cNvSpPr txBox="1"/>
          <p:nvPr/>
        </p:nvSpPr>
        <p:spPr>
          <a:xfrm>
            <a:off x="5393588" y="5705341"/>
            <a:ext cx="755335" cy="769441"/>
          </a:xfrm>
          <a:prstGeom prst="rect">
            <a:avLst/>
          </a:prstGeom>
          <a:solidFill>
            <a:schemeClr val="accent4"/>
          </a:solidFill>
        </p:spPr>
        <p:txBody>
          <a:bodyPr wrap="none" rtlCol="0">
            <a:spAutoFit/>
          </a:bodyPr>
          <a:lstStyle/>
          <a:p>
            <a:r>
              <a:rPr lang="en-US" sz="4400" b="1" dirty="0" smtClean="0"/>
              <a:t>02</a:t>
            </a:r>
            <a:endParaRPr lang="en-US" sz="4400" b="1" dirty="0"/>
          </a:p>
        </p:txBody>
      </p:sp>
      <p:sp>
        <p:nvSpPr>
          <p:cNvPr id="13" name="TextBox 12"/>
          <p:cNvSpPr txBox="1"/>
          <p:nvPr/>
        </p:nvSpPr>
        <p:spPr>
          <a:xfrm>
            <a:off x="9674359" y="5614588"/>
            <a:ext cx="755335" cy="769441"/>
          </a:xfrm>
          <a:prstGeom prst="rect">
            <a:avLst/>
          </a:prstGeom>
          <a:solidFill>
            <a:schemeClr val="accent4"/>
          </a:solidFill>
        </p:spPr>
        <p:txBody>
          <a:bodyPr wrap="none" rtlCol="0">
            <a:spAutoFit/>
          </a:bodyPr>
          <a:lstStyle/>
          <a:p>
            <a:r>
              <a:rPr lang="en-US" sz="4400" b="1" dirty="0" smtClean="0"/>
              <a:t>03</a:t>
            </a:r>
            <a:endParaRPr lang="en-US" sz="4400" b="1" dirty="0"/>
          </a:p>
        </p:txBody>
      </p:sp>
    </p:spTree>
    <p:extLst>
      <p:ext uri="{BB962C8B-B14F-4D97-AF65-F5344CB8AC3E}">
        <p14:creationId xmlns:p14="http://schemas.microsoft.com/office/powerpoint/2010/main" val="1295905132"/>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80064"/>
            <a:ext cx="10515600" cy="930275"/>
          </a:xfrm>
        </p:spPr>
        <p:txBody>
          <a:bodyPr>
            <a:normAutofit/>
          </a:bodyPr>
          <a:lstStyle/>
          <a:p>
            <a:r>
              <a:rPr lang="en-US" dirty="0" smtClean="0"/>
              <a:t>PENUTUP</a:t>
            </a:r>
            <a:endParaRPr lang="id-ID" dirty="0"/>
          </a:p>
        </p:txBody>
      </p:sp>
      <p:pic>
        <p:nvPicPr>
          <p:cNvPr id="22" name="Picture Placeholder 21"/>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30763" r="30763"/>
          <a:stretch>
            <a:fillRect/>
          </a:stretch>
        </p:blipFill>
        <p:spPr/>
      </p:pic>
      <p:grpSp>
        <p:nvGrpSpPr>
          <p:cNvPr id="5" name="Group 4"/>
          <p:cNvGrpSpPr/>
          <p:nvPr/>
        </p:nvGrpSpPr>
        <p:grpSpPr>
          <a:xfrm>
            <a:off x="7890847" y="2514214"/>
            <a:ext cx="502935" cy="3341310"/>
            <a:chOff x="7890847" y="2514214"/>
            <a:chExt cx="502935" cy="3341310"/>
          </a:xfrm>
        </p:grpSpPr>
        <p:sp>
          <p:nvSpPr>
            <p:cNvPr id="16" name="TextBox 15"/>
            <p:cNvSpPr txBox="1">
              <a:spLocks noChangeAspect="1"/>
            </p:cNvSpPr>
            <p:nvPr/>
          </p:nvSpPr>
          <p:spPr>
            <a:xfrm>
              <a:off x="7924677" y="2514214"/>
              <a:ext cx="469105" cy="468000"/>
            </a:xfrm>
            <a:custGeom>
              <a:avLst/>
              <a:gdLst/>
              <a:ahLst/>
              <a:cxnLst/>
              <a:rect l="l" t="t" r="r" b="b"/>
              <a:pathLst>
                <a:path w="190875" h="190425">
                  <a:moveTo>
                    <a:pt x="119159" y="19198"/>
                  </a:moveTo>
                  <a:cubicBezTo>
                    <a:pt x="109719" y="19198"/>
                    <a:pt x="100984" y="21519"/>
                    <a:pt x="92956" y="26160"/>
                  </a:cubicBezTo>
                  <a:cubicBezTo>
                    <a:pt x="84927" y="30801"/>
                    <a:pt x="78571" y="37131"/>
                    <a:pt x="73889" y="45150"/>
                  </a:cubicBezTo>
                  <a:cubicBezTo>
                    <a:pt x="69206" y="53170"/>
                    <a:pt x="66864" y="61932"/>
                    <a:pt x="66864" y="71437"/>
                  </a:cubicBezTo>
                  <a:cubicBezTo>
                    <a:pt x="66864" y="80868"/>
                    <a:pt x="69206" y="89593"/>
                    <a:pt x="73889" y="97612"/>
                  </a:cubicBezTo>
                  <a:cubicBezTo>
                    <a:pt x="78571" y="105632"/>
                    <a:pt x="84927" y="111980"/>
                    <a:pt x="92956" y="116658"/>
                  </a:cubicBezTo>
                  <a:cubicBezTo>
                    <a:pt x="100984" y="121337"/>
                    <a:pt x="109719" y="123676"/>
                    <a:pt x="119159" y="123676"/>
                  </a:cubicBezTo>
                  <a:cubicBezTo>
                    <a:pt x="128673" y="123676"/>
                    <a:pt x="137463" y="121337"/>
                    <a:pt x="145529" y="116658"/>
                  </a:cubicBezTo>
                  <a:cubicBezTo>
                    <a:pt x="153595" y="111980"/>
                    <a:pt x="159969" y="105632"/>
                    <a:pt x="164652" y="97612"/>
                  </a:cubicBezTo>
                  <a:cubicBezTo>
                    <a:pt x="169335" y="89593"/>
                    <a:pt x="171676" y="80868"/>
                    <a:pt x="171676" y="71437"/>
                  </a:cubicBezTo>
                  <a:cubicBezTo>
                    <a:pt x="171676" y="61932"/>
                    <a:pt x="169335" y="53170"/>
                    <a:pt x="164652" y="45150"/>
                  </a:cubicBezTo>
                  <a:cubicBezTo>
                    <a:pt x="159969" y="37131"/>
                    <a:pt x="153595" y="30801"/>
                    <a:pt x="145529" y="26160"/>
                  </a:cubicBezTo>
                  <a:cubicBezTo>
                    <a:pt x="137463" y="21519"/>
                    <a:pt x="128673" y="19198"/>
                    <a:pt x="119159" y="19198"/>
                  </a:cubicBezTo>
                  <a:close/>
                  <a:moveTo>
                    <a:pt x="119159" y="0"/>
                  </a:moveTo>
                  <a:cubicBezTo>
                    <a:pt x="132137" y="0"/>
                    <a:pt x="144127" y="3194"/>
                    <a:pt x="155129" y="9584"/>
                  </a:cubicBezTo>
                  <a:cubicBezTo>
                    <a:pt x="166130" y="15974"/>
                    <a:pt x="174839" y="24648"/>
                    <a:pt x="181253" y="35607"/>
                  </a:cubicBezTo>
                  <a:cubicBezTo>
                    <a:pt x="187668" y="46565"/>
                    <a:pt x="190875" y="58509"/>
                    <a:pt x="190875" y="71437"/>
                  </a:cubicBezTo>
                  <a:cubicBezTo>
                    <a:pt x="190875" y="84330"/>
                    <a:pt x="187668" y="96274"/>
                    <a:pt x="181253" y="107267"/>
                  </a:cubicBezTo>
                  <a:cubicBezTo>
                    <a:pt x="174839" y="118261"/>
                    <a:pt x="166130" y="126944"/>
                    <a:pt x="155129" y="133316"/>
                  </a:cubicBezTo>
                  <a:cubicBezTo>
                    <a:pt x="144127" y="139688"/>
                    <a:pt x="132137" y="142875"/>
                    <a:pt x="119159" y="142875"/>
                  </a:cubicBezTo>
                  <a:cubicBezTo>
                    <a:pt x="106820" y="142875"/>
                    <a:pt x="95113" y="139749"/>
                    <a:pt x="84036" y="133498"/>
                  </a:cubicBezTo>
                  <a:lnTo>
                    <a:pt x="32705" y="184956"/>
                  </a:lnTo>
                  <a:cubicBezTo>
                    <a:pt x="28835" y="188602"/>
                    <a:pt x="24333" y="190425"/>
                    <a:pt x="19199" y="190425"/>
                  </a:cubicBezTo>
                  <a:cubicBezTo>
                    <a:pt x="13841" y="190425"/>
                    <a:pt x="9339" y="188598"/>
                    <a:pt x="5692" y="184944"/>
                  </a:cubicBezTo>
                  <a:cubicBezTo>
                    <a:pt x="1897" y="180916"/>
                    <a:pt x="0" y="176404"/>
                    <a:pt x="0" y="171408"/>
                  </a:cubicBezTo>
                  <a:cubicBezTo>
                    <a:pt x="0" y="166187"/>
                    <a:pt x="1897" y="161675"/>
                    <a:pt x="5692" y="157872"/>
                  </a:cubicBezTo>
                  <a:lnTo>
                    <a:pt x="56927" y="106300"/>
                  </a:lnTo>
                  <a:cubicBezTo>
                    <a:pt x="50752" y="95309"/>
                    <a:pt x="47665" y="83689"/>
                    <a:pt x="47665" y="71437"/>
                  </a:cubicBezTo>
                  <a:cubicBezTo>
                    <a:pt x="47665" y="58509"/>
                    <a:pt x="50854" y="46565"/>
                    <a:pt x="57232" y="35607"/>
                  </a:cubicBezTo>
                  <a:cubicBezTo>
                    <a:pt x="63609" y="24648"/>
                    <a:pt x="72299" y="15974"/>
                    <a:pt x="83300" y="9584"/>
                  </a:cubicBezTo>
                  <a:cubicBezTo>
                    <a:pt x="94302" y="3194"/>
                    <a:pt x="106255" y="0"/>
                    <a:pt x="119159"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id-ID" dirty="0"/>
            </a:p>
          </p:txBody>
        </p:sp>
        <p:sp>
          <p:nvSpPr>
            <p:cNvPr id="17" name="TextBox 16"/>
            <p:cNvSpPr txBox="1">
              <a:spLocks noChangeAspect="1"/>
            </p:cNvSpPr>
            <p:nvPr/>
          </p:nvSpPr>
          <p:spPr>
            <a:xfrm>
              <a:off x="7890847" y="5387524"/>
              <a:ext cx="468000" cy="468000"/>
            </a:xfrm>
            <a:custGeom>
              <a:avLst/>
              <a:gdLst/>
              <a:ahLst/>
              <a:cxnLst/>
              <a:rect l="l" t="t" r="r" b="b"/>
              <a:pathLst>
                <a:path w="191095" h="191095">
                  <a:moveTo>
                    <a:pt x="133275" y="66749"/>
                  </a:moveTo>
                  <a:lnTo>
                    <a:pt x="140084" y="73558"/>
                  </a:lnTo>
                  <a:lnTo>
                    <a:pt x="66749" y="146782"/>
                  </a:lnTo>
                  <a:lnTo>
                    <a:pt x="60164" y="140084"/>
                  </a:lnTo>
                  <a:close/>
                  <a:moveTo>
                    <a:pt x="117537" y="51011"/>
                  </a:moveTo>
                  <a:lnTo>
                    <a:pt x="124346" y="57820"/>
                  </a:lnTo>
                  <a:lnTo>
                    <a:pt x="51011" y="130931"/>
                  </a:lnTo>
                  <a:lnTo>
                    <a:pt x="44313" y="124346"/>
                  </a:lnTo>
                  <a:close/>
                  <a:moveTo>
                    <a:pt x="101704" y="35384"/>
                  </a:moveTo>
                  <a:lnTo>
                    <a:pt x="108625" y="42058"/>
                  </a:lnTo>
                  <a:lnTo>
                    <a:pt x="35401" y="115144"/>
                  </a:lnTo>
                  <a:lnTo>
                    <a:pt x="31383" y="111028"/>
                  </a:lnTo>
                  <a:lnTo>
                    <a:pt x="31160" y="111251"/>
                  </a:lnTo>
                  <a:cubicBezTo>
                    <a:pt x="28555" y="118371"/>
                    <a:pt x="25744" y="125879"/>
                    <a:pt x="22726" y="133778"/>
                  </a:cubicBezTo>
                  <a:cubicBezTo>
                    <a:pt x="19708" y="141676"/>
                    <a:pt x="17442" y="147813"/>
                    <a:pt x="15929" y="152188"/>
                  </a:cubicBezTo>
                  <a:lnTo>
                    <a:pt x="13639" y="159060"/>
                  </a:lnTo>
                  <a:cubicBezTo>
                    <a:pt x="16615" y="159060"/>
                    <a:pt x="20187" y="161144"/>
                    <a:pt x="24354" y="165311"/>
                  </a:cubicBezTo>
                  <a:cubicBezTo>
                    <a:pt x="28521" y="169478"/>
                    <a:pt x="30605" y="173050"/>
                    <a:pt x="30605" y="176026"/>
                  </a:cubicBezTo>
                  <a:cubicBezTo>
                    <a:pt x="45562" y="170966"/>
                    <a:pt x="61412" y="165608"/>
                    <a:pt x="78156" y="159953"/>
                  </a:cubicBezTo>
                  <a:lnTo>
                    <a:pt x="78379" y="159730"/>
                  </a:lnTo>
                  <a:lnTo>
                    <a:pt x="74249" y="155711"/>
                  </a:lnTo>
                  <a:lnTo>
                    <a:pt x="147584" y="82488"/>
                  </a:lnTo>
                  <a:lnTo>
                    <a:pt x="154281" y="89408"/>
                  </a:lnTo>
                  <a:lnTo>
                    <a:pt x="79272" y="164083"/>
                  </a:lnTo>
                  <a:lnTo>
                    <a:pt x="0" y="191095"/>
                  </a:lnTo>
                  <a:lnTo>
                    <a:pt x="27030" y="110398"/>
                  </a:lnTo>
                  <a:close/>
                  <a:moveTo>
                    <a:pt x="115193" y="21989"/>
                  </a:moveTo>
                  <a:lnTo>
                    <a:pt x="169217" y="75902"/>
                  </a:lnTo>
                  <a:lnTo>
                    <a:pt x="162520" y="82488"/>
                  </a:lnTo>
                  <a:lnTo>
                    <a:pt x="108607" y="28575"/>
                  </a:lnTo>
                  <a:close/>
                  <a:moveTo>
                    <a:pt x="149014" y="0"/>
                  </a:moveTo>
                  <a:cubicBezTo>
                    <a:pt x="156828" y="0"/>
                    <a:pt x="163562" y="2828"/>
                    <a:pt x="169217" y="8483"/>
                  </a:cubicBezTo>
                  <a:lnTo>
                    <a:pt x="182612" y="21989"/>
                  </a:lnTo>
                  <a:cubicBezTo>
                    <a:pt x="188267" y="27645"/>
                    <a:pt x="191095" y="34342"/>
                    <a:pt x="191095" y="42081"/>
                  </a:cubicBezTo>
                  <a:cubicBezTo>
                    <a:pt x="191095" y="49746"/>
                    <a:pt x="188267" y="56517"/>
                    <a:pt x="182612" y="62396"/>
                  </a:cubicBezTo>
                  <a:lnTo>
                    <a:pt x="176026" y="68982"/>
                  </a:lnTo>
                  <a:lnTo>
                    <a:pt x="122113" y="15069"/>
                  </a:lnTo>
                  <a:lnTo>
                    <a:pt x="128699" y="8483"/>
                  </a:lnTo>
                  <a:cubicBezTo>
                    <a:pt x="134578" y="2828"/>
                    <a:pt x="141349" y="0"/>
                    <a:pt x="149014"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id-ID" dirty="0"/>
            </a:p>
          </p:txBody>
        </p:sp>
        <p:sp>
          <p:nvSpPr>
            <p:cNvPr id="18" name="Freeform 17"/>
            <p:cNvSpPr>
              <a:spLocks noChangeAspect="1"/>
            </p:cNvSpPr>
            <p:nvPr/>
          </p:nvSpPr>
          <p:spPr>
            <a:xfrm>
              <a:off x="7944475" y="3941054"/>
              <a:ext cx="355833" cy="468000"/>
            </a:xfrm>
            <a:custGeom>
              <a:avLst/>
              <a:gdLst/>
              <a:ahLst/>
              <a:cxnLst/>
              <a:rect l="l" t="t" r="r" b="b"/>
              <a:pathLst>
                <a:path w="152252" h="200248">
                  <a:moveTo>
                    <a:pt x="145666" y="69093"/>
                  </a:moveTo>
                  <a:cubicBezTo>
                    <a:pt x="150056" y="78544"/>
                    <a:pt x="152252" y="88888"/>
                    <a:pt x="152252" y="100124"/>
                  </a:cubicBezTo>
                  <a:cubicBezTo>
                    <a:pt x="152252" y="110468"/>
                    <a:pt x="150261" y="120327"/>
                    <a:pt x="146280" y="129704"/>
                  </a:cubicBezTo>
                  <a:cubicBezTo>
                    <a:pt x="142299" y="139080"/>
                    <a:pt x="136922" y="147172"/>
                    <a:pt x="130151" y="153981"/>
                  </a:cubicBezTo>
                  <a:cubicBezTo>
                    <a:pt x="123379" y="160790"/>
                    <a:pt x="115305" y="166204"/>
                    <a:pt x="105929" y="170222"/>
                  </a:cubicBezTo>
                  <a:cubicBezTo>
                    <a:pt x="96553" y="174240"/>
                    <a:pt x="86693" y="176250"/>
                    <a:pt x="76349" y="176250"/>
                  </a:cubicBezTo>
                  <a:lnTo>
                    <a:pt x="76349" y="200248"/>
                  </a:lnTo>
                  <a:lnTo>
                    <a:pt x="10716" y="162074"/>
                  </a:lnTo>
                  <a:lnTo>
                    <a:pt x="76349" y="124123"/>
                  </a:lnTo>
                  <a:lnTo>
                    <a:pt x="76349" y="147675"/>
                  </a:lnTo>
                  <a:cubicBezTo>
                    <a:pt x="89372" y="147675"/>
                    <a:pt x="100515" y="143042"/>
                    <a:pt x="109780" y="133778"/>
                  </a:cubicBezTo>
                  <a:cubicBezTo>
                    <a:pt x="119044" y="124513"/>
                    <a:pt x="123677" y="113295"/>
                    <a:pt x="123677" y="100124"/>
                  </a:cubicBezTo>
                  <a:cubicBezTo>
                    <a:pt x="123677" y="94915"/>
                    <a:pt x="122672" y="89371"/>
                    <a:pt x="120663" y="83492"/>
                  </a:cubicBezTo>
                  <a:close/>
                  <a:moveTo>
                    <a:pt x="75903" y="0"/>
                  </a:moveTo>
                  <a:lnTo>
                    <a:pt x="141536" y="38174"/>
                  </a:lnTo>
                  <a:lnTo>
                    <a:pt x="75903" y="76125"/>
                  </a:lnTo>
                  <a:lnTo>
                    <a:pt x="75903" y="52573"/>
                  </a:lnTo>
                  <a:cubicBezTo>
                    <a:pt x="62880" y="52573"/>
                    <a:pt x="51737" y="57206"/>
                    <a:pt x="42472" y="66470"/>
                  </a:cubicBezTo>
                  <a:cubicBezTo>
                    <a:pt x="33208" y="75735"/>
                    <a:pt x="28575" y="86953"/>
                    <a:pt x="28575" y="100124"/>
                  </a:cubicBezTo>
                  <a:cubicBezTo>
                    <a:pt x="28575" y="105407"/>
                    <a:pt x="29580" y="110988"/>
                    <a:pt x="31589" y="116867"/>
                  </a:cubicBezTo>
                  <a:lnTo>
                    <a:pt x="6586" y="131266"/>
                  </a:lnTo>
                  <a:cubicBezTo>
                    <a:pt x="2196" y="121816"/>
                    <a:pt x="0" y="111435"/>
                    <a:pt x="0" y="100124"/>
                  </a:cubicBezTo>
                  <a:cubicBezTo>
                    <a:pt x="0" y="89780"/>
                    <a:pt x="1991" y="79921"/>
                    <a:pt x="5972" y="70544"/>
                  </a:cubicBezTo>
                  <a:cubicBezTo>
                    <a:pt x="9953" y="61168"/>
                    <a:pt x="15330" y="53076"/>
                    <a:pt x="22101" y="46267"/>
                  </a:cubicBezTo>
                  <a:cubicBezTo>
                    <a:pt x="28873" y="39458"/>
                    <a:pt x="36947" y="34044"/>
                    <a:pt x="46323" y="30026"/>
                  </a:cubicBezTo>
                  <a:cubicBezTo>
                    <a:pt x="55699" y="26008"/>
                    <a:pt x="65559" y="23998"/>
                    <a:pt x="75903" y="23998"/>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id-ID" dirty="0"/>
            </a:p>
          </p:txBody>
        </p:sp>
      </p:grpSp>
      <p:grpSp>
        <p:nvGrpSpPr>
          <p:cNvPr id="4" name="Group 3"/>
          <p:cNvGrpSpPr/>
          <p:nvPr/>
        </p:nvGrpSpPr>
        <p:grpSpPr>
          <a:xfrm>
            <a:off x="3749574" y="2531873"/>
            <a:ext cx="519793" cy="3309870"/>
            <a:chOff x="3749574" y="2531873"/>
            <a:chExt cx="519793" cy="3309870"/>
          </a:xfrm>
        </p:grpSpPr>
        <p:sp>
          <p:nvSpPr>
            <p:cNvPr id="19" name="TextBox 18"/>
            <p:cNvSpPr txBox="1">
              <a:spLocks noChangeAspect="1"/>
            </p:cNvSpPr>
            <p:nvPr/>
          </p:nvSpPr>
          <p:spPr>
            <a:xfrm>
              <a:off x="3774798" y="2531873"/>
              <a:ext cx="469349" cy="468000"/>
            </a:xfrm>
            <a:custGeom>
              <a:avLst/>
              <a:gdLst/>
              <a:ahLst/>
              <a:cxnLst/>
              <a:rect l="l" t="t" r="r" b="b"/>
              <a:pathLst>
                <a:path w="194779" h="194221">
                  <a:moveTo>
                    <a:pt x="145443" y="122449"/>
                  </a:moveTo>
                  <a:cubicBezTo>
                    <a:pt x="140234" y="122449"/>
                    <a:pt x="135769" y="124328"/>
                    <a:pt x="132048" y="128086"/>
                  </a:cubicBezTo>
                  <a:cubicBezTo>
                    <a:pt x="128327" y="131844"/>
                    <a:pt x="126467" y="136346"/>
                    <a:pt x="126467" y="141592"/>
                  </a:cubicBezTo>
                  <a:cubicBezTo>
                    <a:pt x="126467" y="146838"/>
                    <a:pt x="128327" y="151321"/>
                    <a:pt x="132048" y="155042"/>
                  </a:cubicBezTo>
                  <a:cubicBezTo>
                    <a:pt x="135769" y="158763"/>
                    <a:pt x="140234" y="160623"/>
                    <a:pt x="145443" y="160623"/>
                  </a:cubicBezTo>
                  <a:cubicBezTo>
                    <a:pt x="150800" y="160623"/>
                    <a:pt x="155340" y="158781"/>
                    <a:pt x="159060" y="155098"/>
                  </a:cubicBezTo>
                  <a:cubicBezTo>
                    <a:pt x="162781" y="151414"/>
                    <a:pt x="164641" y="146931"/>
                    <a:pt x="164641" y="141648"/>
                  </a:cubicBezTo>
                  <a:cubicBezTo>
                    <a:pt x="164641" y="136364"/>
                    <a:pt x="162781" y="131844"/>
                    <a:pt x="159060" y="128086"/>
                  </a:cubicBezTo>
                  <a:cubicBezTo>
                    <a:pt x="155340" y="124328"/>
                    <a:pt x="150800" y="122449"/>
                    <a:pt x="145443" y="122449"/>
                  </a:cubicBezTo>
                  <a:close/>
                  <a:moveTo>
                    <a:pt x="145443" y="89074"/>
                  </a:moveTo>
                  <a:cubicBezTo>
                    <a:pt x="148494" y="89074"/>
                    <a:pt x="151396" y="89297"/>
                    <a:pt x="154149" y="89744"/>
                  </a:cubicBezTo>
                  <a:lnTo>
                    <a:pt x="156605" y="105147"/>
                  </a:lnTo>
                  <a:cubicBezTo>
                    <a:pt x="162260" y="106710"/>
                    <a:pt x="167320" y="109612"/>
                    <a:pt x="171785" y="113854"/>
                  </a:cubicBezTo>
                  <a:lnTo>
                    <a:pt x="186184" y="108273"/>
                  </a:lnTo>
                  <a:cubicBezTo>
                    <a:pt x="189905" y="112663"/>
                    <a:pt x="192770" y="117612"/>
                    <a:pt x="194779" y="123118"/>
                  </a:cubicBezTo>
                  <a:lnTo>
                    <a:pt x="182724" y="133053"/>
                  </a:lnTo>
                  <a:cubicBezTo>
                    <a:pt x="183468" y="136178"/>
                    <a:pt x="183840" y="139043"/>
                    <a:pt x="183840" y="141648"/>
                  </a:cubicBezTo>
                  <a:cubicBezTo>
                    <a:pt x="183840" y="144103"/>
                    <a:pt x="183468" y="147005"/>
                    <a:pt x="182724" y="150354"/>
                  </a:cubicBezTo>
                  <a:lnTo>
                    <a:pt x="194779" y="160177"/>
                  </a:lnTo>
                  <a:cubicBezTo>
                    <a:pt x="192919" y="165311"/>
                    <a:pt x="190054" y="170260"/>
                    <a:pt x="186184" y="175022"/>
                  </a:cubicBezTo>
                  <a:lnTo>
                    <a:pt x="171785" y="169553"/>
                  </a:lnTo>
                  <a:cubicBezTo>
                    <a:pt x="167246" y="173571"/>
                    <a:pt x="162186" y="176473"/>
                    <a:pt x="156605" y="178259"/>
                  </a:cubicBezTo>
                  <a:lnTo>
                    <a:pt x="154149" y="193551"/>
                  </a:lnTo>
                  <a:cubicBezTo>
                    <a:pt x="151396" y="193998"/>
                    <a:pt x="148494" y="194221"/>
                    <a:pt x="145443" y="194221"/>
                  </a:cubicBezTo>
                  <a:cubicBezTo>
                    <a:pt x="142615" y="194221"/>
                    <a:pt x="139787" y="193998"/>
                    <a:pt x="136959" y="193551"/>
                  </a:cubicBezTo>
                  <a:lnTo>
                    <a:pt x="134504" y="178259"/>
                  </a:lnTo>
                  <a:cubicBezTo>
                    <a:pt x="128997" y="176548"/>
                    <a:pt x="123974" y="173646"/>
                    <a:pt x="119435" y="169553"/>
                  </a:cubicBezTo>
                  <a:lnTo>
                    <a:pt x="104924" y="175022"/>
                  </a:lnTo>
                  <a:cubicBezTo>
                    <a:pt x="101055" y="170260"/>
                    <a:pt x="98190" y="165311"/>
                    <a:pt x="96329" y="160177"/>
                  </a:cubicBezTo>
                  <a:lnTo>
                    <a:pt x="108161" y="150354"/>
                  </a:lnTo>
                  <a:cubicBezTo>
                    <a:pt x="107566" y="146336"/>
                    <a:pt x="107268" y="143433"/>
                    <a:pt x="107268" y="141648"/>
                  </a:cubicBezTo>
                  <a:cubicBezTo>
                    <a:pt x="107268" y="139638"/>
                    <a:pt x="107566" y="136773"/>
                    <a:pt x="108161" y="133053"/>
                  </a:cubicBezTo>
                  <a:lnTo>
                    <a:pt x="96329" y="123118"/>
                  </a:lnTo>
                  <a:cubicBezTo>
                    <a:pt x="98338" y="117612"/>
                    <a:pt x="101203" y="112663"/>
                    <a:pt x="104924" y="108273"/>
                  </a:cubicBezTo>
                  <a:lnTo>
                    <a:pt x="119435" y="113854"/>
                  </a:lnTo>
                  <a:cubicBezTo>
                    <a:pt x="123974" y="109538"/>
                    <a:pt x="128997" y="106636"/>
                    <a:pt x="134504" y="105147"/>
                  </a:cubicBezTo>
                  <a:lnTo>
                    <a:pt x="136959" y="89744"/>
                  </a:lnTo>
                  <a:cubicBezTo>
                    <a:pt x="139787" y="89297"/>
                    <a:pt x="142615" y="89074"/>
                    <a:pt x="145443" y="89074"/>
                  </a:cubicBezTo>
                  <a:close/>
                  <a:moveTo>
                    <a:pt x="66303" y="41747"/>
                  </a:moveTo>
                  <a:cubicBezTo>
                    <a:pt x="64666" y="41747"/>
                    <a:pt x="62471" y="42156"/>
                    <a:pt x="59718" y="42975"/>
                  </a:cubicBezTo>
                  <a:cubicBezTo>
                    <a:pt x="54434" y="44463"/>
                    <a:pt x="50137" y="47402"/>
                    <a:pt x="46825" y="51793"/>
                  </a:cubicBezTo>
                  <a:cubicBezTo>
                    <a:pt x="43514" y="56183"/>
                    <a:pt x="41858" y="61020"/>
                    <a:pt x="41858" y="66303"/>
                  </a:cubicBezTo>
                  <a:cubicBezTo>
                    <a:pt x="41858" y="73447"/>
                    <a:pt x="44332" y="79307"/>
                    <a:pt x="49281" y="83884"/>
                  </a:cubicBezTo>
                  <a:cubicBezTo>
                    <a:pt x="54230" y="88460"/>
                    <a:pt x="59904" y="90748"/>
                    <a:pt x="66303" y="90748"/>
                  </a:cubicBezTo>
                  <a:cubicBezTo>
                    <a:pt x="73373" y="90748"/>
                    <a:pt x="79233" y="88274"/>
                    <a:pt x="83884" y="83326"/>
                  </a:cubicBezTo>
                  <a:cubicBezTo>
                    <a:pt x="88534" y="78377"/>
                    <a:pt x="90860" y="72703"/>
                    <a:pt x="90860" y="66303"/>
                  </a:cubicBezTo>
                  <a:cubicBezTo>
                    <a:pt x="90860" y="64592"/>
                    <a:pt x="90451" y="62359"/>
                    <a:pt x="89632" y="59606"/>
                  </a:cubicBezTo>
                  <a:cubicBezTo>
                    <a:pt x="88144" y="54323"/>
                    <a:pt x="85204" y="50025"/>
                    <a:pt x="80814" y="46714"/>
                  </a:cubicBezTo>
                  <a:cubicBezTo>
                    <a:pt x="76424" y="43402"/>
                    <a:pt x="71587" y="41747"/>
                    <a:pt x="66303" y="41747"/>
                  </a:cubicBezTo>
                  <a:close/>
                  <a:moveTo>
                    <a:pt x="56704" y="0"/>
                  </a:moveTo>
                  <a:lnTo>
                    <a:pt x="64517" y="17525"/>
                  </a:lnTo>
                  <a:lnTo>
                    <a:pt x="66303" y="17525"/>
                  </a:lnTo>
                  <a:cubicBezTo>
                    <a:pt x="70694" y="17525"/>
                    <a:pt x="74972" y="18083"/>
                    <a:pt x="79140" y="19199"/>
                  </a:cubicBezTo>
                  <a:lnTo>
                    <a:pt x="90860" y="3796"/>
                  </a:lnTo>
                  <a:cubicBezTo>
                    <a:pt x="96218" y="5879"/>
                    <a:pt x="101464" y="8781"/>
                    <a:pt x="106598" y="12502"/>
                  </a:cubicBezTo>
                  <a:lnTo>
                    <a:pt x="99455" y="30585"/>
                  </a:lnTo>
                  <a:cubicBezTo>
                    <a:pt x="103101" y="34008"/>
                    <a:pt x="106152" y="37803"/>
                    <a:pt x="108608" y="41970"/>
                  </a:cubicBezTo>
                  <a:lnTo>
                    <a:pt x="127806" y="39514"/>
                  </a:lnTo>
                  <a:cubicBezTo>
                    <a:pt x="130113" y="45244"/>
                    <a:pt x="131713" y="50974"/>
                    <a:pt x="132606" y="56704"/>
                  </a:cubicBezTo>
                  <a:lnTo>
                    <a:pt x="115082" y="64629"/>
                  </a:lnTo>
                  <a:lnTo>
                    <a:pt x="115082" y="66303"/>
                  </a:lnTo>
                  <a:cubicBezTo>
                    <a:pt x="115082" y="70694"/>
                    <a:pt x="114524" y="74935"/>
                    <a:pt x="113407" y="79028"/>
                  </a:cubicBezTo>
                  <a:lnTo>
                    <a:pt x="128699" y="90748"/>
                  </a:lnTo>
                  <a:cubicBezTo>
                    <a:pt x="126541" y="96329"/>
                    <a:pt x="123676" y="101576"/>
                    <a:pt x="120105" y="106487"/>
                  </a:cubicBezTo>
                  <a:lnTo>
                    <a:pt x="102022" y="99343"/>
                  </a:lnTo>
                  <a:cubicBezTo>
                    <a:pt x="98673" y="102915"/>
                    <a:pt x="94841" y="105966"/>
                    <a:pt x="90525" y="108496"/>
                  </a:cubicBezTo>
                  <a:lnTo>
                    <a:pt x="93092" y="127695"/>
                  </a:lnTo>
                  <a:cubicBezTo>
                    <a:pt x="87362" y="130002"/>
                    <a:pt x="81633" y="131602"/>
                    <a:pt x="75903" y="132495"/>
                  </a:cubicBezTo>
                  <a:lnTo>
                    <a:pt x="67978" y="114970"/>
                  </a:lnTo>
                  <a:lnTo>
                    <a:pt x="66303" y="114970"/>
                  </a:lnTo>
                  <a:cubicBezTo>
                    <a:pt x="61987" y="114970"/>
                    <a:pt x="57746" y="114412"/>
                    <a:pt x="53578" y="113296"/>
                  </a:cubicBezTo>
                  <a:lnTo>
                    <a:pt x="41858" y="128700"/>
                  </a:lnTo>
                  <a:cubicBezTo>
                    <a:pt x="36500" y="126616"/>
                    <a:pt x="31254" y="123714"/>
                    <a:pt x="26120" y="119993"/>
                  </a:cubicBezTo>
                  <a:lnTo>
                    <a:pt x="33152" y="101910"/>
                  </a:lnTo>
                  <a:cubicBezTo>
                    <a:pt x="29803" y="98934"/>
                    <a:pt x="26752" y="95139"/>
                    <a:pt x="23999" y="90525"/>
                  </a:cubicBezTo>
                  <a:lnTo>
                    <a:pt x="4800" y="92981"/>
                  </a:lnTo>
                  <a:cubicBezTo>
                    <a:pt x="2419" y="86953"/>
                    <a:pt x="819" y="81261"/>
                    <a:pt x="0" y="75903"/>
                  </a:cubicBezTo>
                  <a:lnTo>
                    <a:pt x="17636" y="68089"/>
                  </a:lnTo>
                  <a:lnTo>
                    <a:pt x="17636" y="66303"/>
                  </a:lnTo>
                  <a:cubicBezTo>
                    <a:pt x="17636" y="61615"/>
                    <a:pt x="18157" y="57336"/>
                    <a:pt x="19199" y="53467"/>
                  </a:cubicBezTo>
                  <a:lnTo>
                    <a:pt x="3907" y="41747"/>
                  </a:lnTo>
                  <a:cubicBezTo>
                    <a:pt x="5991" y="36389"/>
                    <a:pt x="8893" y="31143"/>
                    <a:pt x="12613" y="26008"/>
                  </a:cubicBezTo>
                  <a:lnTo>
                    <a:pt x="30696" y="33152"/>
                  </a:lnTo>
                  <a:cubicBezTo>
                    <a:pt x="33673" y="29803"/>
                    <a:pt x="37468" y="26752"/>
                    <a:pt x="42081" y="23999"/>
                  </a:cubicBezTo>
                  <a:lnTo>
                    <a:pt x="39626" y="4800"/>
                  </a:lnTo>
                  <a:cubicBezTo>
                    <a:pt x="45653" y="2419"/>
                    <a:pt x="51346" y="819"/>
                    <a:pt x="56704"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id-ID" dirty="0"/>
            </a:p>
          </p:txBody>
        </p:sp>
        <p:sp>
          <p:nvSpPr>
            <p:cNvPr id="20" name="TextBox 19"/>
            <p:cNvSpPr txBox="1">
              <a:spLocks noChangeAspect="1"/>
            </p:cNvSpPr>
            <p:nvPr/>
          </p:nvSpPr>
          <p:spPr>
            <a:xfrm>
              <a:off x="3853394" y="3941054"/>
              <a:ext cx="312155" cy="468000"/>
            </a:xfrm>
            <a:custGeom>
              <a:avLst/>
              <a:gdLst/>
              <a:ahLst/>
              <a:cxnLst/>
              <a:rect l="l" t="t" r="r" b="b"/>
              <a:pathLst>
                <a:path w="152475" h="228600">
                  <a:moveTo>
                    <a:pt x="0" y="104701"/>
                  </a:moveTo>
                  <a:lnTo>
                    <a:pt x="19199" y="104701"/>
                  </a:lnTo>
                  <a:lnTo>
                    <a:pt x="19199" y="123674"/>
                  </a:lnTo>
                  <a:cubicBezTo>
                    <a:pt x="19199" y="139266"/>
                    <a:pt x="24762" y="152578"/>
                    <a:pt x="35887" y="163609"/>
                  </a:cubicBezTo>
                  <a:cubicBezTo>
                    <a:pt x="47011" y="174641"/>
                    <a:pt x="60462" y="180156"/>
                    <a:pt x="76238" y="180156"/>
                  </a:cubicBezTo>
                  <a:cubicBezTo>
                    <a:pt x="92013" y="180156"/>
                    <a:pt x="105464" y="174641"/>
                    <a:pt x="116589" y="163609"/>
                  </a:cubicBezTo>
                  <a:cubicBezTo>
                    <a:pt x="127714" y="152578"/>
                    <a:pt x="133276" y="139266"/>
                    <a:pt x="133276" y="123674"/>
                  </a:cubicBezTo>
                  <a:lnTo>
                    <a:pt x="133276" y="104701"/>
                  </a:lnTo>
                  <a:lnTo>
                    <a:pt x="152475" y="104701"/>
                  </a:lnTo>
                  <a:lnTo>
                    <a:pt x="152475" y="123899"/>
                  </a:lnTo>
                  <a:cubicBezTo>
                    <a:pt x="152475" y="136624"/>
                    <a:pt x="149549" y="148493"/>
                    <a:pt x="143698" y="159507"/>
                  </a:cubicBezTo>
                  <a:cubicBezTo>
                    <a:pt x="137846" y="170520"/>
                    <a:pt x="129833" y="179543"/>
                    <a:pt x="119659" y="186575"/>
                  </a:cubicBezTo>
                  <a:cubicBezTo>
                    <a:pt x="109485" y="193607"/>
                    <a:pt x="98211" y="197867"/>
                    <a:pt x="85837" y="199355"/>
                  </a:cubicBezTo>
                  <a:lnTo>
                    <a:pt x="85837" y="209848"/>
                  </a:lnTo>
                  <a:cubicBezTo>
                    <a:pt x="94171" y="210443"/>
                    <a:pt x="101017" y="211578"/>
                    <a:pt x="106375" y="213252"/>
                  </a:cubicBezTo>
                  <a:cubicBezTo>
                    <a:pt x="111733" y="214926"/>
                    <a:pt x="114412" y="216843"/>
                    <a:pt x="114412" y="219001"/>
                  </a:cubicBezTo>
                  <a:lnTo>
                    <a:pt x="114412" y="228600"/>
                  </a:lnTo>
                  <a:lnTo>
                    <a:pt x="38063" y="228600"/>
                  </a:lnTo>
                  <a:lnTo>
                    <a:pt x="38063" y="219001"/>
                  </a:lnTo>
                  <a:cubicBezTo>
                    <a:pt x="38063" y="216843"/>
                    <a:pt x="40742" y="214926"/>
                    <a:pt x="46100" y="213252"/>
                  </a:cubicBezTo>
                  <a:cubicBezTo>
                    <a:pt x="51458" y="211578"/>
                    <a:pt x="58304" y="210443"/>
                    <a:pt x="66638" y="209848"/>
                  </a:cubicBezTo>
                  <a:lnTo>
                    <a:pt x="66638" y="199355"/>
                  </a:lnTo>
                  <a:cubicBezTo>
                    <a:pt x="54265" y="197867"/>
                    <a:pt x="42991" y="193607"/>
                    <a:pt x="32816" y="186575"/>
                  </a:cubicBezTo>
                  <a:cubicBezTo>
                    <a:pt x="22642" y="179543"/>
                    <a:pt x="14629" y="170520"/>
                    <a:pt x="8777" y="159507"/>
                  </a:cubicBezTo>
                  <a:cubicBezTo>
                    <a:pt x="2926" y="148493"/>
                    <a:pt x="0" y="136624"/>
                    <a:pt x="0" y="123899"/>
                  </a:cubicBezTo>
                  <a:close/>
                  <a:moveTo>
                    <a:pt x="76228" y="0"/>
                  </a:moveTo>
                  <a:cubicBezTo>
                    <a:pt x="86718" y="0"/>
                    <a:pt x="95704" y="3739"/>
                    <a:pt x="103187" y="11218"/>
                  </a:cubicBezTo>
                  <a:cubicBezTo>
                    <a:pt x="110670" y="18697"/>
                    <a:pt x="114412" y="27682"/>
                    <a:pt x="114412" y="38174"/>
                  </a:cubicBezTo>
                  <a:lnTo>
                    <a:pt x="114412" y="123899"/>
                  </a:lnTo>
                  <a:cubicBezTo>
                    <a:pt x="114412" y="134392"/>
                    <a:pt x="110670" y="143340"/>
                    <a:pt x="103187" y="150744"/>
                  </a:cubicBezTo>
                  <a:cubicBezTo>
                    <a:pt x="95704" y="158148"/>
                    <a:pt x="86718" y="161851"/>
                    <a:pt x="76228" y="161851"/>
                  </a:cubicBezTo>
                  <a:cubicBezTo>
                    <a:pt x="65739" y="161851"/>
                    <a:pt x="56755" y="158148"/>
                    <a:pt x="49279" y="150744"/>
                  </a:cubicBezTo>
                  <a:cubicBezTo>
                    <a:pt x="41802" y="143340"/>
                    <a:pt x="38063" y="134392"/>
                    <a:pt x="38063" y="123899"/>
                  </a:cubicBezTo>
                  <a:lnTo>
                    <a:pt x="38063" y="38174"/>
                  </a:lnTo>
                  <a:cubicBezTo>
                    <a:pt x="38063" y="27682"/>
                    <a:pt x="41802" y="18697"/>
                    <a:pt x="49279" y="11218"/>
                  </a:cubicBezTo>
                  <a:cubicBezTo>
                    <a:pt x="56755" y="3739"/>
                    <a:pt x="65739" y="0"/>
                    <a:pt x="7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id-ID" dirty="0"/>
            </a:p>
          </p:txBody>
        </p:sp>
        <p:sp>
          <p:nvSpPr>
            <p:cNvPr id="21" name="TextBox 20"/>
            <p:cNvSpPr txBox="1">
              <a:spLocks noChangeAspect="1"/>
            </p:cNvSpPr>
            <p:nvPr/>
          </p:nvSpPr>
          <p:spPr>
            <a:xfrm>
              <a:off x="3749574" y="5373743"/>
              <a:ext cx="519793" cy="468000"/>
            </a:xfrm>
            <a:custGeom>
              <a:avLst/>
              <a:gdLst/>
              <a:ahLst/>
              <a:cxnLst/>
              <a:rect l="l" t="t" r="r" b="b"/>
              <a:pathLst>
                <a:path w="190425" h="171450">
                  <a:moveTo>
                    <a:pt x="3237" y="76126"/>
                  </a:moveTo>
                  <a:lnTo>
                    <a:pt x="28575" y="76126"/>
                  </a:lnTo>
                  <a:lnTo>
                    <a:pt x="28575" y="109501"/>
                  </a:lnTo>
                  <a:cubicBezTo>
                    <a:pt x="28575" y="113966"/>
                    <a:pt x="29802" y="117463"/>
                    <a:pt x="32256" y="119993"/>
                  </a:cubicBezTo>
                  <a:cubicBezTo>
                    <a:pt x="34636" y="122523"/>
                    <a:pt x="37798" y="123751"/>
                    <a:pt x="41741" y="123677"/>
                  </a:cubicBezTo>
                  <a:cubicBezTo>
                    <a:pt x="41889" y="123677"/>
                    <a:pt x="42001" y="123677"/>
                    <a:pt x="42076" y="123677"/>
                  </a:cubicBezTo>
                  <a:cubicBezTo>
                    <a:pt x="48475" y="123677"/>
                    <a:pt x="68345" y="123602"/>
                    <a:pt x="101686" y="123453"/>
                  </a:cubicBezTo>
                  <a:lnTo>
                    <a:pt x="101686" y="149015"/>
                  </a:lnTo>
                  <a:cubicBezTo>
                    <a:pt x="101686" y="149908"/>
                    <a:pt x="101389" y="150670"/>
                    <a:pt x="100793" y="151303"/>
                  </a:cubicBezTo>
                  <a:cubicBezTo>
                    <a:pt x="100198" y="151935"/>
                    <a:pt x="99454" y="152252"/>
                    <a:pt x="98561" y="152252"/>
                  </a:cubicBezTo>
                  <a:lnTo>
                    <a:pt x="38174" y="152252"/>
                  </a:lnTo>
                  <a:lnTo>
                    <a:pt x="19198" y="171450"/>
                  </a:lnTo>
                  <a:lnTo>
                    <a:pt x="19198" y="152252"/>
                  </a:lnTo>
                  <a:lnTo>
                    <a:pt x="3237" y="152252"/>
                  </a:lnTo>
                  <a:cubicBezTo>
                    <a:pt x="2418" y="152252"/>
                    <a:pt x="1674" y="151935"/>
                    <a:pt x="1004" y="151303"/>
                  </a:cubicBezTo>
                  <a:cubicBezTo>
                    <a:pt x="334" y="150670"/>
                    <a:pt x="0" y="149908"/>
                    <a:pt x="0" y="149015"/>
                  </a:cubicBezTo>
                  <a:lnTo>
                    <a:pt x="0" y="79363"/>
                  </a:lnTo>
                  <a:cubicBezTo>
                    <a:pt x="0" y="78470"/>
                    <a:pt x="334" y="77707"/>
                    <a:pt x="1004" y="77075"/>
                  </a:cubicBezTo>
                  <a:cubicBezTo>
                    <a:pt x="1674" y="76442"/>
                    <a:pt x="2418" y="76126"/>
                    <a:pt x="3237" y="76126"/>
                  </a:cubicBezTo>
                  <a:close/>
                  <a:moveTo>
                    <a:pt x="42967" y="0"/>
                  </a:moveTo>
                  <a:lnTo>
                    <a:pt x="185632" y="0"/>
                  </a:lnTo>
                  <a:cubicBezTo>
                    <a:pt x="186970" y="0"/>
                    <a:pt x="188103" y="465"/>
                    <a:pt x="189032" y="1396"/>
                  </a:cubicBezTo>
                  <a:cubicBezTo>
                    <a:pt x="189961" y="2326"/>
                    <a:pt x="190425" y="3461"/>
                    <a:pt x="190425" y="4800"/>
                  </a:cubicBezTo>
                  <a:lnTo>
                    <a:pt x="190425" y="109501"/>
                  </a:lnTo>
                  <a:cubicBezTo>
                    <a:pt x="190425" y="110766"/>
                    <a:pt x="189942" y="111882"/>
                    <a:pt x="188976" y="112849"/>
                  </a:cubicBezTo>
                  <a:cubicBezTo>
                    <a:pt x="188010" y="113817"/>
                    <a:pt x="186895" y="114300"/>
                    <a:pt x="185632" y="114300"/>
                  </a:cubicBezTo>
                  <a:lnTo>
                    <a:pt x="161892" y="114300"/>
                  </a:lnTo>
                  <a:lnTo>
                    <a:pt x="161892" y="142875"/>
                  </a:lnTo>
                  <a:lnTo>
                    <a:pt x="133359" y="114300"/>
                  </a:lnTo>
                  <a:lnTo>
                    <a:pt x="42967" y="114300"/>
                  </a:lnTo>
                  <a:cubicBezTo>
                    <a:pt x="41630" y="114300"/>
                    <a:pt x="40497" y="113835"/>
                    <a:pt x="39568" y="112905"/>
                  </a:cubicBezTo>
                  <a:cubicBezTo>
                    <a:pt x="38639" y="111975"/>
                    <a:pt x="38174" y="110840"/>
                    <a:pt x="38174" y="109501"/>
                  </a:cubicBezTo>
                  <a:lnTo>
                    <a:pt x="38174" y="4800"/>
                  </a:lnTo>
                  <a:cubicBezTo>
                    <a:pt x="38174" y="3386"/>
                    <a:pt x="38620" y="2233"/>
                    <a:pt x="39512" y="1340"/>
                  </a:cubicBezTo>
                  <a:cubicBezTo>
                    <a:pt x="40404" y="447"/>
                    <a:pt x="41555" y="0"/>
                    <a:pt x="4296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id-ID" dirty="0"/>
            </a:p>
          </p:txBody>
        </p:sp>
      </p:grpSp>
      <p:sp>
        <p:nvSpPr>
          <p:cNvPr id="34" name="Rectangle 33"/>
          <p:cNvSpPr/>
          <p:nvPr/>
        </p:nvSpPr>
        <p:spPr>
          <a:xfrm>
            <a:off x="457200" y="3581400"/>
            <a:ext cx="3200400" cy="2800766"/>
          </a:xfrm>
          <a:prstGeom prst="rect">
            <a:avLst/>
          </a:prstGeom>
        </p:spPr>
        <p:txBody>
          <a:bodyPr wrap="square">
            <a:spAutoFit/>
          </a:bodyPr>
          <a:lstStyle/>
          <a:p>
            <a:pPr marL="95250"/>
            <a:r>
              <a:rPr lang="en-US" sz="2200" b="1" dirty="0" smtClean="0">
                <a:latin typeface="Arial" pitchFamily="34" charset="0"/>
                <a:cs typeface="Arial" pitchFamily="34" charset="0"/>
              </a:rPr>
              <a:t>#  </a:t>
            </a:r>
            <a:r>
              <a:rPr lang="id-ID" sz="2200" b="1" dirty="0" smtClean="0">
                <a:latin typeface="Arial" pitchFamily="34" charset="0"/>
                <a:cs typeface="Arial" pitchFamily="34" charset="0"/>
              </a:rPr>
              <a:t>Revolusi </a:t>
            </a:r>
            <a:r>
              <a:rPr lang="id-ID" sz="2200" b="1" dirty="0">
                <a:latin typeface="Arial" pitchFamily="34" charset="0"/>
                <a:cs typeface="Arial" pitchFamily="34" charset="0"/>
              </a:rPr>
              <a:t>industri 4.0 </a:t>
            </a:r>
            <a:r>
              <a:rPr lang="id-ID" sz="2200" b="1" dirty="0" smtClean="0">
                <a:latin typeface="Arial" pitchFamily="34" charset="0"/>
                <a:cs typeface="Arial" pitchFamily="34" charset="0"/>
              </a:rPr>
              <a:t>akan</a:t>
            </a:r>
            <a:r>
              <a:rPr lang="id-ID" sz="2200" b="1" dirty="0" smtClean="0">
                <a:latin typeface="Arial" pitchFamily="34" charset="0"/>
                <a:cs typeface="Arial" pitchFamily="34" charset="0"/>
              </a:rPr>
              <a:t> </a:t>
            </a:r>
            <a:r>
              <a:rPr lang="id-ID" sz="2200" b="1" dirty="0">
                <a:latin typeface="Arial" pitchFamily="34" charset="0"/>
                <a:cs typeface="Arial" pitchFamily="34" charset="0"/>
              </a:rPr>
              <a:t>menguatkan implementasi </a:t>
            </a:r>
            <a:r>
              <a:rPr lang="en-US" sz="2200" b="1" dirty="0" err="1" smtClean="0">
                <a:latin typeface="Arial" pitchFamily="34" charset="0"/>
                <a:cs typeface="Arial" pitchFamily="34" charset="0"/>
              </a:rPr>
              <a:t>Bidang</a:t>
            </a:r>
            <a:r>
              <a:rPr lang="en-US" sz="2200" b="1" dirty="0" smtClean="0">
                <a:latin typeface="Arial" pitchFamily="34" charset="0"/>
                <a:cs typeface="Arial" pitchFamily="34" charset="0"/>
              </a:rPr>
              <a:t> </a:t>
            </a:r>
            <a:r>
              <a:rPr lang="en-US" sz="2200" b="1" dirty="0" err="1" smtClean="0">
                <a:latin typeface="Arial" pitchFamily="34" charset="0"/>
                <a:cs typeface="Arial" pitchFamily="34" charset="0"/>
              </a:rPr>
              <a:t>Kesehatan</a:t>
            </a:r>
            <a:r>
              <a:rPr lang="en-US" sz="2200" b="1" dirty="0" smtClean="0">
                <a:latin typeface="Arial" pitchFamily="34" charset="0"/>
                <a:cs typeface="Arial" pitchFamily="34" charset="0"/>
              </a:rPr>
              <a:t> </a:t>
            </a:r>
            <a:r>
              <a:rPr lang="id-ID" sz="2200" b="1" dirty="0" smtClean="0">
                <a:latin typeface="Arial" pitchFamily="34" charset="0"/>
                <a:cs typeface="Arial" pitchFamily="34" charset="0"/>
              </a:rPr>
              <a:t>melalui </a:t>
            </a:r>
            <a:r>
              <a:rPr lang="id-ID" sz="2200" b="1" dirty="0">
                <a:latin typeface="Arial" pitchFamily="34" charset="0"/>
                <a:cs typeface="Arial" pitchFamily="34" charset="0"/>
              </a:rPr>
              <a:t>pemanfaatan teknologi baik dalam hal pelayanan maupun manajemen</a:t>
            </a:r>
            <a:r>
              <a:rPr lang="en-US" sz="2200" b="1" dirty="0">
                <a:latin typeface="Arial" pitchFamily="34" charset="0"/>
                <a:cs typeface="Arial" pitchFamily="34" charset="0"/>
              </a:rPr>
              <a:t>.</a:t>
            </a:r>
            <a:endParaRPr lang="id-ID" sz="2200" b="1" dirty="0">
              <a:latin typeface="Arial" pitchFamily="34" charset="0"/>
              <a:cs typeface="Arial" pitchFamily="34" charset="0"/>
            </a:endParaRPr>
          </a:p>
        </p:txBody>
      </p:sp>
      <p:sp>
        <p:nvSpPr>
          <p:cNvPr id="38" name="Rectangle 37"/>
          <p:cNvSpPr/>
          <p:nvPr/>
        </p:nvSpPr>
        <p:spPr>
          <a:xfrm>
            <a:off x="8534400" y="2819400"/>
            <a:ext cx="3341250" cy="3477875"/>
          </a:xfrm>
          <a:prstGeom prst="rect">
            <a:avLst/>
          </a:prstGeom>
        </p:spPr>
        <p:txBody>
          <a:bodyPr wrap="square">
            <a:spAutoFit/>
          </a:bodyPr>
          <a:lstStyle/>
          <a:p>
            <a:pPr marL="95250"/>
            <a:r>
              <a:rPr lang="en-US" sz="2200" b="1" dirty="0" smtClean="0">
                <a:latin typeface="Arial"/>
                <a:cs typeface="Arial"/>
              </a:rPr>
              <a:t>#  </a:t>
            </a:r>
            <a:r>
              <a:rPr lang="en-US" sz="2200" dirty="0" err="1">
                <a:latin typeface="Arial"/>
                <a:cs typeface="Arial"/>
              </a:rPr>
              <a:t>Kemajuan</a:t>
            </a:r>
            <a:r>
              <a:rPr lang="en-US" sz="2200" dirty="0">
                <a:latin typeface="Arial"/>
                <a:cs typeface="Arial"/>
              </a:rPr>
              <a:t> </a:t>
            </a:r>
            <a:r>
              <a:rPr lang="en-US" sz="2200" dirty="0" err="1">
                <a:latin typeface="Arial"/>
                <a:cs typeface="Arial"/>
              </a:rPr>
              <a:t>teknologi</a:t>
            </a:r>
            <a:r>
              <a:rPr lang="en-US" sz="2200" dirty="0">
                <a:latin typeface="Arial"/>
                <a:cs typeface="Arial"/>
              </a:rPr>
              <a:t> </a:t>
            </a:r>
            <a:r>
              <a:rPr lang="en-US" sz="2200" dirty="0" err="1">
                <a:latin typeface="Arial"/>
                <a:cs typeface="Arial"/>
              </a:rPr>
              <a:t>diimbangi</a:t>
            </a:r>
            <a:r>
              <a:rPr lang="en-US" sz="2200" dirty="0">
                <a:latin typeface="Arial"/>
                <a:cs typeface="Arial"/>
              </a:rPr>
              <a:t> </a:t>
            </a:r>
            <a:r>
              <a:rPr lang="en-US" sz="2200" dirty="0" err="1">
                <a:latin typeface="Arial"/>
                <a:cs typeface="Arial"/>
              </a:rPr>
              <a:t>dengan</a:t>
            </a:r>
            <a:r>
              <a:rPr lang="en-US" sz="2200" dirty="0">
                <a:latin typeface="Arial"/>
                <a:cs typeface="Arial"/>
              </a:rPr>
              <a:t>: </a:t>
            </a:r>
            <a:endParaRPr lang="en-US" sz="2200" dirty="0">
              <a:latin typeface="Arial"/>
              <a:cs typeface="Arial"/>
            </a:endParaRPr>
          </a:p>
          <a:p>
            <a:pPr marL="381000" indent="-285750">
              <a:buFont typeface="Arial"/>
              <a:buChar char="•"/>
            </a:pPr>
            <a:r>
              <a:rPr lang="en-US" sz="2200" dirty="0" err="1" smtClean="0">
                <a:latin typeface="Arial"/>
                <a:cs typeface="Arial"/>
              </a:rPr>
              <a:t>regulasi</a:t>
            </a:r>
            <a:r>
              <a:rPr lang="en-US" sz="2200" dirty="0" smtClean="0">
                <a:latin typeface="Arial"/>
                <a:cs typeface="Arial"/>
              </a:rPr>
              <a:t> </a:t>
            </a:r>
            <a:r>
              <a:rPr lang="en-US" sz="2200" dirty="0">
                <a:latin typeface="Arial"/>
                <a:cs typeface="Arial"/>
              </a:rPr>
              <a:t>yang </a:t>
            </a:r>
            <a:r>
              <a:rPr lang="en-US" sz="2200" dirty="0" err="1">
                <a:latin typeface="Arial"/>
                <a:cs typeface="Arial"/>
              </a:rPr>
              <a:t>adaptif</a:t>
            </a:r>
            <a:r>
              <a:rPr lang="en-US" sz="2200" dirty="0">
                <a:latin typeface="Arial"/>
                <a:cs typeface="Arial"/>
              </a:rPr>
              <a:t>, </a:t>
            </a:r>
            <a:r>
              <a:rPr lang="en-US" sz="2200" dirty="0" err="1">
                <a:latin typeface="Arial"/>
                <a:cs typeface="Arial"/>
              </a:rPr>
              <a:t>kolaboratif</a:t>
            </a:r>
            <a:r>
              <a:rPr lang="en-US" sz="2200" dirty="0">
                <a:latin typeface="Arial"/>
                <a:cs typeface="Arial"/>
              </a:rPr>
              <a:t>, </a:t>
            </a:r>
            <a:r>
              <a:rPr lang="en-US" sz="2200" dirty="0" err="1">
                <a:latin typeface="Arial"/>
                <a:cs typeface="Arial"/>
              </a:rPr>
              <a:t>menjunjung</a:t>
            </a:r>
            <a:r>
              <a:rPr lang="en-US" sz="2200" dirty="0">
                <a:latin typeface="Arial"/>
                <a:cs typeface="Arial"/>
              </a:rPr>
              <a:t> </a:t>
            </a:r>
            <a:r>
              <a:rPr lang="en-US" sz="2200" dirty="0" err="1">
                <a:latin typeface="Arial"/>
                <a:cs typeface="Arial"/>
              </a:rPr>
              <a:t>tinggi</a:t>
            </a:r>
            <a:r>
              <a:rPr lang="en-US" sz="2200" dirty="0">
                <a:latin typeface="Arial"/>
                <a:cs typeface="Arial"/>
              </a:rPr>
              <a:t> </a:t>
            </a:r>
            <a:r>
              <a:rPr lang="en-US" sz="2200" dirty="0" err="1">
                <a:latin typeface="Arial"/>
                <a:cs typeface="Arial"/>
              </a:rPr>
              <a:t>etika</a:t>
            </a:r>
            <a:r>
              <a:rPr lang="en-US" sz="2200" dirty="0">
                <a:latin typeface="Arial"/>
                <a:cs typeface="Arial"/>
              </a:rPr>
              <a:t>, </a:t>
            </a:r>
            <a:endParaRPr lang="en-US" sz="2200" dirty="0" smtClean="0">
              <a:latin typeface="Arial"/>
              <a:cs typeface="Arial"/>
            </a:endParaRPr>
          </a:p>
          <a:p>
            <a:pPr marL="381000" indent="-285750">
              <a:buFont typeface="Arial"/>
              <a:buChar char="•"/>
            </a:pPr>
            <a:r>
              <a:rPr lang="en-US" sz="2200" dirty="0" err="1" smtClean="0">
                <a:latin typeface="Arial"/>
                <a:cs typeface="Arial"/>
              </a:rPr>
              <a:t>edukasi</a:t>
            </a:r>
            <a:r>
              <a:rPr lang="en-US" sz="2200" dirty="0" smtClean="0">
                <a:latin typeface="Arial"/>
                <a:cs typeface="Arial"/>
              </a:rPr>
              <a:t> </a:t>
            </a:r>
            <a:r>
              <a:rPr lang="en-US" sz="2200" dirty="0" err="1" smtClean="0">
                <a:latin typeface="Arial"/>
                <a:cs typeface="Arial"/>
              </a:rPr>
              <a:t>pada</a:t>
            </a:r>
            <a:r>
              <a:rPr lang="en-US" sz="2200" dirty="0" smtClean="0">
                <a:latin typeface="Arial"/>
                <a:cs typeface="Arial"/>
              </a:rPr>
              <a:t> </a:t>
            </a:r>
            <a:r>
              <a:rPr lang="en-US" sz="2200" dirty="0" err="1">
                <a:latin typeface="Arial"/>
                <a:cs typeface="Arial"/>
              </a:rPr>
              <a:t>masyarakat</a:t>
            </a:r>
            <a:r>
              <a:rPr lang="en-US" sz="2200" dirty="0">
                <a:latin typeface="Arial"/>
                <a:cs typeface="Arial"/>
              </a:rPr>
              <a:t>, </a:t>
            </a:r>
            <a:r>
              <a:rPr lang="en-US" sz="2200" dirty="0" err="1" smtClean="0">
                <a:latin typeface="Arial"/>
                <a:cs typeface="Arial"/>
              </a:rPr>
              <a:t>semua</a:t>
            </a:r>
            <a:r>
              <a:rPr lang="en-US" sz="2200" dirty="0" smtClean="0">
                <a:latin typeface="Arial"/>
                <a:cs typeface="Arial"/>
              </a:rPr>
              <a:t> </a:t>
            </a:r>
            <a:r>
              <a:rPr lang="en-US" sz="2200" dirty="0" smtClean="0">
                <a:latin typeface="Arial"/>
                <a:cs typeface="Arial"/>
              </a:rPr>
              <a:t>stake holder </a:t>
            </a:r>
            <a:r>
              <a:rPr lang="en-US" sz="2200" dirty="0" err="1" smtClean="0">
                <a:latin typeface="Arial"/>
                <a:cs typeface="Arial"/>
              </a:rPr>
              <a:t>pembangunan</a:t>
            </a:r>
            <a:endParaRPr lang="id-ID" sz="2200" b="1" dirty="0">
              <a:latin typeface="Arial"/>
              <a:cs typeface="Arial"/>
            </a:endParaRPr>
          </a:p>
        </p:txBody>
      </p:sp>
      <p:sp>
        <p:nvSpPr>
          <p:cNvPr id="24" name="Rectangle 23"/>
          <p:cNvSpPr/>
          <p:nvPr/>
        </p:nvSpPr>
        <p:spPr>
          <a:xfrm>
            <a:off x="533400" y="1752600"/>
            <a:ext cx="2971800" cy="1446550"/>
          </a:xfrm>
          <a:prstGeom prst="rect">
            <a:avLst/>
          </a:prstGeom>
        </p:spPr>
        <p:txBody>
          <a:bodyPr wrap="square">
            <a:spAutoFit/>
          </a:bodyPr>
          <a:lstStyle/>
          <a:p>
            <a:r>
              <a:rPr lang="en-US" sz="2200" b="1" dirty="0">
                <a:latin typeface="Arial"/>
                <a:cs typeface="Arial"/>
              </a:rPr>
              <a:t># </a:t>
            </a:r>
            <a:r>
              <a:rPr lang="en-US" sz="2200" b="1" dirty="0" err="1">
                <a:latin typeface="Arial"/>
                <a:cs typeface="Arial"/>
              </a:rPr>
              <a:t>Teknologi</a:t>
            </a:r>
            <a:r>
              <a:rPr lang="en-US" sz="2200" b="1" dirty="0">
                <a:latin typeface="Arial"/>
                <a:cs typeface="Arial"/>
              </a:rPr>
              <a:t> </a:t>
            </a:r>
            <a:r>
              <a:rPr lang="en-US" sz="2200" b="1" dirty="0" err="1">
                <a:latin typeface="Arial"/>
                <a:cs typeface="Arial"/>
              </a:rPr>
              <a:t>terus</a:t>
            </a:r>
            <a:r>
              <a:rPr lang="en-US" sz="2200" b="1" dirty="0">
                <a:latin typeface="Arial"/>
                <a:cs typeface="Arial"/>
              </a:rPr>
              <a:t> </a:t>
            </a:r>
            <a:r>
              <a:rPr lang="en-US" sz="2200" b="1" dirty="0" err="1">
                <a:latin typeface="Arial"/>
                <a:cs typeface="Arial"/>
              </a:rPr>
              <a:t>berkembang</a:t>
            </a:r>
            <a:r>
              <a:rPr lang="en-US" sz="2200" b="1" dirty="0">
                <a:latin typeface="Arial"/>
                <a:cs typeface="Arial"/>
              </a:rPr>
              <a:t> </a:t>
            </a:r>
            <a:r>
              <a:rPr lang="en-US" sz="2200" b="1" dirty="0" err="1">
                <a:latin typeface="Arial"/>
                <a:cs typeface="Arial"/>
              </a:rPr>
              <a:t>dengan</a:t>
            </a:r>
            <a:r>
              <a:rPr lang="en-US" sz="2200" b="1" dirty="0">
                <a:latin typeface="Arial"/>
                <a:cs typeface="Arial"/>
              </a:rPr>
              <a:t> </a:t>
            </a:r>
            <a:r>
              <a:rPr lang="en-US" sz="2200" b="1" dirty="0" err="1">
                <a:latin typeface="Arial"/>
                <a:cs typeface="Arial"/>
              </a:rPr>
              <a:t>kecepatan</a:t>
            </a:r>
            <a:r>
              <a:rPr lang="en-US" sz="2200" b="1" dirty="0">
                <a:latin typeface="Arial"/>
                <a:cs typeface="Arial"/>
              </a:rPr>
              <a:t> yang </a:t>
            </a:r>
            <a:r>
              <a:rPr lang="en-US" sz="2200" b="1" dirty="0" err="1">
                <a:latin typeface="Arial"/>
                <a:cs typeface="Arial"/>
              </a:rPr>
              <a:t>tinggi</a:t>
            </a:r>
            <a:r>
              <a:rPr lang="en-US" sz="2200" b="1" dirty="0">
                <a:latin typeface="Arial"/>
                <a:cs typeface="Arial"/>
              </a:rPr>
              <a:t> </a:t>
            </a:r>
            <a:endParaRPr lang="id-ID" sz="2200" b="1" dirty="0">
              <a:latin typeface="Arial"/>
              <a:cs typeface="Arial"/>
            </a:endParaRPr>
          </a:p>
        </p:txBody>
      </p:sp>
      <p:sp>
        <p:nvSpPr>
          <p:cNvPr id="26" name="Rectangle 25"/>
          <p:cNvSpPr/>
          <p:nvPr/>
        </p:nvSpPr>
        <p:spPr>
          <a:xfrm>
            <a:off x="8686800" y="914400"/>
            <a:ext cx="3200400" cy="1785104"/>
          </a:xfrm>
          <a:prstGeom prst="rect">
            <a:avLst/>
          </a:prstGeom>
        </p:spPr>
        <p:txBody>
          <a:bodyPr wrap="square">
            <a:spAutoFit/>
          </a:bodyPr>
          <a:lstStyle/>
          <a:p>
            <a:r>
              <a:rPr lang="en-US" sz="2200" b="1" dirty="0">
                <a:latin typeface="Arial" pitchFamily="34" charset="0"/>
                <a:cs typeface="Arial" pitchFamily="34" charset="0"/>
              </a:rPr>
              <a:t># </a:t>
            </a:r>
            <a:r>
              <a:rPr lang="en-US" sz="2200" b="1" dirty="0" err="1">
                <a:latin typeface="Arial" pitchFamily="34" charset="0"/>
                <a:cs typeface="Arial" pitchFamily="34" charset="0"/>
              </a:rPr>
              <a:t>Kemajuan</a:t>
            </a:r>
            <a:r>
              <a:rPr lang="en-US" sz="2200" b="1" dirty="0">
                <a:latin typeface="Arial" pitchFamily="34" charset="0"/>
                <a:cs typeface="Arial" pitchFamily="34" charset="0"/>
              </a:rPr>
              <a:t> </a:t>
            </a:r>
            <a:r>
              <a:rPr lang="en-US" sz="2200" b="1" dirty="0" err="1">
                <a:latin typeface="Arial" pitchFamily="34" charset="0"/>
                <a:cs typeface="Arial" pitchFamily="34" charset="0"/>
              </a:rPr>
              <a:t>teknologi</a:t>
            </a:r>
            <a:r>
              <a:rPr lang="en-US" sz="2200" b="1" dirty="0">
                <a:latin typeface="Arial" pitchFamily="34" charset="0"/>
                <a:cs typeface="Arial" pitchFamily="34" charset="0"/>
              </a:rPr>
              <a:t> </a:t>
            </a:r>
            <a:r>
              <a:rPr lang="en-US" sz="2200" b="1" dirty="0" err="1">
                <a:latin typeface="Arial" pitchFamily="34" charset="0"/>
                <a:cs typeface="Arial" pitchFamily="34" charset="0"/>
              </a:rPr>
              <a:t>berdampak</a:t>
            </a:r>
            <a:r>
              <a:rPr lang="en-US" sz="2200" b="1" dirty="0">
                <a:latin typeface="Arial" pitchFamily="34" charset="0"/>
                <a:cs typeface="Arial" pitchFamily="34" charset="0"/>
              </a:rPr>
              <a:t> </a:t>
            </a:r>
            <a:r>
              <a:rPr lang="en-US" sz="2200" b="1" dirty="0" err="1">
                <a:latin typeface="Arial" pitchFamily="34" charset="0"/>
                <a:cs typeface="Arial" pitchFamily="34" charset="0"/>
              </a:rPr>
              <a:t>pada</a:t>
            </a:r>
            <a:r>
              <a:rPr lang="en-US" sz="2200" b="1" dirty="0">
                <a:latin typeface="Arial" pitchFamily="34" charset="0"/>
                <a:cs typeface="Arial" pitchFamily="34" charset="0"/>
              </a:rPr>
              <a:t> </a:t>
            </a:r>
            <a:r>
              <a:rPr lang="en-US" sz="2200" b="1" dirty="0" err="1">
                <a:latin typeface="Arial" pitchFamily="34" charset="0"/>
                <a:cs typeface="Arial" pitchFamily="34" charset="0"/>
              </a:rPr>
              <a:t>pergeseran</a:t>
            </a:r>
            <a:r>
              <a:rPr lang="en-US" sz="2200" b="1" dirty="0">
                <a:latin typeface="Arial" pitchFamily="34" charset="0"/>
                <a:cs typeface="Arial" pitchFamily="34" charset="0"/>
              </a:rPr>
              <a:t> </a:t>
            </a:r>
            <a:r>
              <a:rPr lang="en-US" sz="2200" b="1" dirty="0" err="1">
                <a:latin typeface="Arial" pitchFamily="34" charset="0"/>
                <a:cs typeface="Arial" pitchFamily="34" charset="0"/>
              </a:rPr>
              <a:t>pola</a:t>
            </a:r>
            <a:r>
              <a:rPr lang="en-US" sz="2200" b="1" dirty="0">
                <a:latin typeface="Arial" pitchFamily="34" charset="0"/>
                <a:cs typeface="Arial" pitchFamily="34" charset="0"/>
              </a:rPr>
              <a:t> </a:t>
            </a:r>
            <a:r>
              <a:rPr lang="en-US" sz="2200" b="1" dirty="0" err="1">
                <a:latin typeface="Arial" pitchFamily="34" charset="0"/>
                <a:cs typeface="Arial" pitchFamily="34" charset="0"/>
              </a:rPr>
              <a:t>penyakit</a:t>
            </a:r>
            <a:r>
              <a:rPr lang="en-US" sz="2200" b="1" dirty="0">
                <a:latin typeface="Arial" pitchFamily="34" charset="0"/>
                <a:cs typeface="Arial" pitchFamily="34" charset="0"/>
              </a:rPr>
              <a:t>  </a:t>
            </a:r>
            <a:r>
              <a:rPr lang="en-US" sz="2200" b="1" dirty="0" err="1">
                <a:latin typeface="Arial" pitchFamily="34" charset="0"/>
                <a:cs typeface="Arial" pitchFamily="34" charset="0"/>
              </a:rPr>
              <a:t>dan</a:t>
            </a:r>
            <a:r>
              <a:rPr lang="en-US" sz="2200" b="1" dirty="0">
                <a:latin typeface="Arial" pitchFamily="34" charset="0"/>
                <a:cs typeface="Arial" pitchFamily="34" charset="0"/>
              </a:rPr>
              <a:t> </a:t>
            </a:r>
            <a:r>
              <a:rPr lang="en-US" sz="2200" b="1" dirty="0" err="1">
                <a:latin typeface="Arial" pitchFamily="34" charset="0"/>
                <a:cs typeface="Arial" pitchFamily="34" charset="0"/>
              </a:rPr>
              <a:t>resiko</a:t>
            </a:r>
            <a:r>
              <a:rPr lang="en-US" sz="2200" b="1" dirty="0">
                <a:latin typeface="Arial" pitchFamily="34" charset="0"/>
                <a:cs typeface="Arial" pitchFamily="34" charset="0"/>
              </a:rPr>
              <a:t> </a:t>
            </a:r>
            <a:r>
              <a:rPr lang="en-US" sz="2200" b="1" dirty="0" err="1" smtClean="0">
                <a:latin typeface="Arial" pitchFamily="34" charset="0"/>
                <a:cs typeface="Arial" pitchFamily="34" charset="0"/>
              </a:rPr>
              <a:t>kesehatan</a:t>
            </a:r>
            <a:endParaRPr lang="en-US" sz="2200" b="1" dirty="0">
              <a:latin typeface="Arial" pitchFamily="34" charset="0"/>
              <a:cs typeface="Arial" pitchFamily="34" charset="0"/>
            </a:endParaRPr>
          </a:p>
        </p:txBody>
      </p:sp>
    </p:spTree>
    <p:extLst>
      <p:ext uri="{BB962C8B-B14F-4D97-AF65-F5344CB8AC3E}">
        <p14:creationId xmlns:p14="http://schemas.microsoft.com/office/powerpoint/2010/main" val="2285906279"/>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id-ID" dirty="0" smtClean="0"/>
              <a:t>Contact Us</a:t>
            </a:r>
            <a:endParaRPr lang="id-ID" dirty="0"/>
          </a:p>
        </p:txBody>
      </p:sp>
      <p:sp>
        <p:nvSpPr>
          <p:cNvPr id="4" name="Text Placeholder 3"/>
          <p:cNvSpPr>
            <a:spLocks noGrp="1"/>
          </p:cNvSpPr>
          <p:nvPr>
            <p:ph type="body" sz="quarter" idx="23"/>
          </p:nvPr>
        </p:nvSpPr>
        <p:spPr>
          <a:xfrm>
            <a:off x="7162800" y="2903538"/>
            <a:ext cx="4876800" cy="982662"/>
          </a:xfrm>
        </p:spPr>
        <p:txBody>
          <a:bodyPr>
            <a:normAutofit fontScale="55000" lnSpcReduction="20000"/>
          </a:bodyPr>
          <a:lstStyle/>
          <a:p>
            <a:r>
              <a:rPr lang="en-US" sz="2800" dirty="0" smtClean="0"/>
              <a:t>Jl. H.R </a:t>
            </a:r>
            <a:r>
              <a:rPr lang="en-US" sz="2800" dirty="0" err="1" smtClean="0"/>
              <a:t>Rasuna</a:t>
            </a:r>
            <a:r>
              <a:rPr lang="en-US" sz="2800" dirty="0" smtClean="0"/>
              <a:t> Said Blok X-5 </a:t>
            </a:r>
            <a:r>
              <a:rPr lang="en-US" sz="2800" dirty="0" err="1" smtClean="0"/>
              <a:t>Kavling</a:t>
            </a:r>
            <a:r>
              <a:rPr lang="en-US" sz="2800" dirty="0" smtClean="0"/>
              <a:t> 4-9 Jakarta</a:t>
            </a:r>
          </a:p>
          <a:p>
            <a:r>
              <a:rPr lang="en-US" sz="2800" dirty="0" err="1" smtClean="0"/>
              <a:t>Telp</a:t>
            </a:r>
            <a:r>
              <a:rPr lang="en-US" sz="2800" dirty="0" smtClean="0"/>
              <a:t>. (021) 5201590 (Hunting)</a:t>
            </a:r>
            <a:endParaRPr lang="id-ID" sz="2800" dirty="0"/>
          </a:p>
        </p:txBody>
      </p:sp>
      <p:sp>
        <p:nvSpPr>
          <p:cNvPr id="5" name="TextBox 4"/>
          <p:cNvSpPr txBox="1">
            <a:spLocks noChangeAspect="1"/>
          </p:cNvSpPr>
          <p:nvPr/>
        </p:nvSpPr>
        <p:spPr>
          <a:xfrm>
            <a:off x="6648408" y="3017196"/>
            <a:ext cx="216000" cy="368440"/>
          </a:xfrm>
          <a:custGeom>
            <a:avLst/>
            <a:gdLst/>
            <a:ahLst/>
            <a:cxnLst/>
            <a:rect l="l" t="t" r="r" b="b"/>
            <a:pathLst>
              <a:path w="85725" h="146223">
                <a:moveTo>
                  <a:pt x="42975" y="22101"/>
                </a:moveTo>
                <a:cubicBezTo>
                  <a:pt x="37245" y="22101"/>
                  <a:pt x="32371" y="24147"/>
                  <a:pt x="28352" y="28240"/>
                </a:cubicBezTo>
                <a:cubicBezTo>
                  <a:pt x="24334" y="32332"/>
                  <a:pt x="22325" y="37169"/>
                  <a:pt x="22325" y="42750"/>
                </a:cubicBezTo>
                <a:cubicBezTo>
                  <a:pt x="22325" y="48332"/>
                  <a:pt x="24334" y="53168"/>
                  <a:pt x="28352" y="57261"/>
                </a:cubicBezTo>
                <a:cubicBezTo>
                  <a:pt x="32371" y="61354"/>
                  <a:pt x="37245" y="63400"/>
                  <a:pt x="42975" y="63400"/>
                </a:cubicBezTo>
                <a:cubicBezTo>
                  <a:pt x="48704" y="63400"/>
                  <a:pt x="53541" y="61354"/>
                  <a:pt x="57485" y="57261"/>
                </a:cubicBezTo>
                <a:cubicBezTo>
                  <a:pt x="61429" y="53168"/>
                  <a:pt x="63401" y="48332"/>
                  <a:pt x="63401" y="42750"/>
                </a:cubicBezTo>
                <a:cubicBezTo>
                  <a:pt x="63401" y="37169"/>
                  <a:pt x="61429" y="32332"/>
                  <a:pt x="57485" y="28240"/>
                </a:cubicBezTo>
                <a:cubicBezTo>
                  <a:pt x="53541" y="24147"/>
                  <a:pt x="48704" y="22101"/>
                  <a:pt x="42975" y="22101"/>
                </a:cubicBezTo>
                <a:close/>
                <a:moveTo>
                  <a:pt x="42863" y="0"/>
                </a:moveTo>
                <a:cubicBezTo>
                  <a:pt x="54620" y="0"/>
                  <a:pt x="64703" y="4167"/>
                  <a:pt x="73112" y="12501"/>
                </a:cubicBezTo>
                <a:cubicBezTo>
                  <a:pt x="81521" y="20836"/>
                  <a:pt x="85725" y="30881"/>
                  <a:pt x="85725" y="42639"/>
                </a:cubicBezTo>
                <a:cubicBezTo>
                  <a:pt x="85725" y="49634"/>
                  <a:pt x="82154" y="61800"/>
                  <a:pt x="75010" y="79139"/>
                </a:cubicBezTo>
                <a:cubicBezTo>
                  <a:pt x="67866" y="96477"/>
                  <a:pt x="60722" y="111993"/>
                  <a:pt x="53579" y="125685"/>
                </a:cubicBezTo>
                <a:lnTo>
                  <a:pt x="42863" y="146223"/>
                </a:lnTo>
                <a:lnTo>
                  <a:pt x="38398" y="137517"/>
                </a:lnTo>
                <a:lnTo>
                  <a:pt x="27906" y="116978"/>
                </a:lnTo>
                <a:cubicBezTo>
                  <a:pt x="22994" y="107007"/>
                  <a:pt x="18678" y="97742"/>
                  <a:pt x="14958" y="89185"/>
                </a:cubicBezTo>
                <a:cubicBezTo>
                  <a:pt x="11237" y="80627"/>
                  <a:pt x="7814" y="71846"/>
                  <a:pt x="4689" y="62842"/>
                </a:cubicBezTo>
                <a:cubicBezTo>
                  <a:pt x="1563" y="53838"/>
                  <a:pt x="0" y="47104"/>
                  <a:pt x="0" y="42639"/>
                </a:cubicBezTo>
                <a:cubicBezTo>
                  <a:pt x="0" y="30733"/>
                  <a:pt x="4205" y="20649"/>
                  <a:pt x="12614" y="12390"/>
                </a:cubicBezTo>
                <a:cubicBezTo>
                  <a:pt x="21022" y="4130"/>
                  <a:pt x="31106" y="0"/>
                  <a:pt x="42863"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id-ID" sz="1800" dirty="0" smtClean="0">
              <a:latin typeface="RaphaelIcons" panose="02000603000000000000" pitchFamily="2" charset="0"/>
            </a:endParaRPr>
          </a:p>
        </p:txBody>
      </p:sp>
      <p:sp>
        <p:nvSpPr>
          <p:cNvPr id="9" name="TextBox 8"/>
          <p:cNvSpPr txBox="1">
            <a:spLocks noChangeAspect="1"/>
          </p:cNvSpPr>
          <p:nvPr/>
        </p:nvSpPr>
        <p:spPr>
          <a:xfrm>
            <a:off x="6648408" y="4718828"/>
            <a:ext cx="252387" cy="252000"/>
          </a:xfrm>
          <a:custGeom>
            <a:avLst/>
            <a:gdLst/>
            <a:ahLst/>
            <a:cxnLst/>
            <a:rect l="l" t="t" r="r" b="b"/>
            <a:pathLst>
              <a:path w="148332" h="148104">
                <a:moveTo>
                  <a:pt x="99666" y="103303"/>
                </a:moveTo>
                <a:cubicBezTo>
                  <a:pt x="92571" y="103987"/>
                  <a:pt x="85476" y="104442"/>
                  <a:pt x="78381" y="104670"/>
                </a:cubicBezTo>
                <a:lnTo>
                  <a:pt x="78381" y="134188"/>
                </a:lnTo>
                <a:cubicBezTo>
                  <a:pt x="82335" y="133997"/>
                  <a:pt x="85717" y="132090"/>
                  <a:pt x="88527" y="128468"/>
                </a:cubicBezTo>
                <a:cubicBezTo>
                  <a:pt x="91337" y="124845"/>
                  <a:pt x="93651" y="120650"/>
                  <a:pt x="95470" y="115884"/>
                </a:cubicBezTo>
                <a:cubicBezTo>
                  <a:pt x="97288" y="111118"/>
                  <a:pt x="98686" y="106924"/>
                  <a:pt x="99666" y="103303"/>
                </a:cubicBezTo>
                <a:close/>
                <a:moveTo>
                  <a:pt x="48667" y="103303"/>
                </a:moveTo>
                <a:cubicBezTo>
                  <a:pt x="50040" y="109209"/>
                  <a:pt x="52100" y="114546"/>
                  <a:pt x="54846" y="119314"/>
                </a:cubicBezTo>
                <a:cubicBezTo>
                  <a:pt x="56582" y="123538"/>
                  <a:pt x="58718" y="127047"/>
                  <a:pt x="61255" y="129840"/>
                </a:cubicBezTo>
                <a:cubicBezTo>
                  <a:pt x="63791" y="132634"/>
                  <a:pt x="66614" y="134083"/>
                  <a:pt x="69723" y="134188"/>
                </a:cubicBezTo>
                <a:lnTo>
                  <a:pt x="69723" y="104670"/>
                </a:lnTo>
                <a:cubicBezTo>
                  <a:pt x="66170" y="104556"/>
                  <a:pt x="62632" y="104385"/>
                  <a:pt x="59109" y="104157"/>
                </a:cubicBezTo>
                <a:cubicBezTo>
                  <a:pt x="55585" y="103930"/>
                  <a:pt x="52105" y="103645"/>
                  <a:pt x="48667" y="103303"/>
                </a:cubicBezTo>
                <a:close/>
                <a:moveTo>
                  <a:pt x="130525" y="95325"/>
                </a:moveTo>
                <a:cubicBezTo>
                  <a:pt x="127526" y="96694"/>
                  <a:pt x="124141" y="97949"/>
                  <a:pt x="120370" y="99088"/>
                </a:cubicBezTo>
                <a:cubicBezTo>
                  <a:pt x="116600" y="100228"/>
                  <a:pt x="112589" y="101253"/>
                  <a:pt x="108337" y="102164"/>
                </a:cubicBezTo>
                <a:cubicBezTo>
                  <a:pt x="107118" y="107636"/>
                  <a:pt x="105626" y="112638"/>
                  <a:pt x="103863" y="117171"/>
                </a:cubicBezTo>
                <a:cubicBezTo>
                  <a:pt x="102099" y="121703"/>
                  <a:pt x="99861" y="125850"/>
                  <a:pt x="97148" y="129611"/>
                </a:cubicBezTo>
                <a:cubicBezTo>
                  <a:pt x="100724" y="128138"/>
                  <a:pt x="104198" y="126336"/>
                  <a:pt x="107568" y="124206"/>
                </a:cubicBezTo>
                <a:cubicBezTo>
                  <a:pt x="110939" y="122075"/>
                  <a:pt x="114014" y="119529"/>
                  <a:pt x="116793" y="116569"/>
                </a:cubicBezTo>
                <a:cubicBezTo>
                  <a:pt x="119983" y="113579"/>
                  <a:pt x="122700" y="110292"/>
                  <a:pt x="124946" y="106708"/>
                </a:cubicBezTo>
                <a:cubicBezTo>
                  <a:pt x="127192" y="103123"/>
                  <a:pt x="129052" y="99329"/>
                  <a:pt x="130525" y="95325"/>
                </a:cubicBezTo>
                <a:close/>
                <a:moveTo>
                  <a:pt x="17145" y="94409"/>
                </a:moveTo>
                <a:cubicBezTo>
                  <a:pt x="18830" y="98638"/>
                  <a:pt x="20831" y="102614"/>
                  <a:pt x="23145" y="106336"/>
                </a:cubicBezTo>
                <a:cubicBezTo>
                  <a:pt x="25460" y="110059"/>
                  <a:pt x="28260" y="113470"/>
                  <a:pt x="31546" y="116569"/>
                </a:cubicBezTo>
                <a:cubicBezTo>
                  <a:pt x="34312" y="119529"/>
                  <a:pt x="37347" y="122075"/>
                  <a:pt x="40650" y="124206"/>
                </a:cubicBezTo>
                <a:cubicBezTo>
                  <a:pt x="43953" y="126336"/>
                  <a:pt x="47388" y="128138"/>
                  <a:pt x="50955" y="129611"/>
                </a:cubicBezTo>
                <a:cubicBezTo>
                  <a:pt x="48338" y="125940"/>
                  <a:pt x="46138" y="121784"/>
                  <a:pt x="44355" y="117142"/>
                </a:cubicBezTo>
                <a:cubicBezTo>
                  <a:pt x="42572" y="112500"/>
                  <a:pt x="41119" y="107432"/>
                  <a:pt x="39994" y="101937"/>
                </a:cubicBezTo>
                <a:cubicBezTo>
                  <a:pt x="35389" y="100912"/>
                  <a:pt x="31125" y="99772"/>
                  <a:pt x="27202" y="98519"/>
                </a:cubicBezTo>
                <a:cubicBezTo>
                  <a:pt x="23278" y="97265"/>
                  <a:pt x="19926" y="95895"/>
                  <a:pt x="17145" y="94409"/>
                </a:cubicBezTo>
                <a:close/>
                <a:moveTo>
                  <a:pt x="102641" y="63070"/>
                </a:moveTo>
                <a:cubicBezTo>
                  <a:pt x="98755" y="63411"/>
                  <a:pt x="94797" y="63696"/>
                  <a:pt x="90768" y="63924"/>
                </a:cubicBezTo>
                <a:cubicBezTo>
                  <a:pt x="86739" y="64152"/>
                  <a:pt x="82610" y="64322"/>
                  <a:pt x="78381" y="64436"/>
                </a:cubicBezTo>
                <a:lnTo>
                  <a:pt x="78381" y="96698"/>
                </a:lnTo>
                <a:cubicBezTo>
                  <a:pt x="82376" y="96583"/>
                  <a:pt x="86286" y="96354"/>
                  <a:pt x="90110" y="96011"/>
                </a:cubicBezTo>
                <a:cubicBezTo>
                  <a:pt x="93934" y="95668"/>
                  <a:pt x="97730" y="95210"/>
                  <a:pt x="101496" y="94638"/>
                </a:cubicBezTo>
                <a:cubicBezTo>
                  <a:pt x="102054" y="91526"/>
                  <a:pt x="102426" y="88256"/>
                  <a:pt x="102612" y="84828"/>
                </a:cubicBezTo>
                <a:cubicBezTo>
                  <a:pt x="102798" y="81401"/>
                  <a:pt x="102884" y="77960"/>
                  <a:pt x="102870" y="74504"/>
                </a:cubicBezTo>
                <a:cubicBezTo>
                  <a:pt x="102874" y="72468"/>
                  <a:pt x="102865" y="70533"/>
                  <a:pt x="102841" y="68699"/>
                </a:cubicBezTo>
                <a:cubicBezTo>
                  <a:pt x="102817" y="66864"/>
                  <a:pt x="102750" y="64988"/>
                  <a:pt x="102641" y="63070"/>
                </a:cubicBezTo>
                <a:close/>
                <a:moveTo>
                  <a:pt x="45463" y="62842"/>
                </a:moveTo>
                <a:cubicBezTo>
                  <a:pt x="45453" y="64869"/>
                  <a:pt x="45415" y="66812"/>
                  <a:pt x="45348" y="68670"/>
                </a:cubicBezTo>
                <a:cubicBezTo>
                  <a:pt x="45281" y="70528"/>
                  <a:pt x="45243" y="72473"/>
                  <a:pt x="45234" y="74504"/>
                </a:cubicBezTo>
                <a:cubicBezTo>
                  <a:pt x="45234" y="77850"/>
                  <a:pt x="45348" y="81225"/>
                  <a:pt x="45577" y="84628"/>
                </a:cubicBezTo>
                <a:cubicBezTo>
                  <a:pt x="45806" y="88032"/>
                  <a:pt x="46149" y="91292"/>
                  <a:pt x="46607" y="94409"/>
                </a:cubicBezTo>
                <a:cubicBezTo>
                  <a:pt x="50488" y="95091"/>
                  <a:pt x="54341" y="95615"/>
                  <a:pt x="58165" y="95983"/>
                </a:cubicBezTo>
                <a:cubicBezTo>
                  <a:pt x="61989" y="96350"/>
                  <a:pt x="65841" y="96588"/>
                  <a:pt x="69723" y="96698"/>
                </a:cubicBezTo>
                <a:lnTo>
                  <a:pt x="69723" y="64436"/>
                </a:lnTo>
                <a:cubicBezTo>
                  <a:pt x="65593" y="64327"/>
                  <a:pt x="61493" y="64147"/>
                  <a:pt x="57421" y="63895"/>
                </a:cubicBezTo>
                <a:cubicBezTo>
                  <a:pt x="53349" y="63644"/>
                  <a:pt x="49363" y="63293"/>
                  <a:pt x="45463" y="62842"/>
                </a:cubicBezTo>
                <a:close/>
                <a:moveTo>
                  <a:pt x="131899" y="56464"/>
                </a:moveTo>
                <a:cubicBezTo>
                  <a:pt x="129681" y="57432"/>
                  <a:pt x="126735" y="58457"/>
                  <a:pt x="123058" y="59539"/>
                </a:cubicBezTo>
                <a:cubicBezTo>
                  <a:pt x="119382" y="60621"/>
                  <a:pt x="115234" y="61418"/>
                  <a:pt x="110615" y="61931"/>
                </a:cubicBezTo>
                <a:cubicBezTo>
                  <a:pt x="110833" y="64066"/>
                  <a:pt x="110966" y="66131"/>
                  <a:pt x="111014" y="68127"/>
                </a:cubicBezTo>
                <a:cubicBezTo>
                  <a:pt x="111061" y="70123"/>
                  <a:pt x="111080" y="72249"/>
                  <a:pt x="111071" y="74504"/>
                </a:cubicBezTo>
                <a:cubicBezTo>
                  <a:pt x="111066" y="77621"/>
                  <a:pt x="110961" y="80767"/>
                  <a:pt x="110757" y="83942"/>
                </a:cubicBezTo>
                <a:cubicBezTo>
                  <a:pt x="110553" y="87116"/>
                  <a:pt x="110278" y="90148"/>
                  <a:pt x="109931" y="93037"/>
                </a:cubicBezTo>
                <a:cubicBezTo>
                  <a:pt x="117729" y="91757"/>
                  <a:pt x="123390" y="90249"/>
                  <a:pt x="126916" y="88511"/>
                </a:cubicBezTo>
                <a:cubicBezTo>
                  <a:pt x="130441" y="86774"/>
                  <a:pt x="132645" y="84707"/>
                  <a:pt x="133526" y="82308"/>
                </a:cubicBezTo>
                <a:cubicBezTo>
                  <a:pt x="134408" y="79910"/>
                  <a:pt x="134781" y="77080"/>
                  <a:pt x="134645" y="73817"/>
                </a:cubicBezTo>
                <a:cubicBezTo>
                  <a:pt x="134645" y="70933"/>
                  <a:pt x="134416" y="68010"/>
                  <a:pt x="133958" y="65046"/>
                </a:cubicBezTo>
                <a:cubicBezTo>
                  <a:pt x="133501" y="62082"/>
                  <a:pt x="132814" y="59221"/>
                  <a:pt x="131899" y="56464"/>
                </a:cubicBezTo>
                <a:close/>
                <a:moveTo>
                  <a:pt x="16220" y="56235"/>
                </a:moveTo>
                <a:cubicBezTo>
                  <a:pt x="15416" y="58988"/>
                  <a:pt x="14797" y="61858"/>
                  <a:pt x="14364" y="64846"/>
                </a:cubicBezTo>
                <a:cubicBezTo>
                  <a:pt x="13931" y="67833"/>
                  <a:pt x="13712" y="70824"/>
                  <a:pt x="13707" y="73817"/>
                </a:cubicBezTo>
                <a:cubicBezTo>
                  <a:pt x="13697" y="75314"/>
                  <a:pt x="13716" y="76782"/>
                  <a:pt x="13764" y="78222"/>
                </a:cubicBezTo>
                <a:cubicBezTo>
                  <a:pt x="13812" y="79661"/>
                  <a:pt x="13945" y="81015"/>
                  <a:pt x="14164" y="82283"/>
                </a:cubicBezTo>
                <a:lnTo>
                  <a:pt x="14173" y="82283"/>
                </a:lnTo>
                <a:cubicBezTo>
                  <a:pt x="15625" y="84066"/>
                  <a:pt x="18321" y="85934"/>
                  <a:pt x="22259" y="87889"/>
                </a:cubicBezTo>
                <a:cubicBezTo>
                  <a:pt x="26197" y="89843"/>
                  <a:pt x="31577" y="91483"/>
                  <a:pt x="38400" y="92808"/>
                </a:cubicBezTo>
                <a:cubicBezTo>
                  <a:pt x="37944" y="89929"/>
                  <a:pt x="37602" y="86935"/>
                  <a:pt x="37374" y="83827"/>
                </a:cubicBezTo>
                <a:cubicBezTo>
                  <a:pt x="37147" y="80719"/>
                  <a:pt x="37033" y="77612"/>
                  <a:pt x="37033" y="74504"/>
                </a:cubicBezTo>
                <a:cubicBezTo>
                  <a:pt x="37033" y="72249"/>
                  <a:pt x="37089" y="70123"/>
                  <a:pt x="37201" y="68127"/>
                </a:cubicBezTo>
                <a:cubicBezTo>
                  <a:pt x="37313" y="66131"/>
                  <a:pt x="37477" y="64066"/>
                  <a:pt x="37695" y="61931"/>
                </a:cubicBezTo>
                <a:cubicBezTo>
                  <a:pt x="32502" y="60925"/>
                  <a:pt x="28209" y="59976"/>
                  <a:pt x="24816" y="59083"/>
                </a:cubicBezTo>
                <a:cubicBezTo>
                  <a:pt x="21422" y="58191"/>
                  <a:pt x="18557" y="57242"/>
                  <a:pt x="16220" y="56235"/>
                </a:cubicBezTo>
                <a:close/>
                <a:moveTo>
                  <a:pt x="52329" y="18059"/>
                </a:moveTo>
                <a:cubicBezTo>
                  <a:pt x="48445" y="19807"/>
                  <a:pt x="44781" y="21683"/>
                  <a:pt x="41334" y="23688"/>
                </a:cubicBezTo>
                <a:cubicBezTo>
                  <a:pt x="37888" y="25693"/>
                  <a:pt x="34625" y="28313"/>
                  <a:pt x="31546" y="31547"/>
                </a:cubicBezTo>
                <a:cubicBezTo>
                  <a:pt x="28922" y="33971"/>
                  <a:pt x="26627" y="36609"/>
                  <a:pt x="24660" y="39462"/>
                </a:cubicBezTo>
                <a:cubicBezTo>
                  <a:pt x="22693" y="42315"/>
                  <a:pt x="21026" y="45239"/>
                  <a:pt x="19659" y="48234"/>
                </a:cubicBezTo>
                <a:cubicBezTo>
                  <a:pt x="20507" y="49044"/>
                  <a:pt x="22240" y="49768"/>
                  <a:pt x="24859" y="50406"/>
                </a:cubicBezTo>
                <a:cubicBezTo>
                  <a:pt x="27478" y="51044"/>
                  <a:pt x="32067" y="52225"/>
                  <a:pt x="38627" y="53949"/>
                </a:cubicBezTo>
                <a:cubicBezTo>
                  <a:pt x="39865" y="46625"/>
                  <a:pt x="41604" y="39957"/>
                  <a:pt x="43843" y="33947"/>
                </a:cubicBezTo>
                <a:cubicBezTo>
                  <a:pt x="46082" y="27937"/>
                  <a:pt x="48911" y="22641"/>
                  <a:pt x="52329" y="18059"/>
                </a:cubicBezTo>
                <a:close/>
                <a:moveTo>
                  <a:pt x="96004" y="17831"/>
                </a:moveTo>
                <a:cubicBezTo>
                  <a:pt x="99426" y="22317"/>
                  <a:pt x="102245" y="27632"/>
                  <a:pt x="104460" y="33775"/>
                </a:cubicBezTo>
                <a:cubicBezTo>
                  <a:pt x="106675" y="39919"/>
                  <a:pt x="108347" y="46720"/>
                  <a:pt x="109476" y="54178"/>
                </a:cubicBezTo>
                <a:cubicBezTo>
                  <a:pt x="115566" y="53025"/>
                  <a:pt x="120084" y="51959"/>
                  <a:pt x="123030" y="50978"/>
                </a:cubicBezTo>
                <a:cubicBezTo>
                  <a:pt x="125976" y="49996"/>
                  <a:pt x="127864" y="49158"/>
                  <a:pt x="128694" y="48463"/>
                </a:cubicBezTo>
                <a:cubicBezTo>
                  <a:pt x="125413" y="41300"/>
                  <a:pt x="120933" y="35052"/>
                  <a:pt x="115254" y="29718"/>
                </a:cubicBezTo>
                <a:cubicBezTo>
                  <a:pt x="109575" y="24384"/>
                  <a:pt x="103158" y="20421"/>
                  <a:pt x="96004" y="17831"/>
                </a:cubicBezTo>
                <a:close/>
                <a:moveTo>
                  <a:pt x="78381" y="13944"/>
                </a:moveTo>
                <a:lnTo>
                  <a:pt x="78381" y="56464"/>
                </a:lnTo>
                <a:cubicBezTo>
                  <a:pt x="82372" y="56350"/>
                  <a:pt x="86291" y="56178"/>
                  <a:pt x="90139" y="55950"/>
                </a:cubicBezTo>
                <a:cubicBezTo>
                  <a:pt x="93987" y="55721"/>
                  <a:pt x="97849" y="55435"/>
                  <a:pt x="101725" y="55092"/>
                </a:cubicBezTo>
                <a:cubicBezTo>
                  <a:pt x="100185" y="46753"/>
                  <a:pt x="97887" y="39257"/>
                  <a:pt x="94831" y="32604"/>
                </a:cubicBezTo>
                <a:cubicBezTo>
                  <a:pt x="91774" y="25951"/>
                  <a:pt x="88275" y="20798"/>
                  <a:pt x="84331" y="17145"/>
                </a:cubicBezTo>
                <a:cubicBezTo>
                  <a:pt x="83282" y="16411"/>
                  <a:pt x="82233" y="15706"/>
                  <a:pt x="81184" y="15030"/>
                </a:cubicBezTo>
                <a:cubicBezTo>
                  <a:pt x="80135" y="14354"/>
                  <a:pt x="79201" y="13992"/>
                  <a:pt x="78381" y="13944"/>
                </a:cubicBezTo>
                <a:close/>
                <a:moveTo>
                  <a:pt x="69265" y="13944"/>
                </a:moveTo>
                <a:cubicBezTo>
                  <a:pt x="64044" y="16145"/>
                  <a:pt x="59438" y="20888"/>
                  <a:pt x="55447" y="28175"/>
                </a:cubicBezTo>
                <a:cubicBezTo>
                  <a:pt x="51456" y="35461"/>
                  <a:pt x="48509" y="44434"/>
                  <a:pt x="46607" y="55092"/>
                </a:cubicBezTo>
                <a:cubicBezTo>
                  <a:pt x="50388" y="55435"/>
                  <a:pt x="54212" y="55721"/>
                  <a:pt x="58079" y="55950"/>
                </a:cubicBezTo>
                <a:cubicBezTo>
                  <a:pt x="61946" y="56178"/>
                  <a:pt x="65827" y="56350"/>
                  <a:pt x="69723" y="56464"/>
                </a:cubicBezTo>
                <a:lnTo>
                  <a:pt x="69723" y="13944"/>
                </a:lnTo>
                <a:cubicBezTo>
                  <a:pt x="69684" y="13944"/>
                  <a:pt x="69532" y="13944"/>
                  <a:pt x="69265" y="13944"/>
                </a:cubicBezTo>
                <a:close/>
                <a:moveTo>
                  <a:pt x="74279" y="0"/>
                </a:moveTo>
                <a:cubicBezTo>
                  <a:pt x="88217" y="154"/>
                  <a:pt x="100745" y="3503"/>
                  <a:pt x="111864" y="10049"/>
                </a:cubicBezTo>
                <a:cubicBezTo>
                  <a:pt x="122983" y="16594"/>
                  <a:pt x="131804" y="25412"/>
                  <a:pt x="138326" y="36502"/>
                </a:cubicBezTo>
                <a:cubicBezTo>
                  <a:pt x="144849" y="47592"/>
                  <a:pt x="148184" y="60030"/>
                  <a:pt x="148332" y="73817"/>
                </a:cubicBezTo>
                <a:cubicBezTo>
                  <a:pt x="148184" y="87761"/>
                  <a:pt x="144849" y="100311"/>
                  <a:pt x="138326" y="111467"/>
                </a:cubicBezTo>
                <a:cubicBezTo>
                  <a:pt x="131804" y="122623"/>
                  <a:pt x="122983" y="131481"/>
                  <a:pt x="111864" y="138040"/>
                </a:cubicBezTo>
                <a:cubicBezTo>
                  <a:pt x="100745" y="144598"/>
                  <a:pt x="88217" y="147953"/>
                  <a:pt x="74279" y="148104"/>
                </a:cubicBezTo>
                <a:cubicBezTo>
                  <a:pt x="60407" y="147953"/>
                  <a:pt x="47891" y="144598"/>
                  <a:pt x="36731" y="138040"/>
                </a:cubicBezTo>
                <a:cubicBezTo>
                  <a:pt x="25572" y="131481"/>
                  <a:pt x="16699" y="122623"/>
                  <a:pt x="10112" y="111467"/>
                </a:cubicBezTo>
                <a:cubicBezTo>
                  <a:pt x="3525" y="100311"/>
                  <a:pt x="154" y="87761"/>
                  <a:pt x="0" y="73817"/>
                </a:cubicBezTo>
                <a:cubicBezTo>
                  <a:pt x="154" y="60030"/>
                  <a:pt x="3525" y="47592"/>
                  <a:pt x="10112" y="36502"/>
                </a:cubicBezTo>
                <a:cubicBezTo>
                  <a:pt x="16699" y="25412"/>
                  <a:pt x="25572" y="16594"/>
                  <a:pt x="36731" y="10049"/>
                </a:cubicBezTo>
                <a:cubicBezTo>
                  <a:pt x="47891" y="3503"/>
                  <a:pt x="60407" y="154"/>
                  <a:pt x="74279" y="0"/>
                </a:cubicBezTo>
                <a:close/>
              </a:path>
            </a:pathLst>
          </a:custGeom>
          <a:solidFill>
            <a:schemeClr val="tx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id-ID" dirty="0"/>
          </a:p>
        </p:txBody>
      </p:sp>
      <p:sp>
        <p:nvSpPr>
          <p:cNvPr id="10" name="TextBox 9"/>
          <p:cNvSpPr txBox="1"/>
          <p:nvPr/>
        </p:nvSpPr>
        <p:spPr>
          <a:xfrm>
            <a:off x="6918701" y="4704314"/>
            <a:ext cx="2601290" cy="307777"/>
          </a:xfrm>
          <a:prstGeom prst="rect">
            <a:avLst/>
          </a:prstGeom>
          <a:noFill/>
        </p:spPr>
        <p:txBody>
          <a:bodyPr wrap="none" rtlCol="0">
            <a:spAutoFit/>
          </a:bodyPr>
          <a:lstStyle/>
          <a:p>
            <a:r>
              <a:rPr lang="id-ID" sz="1400" dirty="0" smtClean="0"/>
              <a:t>www.</a:t>
            </a:r>
            <a:r>
              <a:rPr lang="en-US" sz="1400" dirty="0" smtClean="0"/>
              <a:t>kesjaor.kemenkes.go.id</a:t>
            </a:r>
            <a:endParaRPr lang="id-ID" sz="1400" dirty="0"/>
          </a:p>
        </p:txBody>
      </p:sp>
      <p:sp>
        <p:nvSpPr>
          <p:cNvPr id="13" name="Freeform 12"/>
          <p:cNvSpPr>
            <a:spLocks noChangeAspect="1"/>
          </p:cNvSpPr>
          <p:nvPr/>
        </p:nvSpPr>
        <p:spPr>
          <a:xfrm>
            <a:off x="6655102" y="5177984"/>
            <a:ext cx="252000" cy="162321"/>
          </a:xfrm>
          <a:custGeom>
            <a:avLst/>
            <a:gdLst/>
            <a:ahLst/>
            <a:cxnLst/>
            <a:rect l="l" t="t" r="r" b="b"/>
            <a:pathLst>
              <a:path w="102875" h="66265">
                <a:moveTo>
                  <a:pt x="194" y="17414"/>
                </a:moveTo>
                <a:cubicBezTo>
                  <a:pt x="365" y="17014"/>
                  <a:pt x="993" y="17071"/>
                  <a:pt x="2079" y="17585"/>
                </a:cubicBezTo>
                <a:cubicBezTo>
                  <a:pt x="3068" y="18141"/>
                  <a:pt x="5718" y="19558"/>
                  <a:pt x="10031" y="21837"/>
                </a:cubicBezTo>
                <a:cubicBezTo>
                  <a:pt x="14344" y="24116"/>
                  <a:pt x="19188" y="26663"/>
                  <a:pt x="24561" y="29478"/>
                </a:cubicBezTo>
                <a:cubicBezTo>
                  <a:pt x="29935" y="32293"/>
                  <a:pt x="34707" y="34783"/>
                  <a:pt x="38877" y="36948"/>
                </a:cubicBezTo>
                <a:cubicBezTo>
                  <a:pt x="43047" y="39113"/>
                  <a:pt x="45484" y="40359"/>
                  <a:pt x="46187" y="40687"/>
                </a:cubicBezTo>
                <a:cubicBezTo>
                  <a:pt x="47077" y="41136"/>
                  <a:pt x="47924" y="41442"/>
                  <a:pt x="48729" y="41604"/>
                </a:cubicBezTo>
                <a:cubicBezTo>
                  <a:pt x="49534" y="41766"/>
                  <a:pt x="50438" y="41843"/>
                  <a:pt x="51443" y="41833"/>
                </a:cubicBezTo>
                <a:cubicBezTo>
                  <a:pt x="52338" y="41843"/>
                  <a:pt x="53176" y="41766"/>
                  <a:pt x="53957" y="41604"/>
                </a:cubicBezTo>
                <a:cubicBezTo>
                  <a:pt x="54738" y="41442"/>
                  <a:pt x="55576" y="41136"/>
                  <a:pt x="56471" y="40687"/>
                </a:cubicBezTo>
                <a:cubicBezTo>
                  <a:pt x="57174" y="40359"/>
                  <a:pt x="59610" y="39113"/>
                  <a:pt x="63780" y="36948"/>
                </a:cubicBezTo>
                <a:cubicBezTo>
                  <a:pt x="67951" y="34783"/>
                  <a:pt x="72723" y="32293"/>
                  <a:pt x="78096" y="29478"/>
                </a:cubicBezTo>
                <a:cubicBezTo>
                  <a:pt x="83470" y="26663"/>
                  <a:pt x="88313" y="24116"/>
                  <a:pt x="92626" y="21837"/>
                </a:cubicBezTo>
                <a:cubicBezTo>
                  <a:pt x="96939" y="19558"/>
                  <a:pt x="99590" y="18141"/>
                  <a:pt x="100578" y="17585"/>
                </a:cubicBezTo>
                <a:cubicBezTo>
                  <a:pt x="101673" y="17071"/>
                  <a:pt x="102340" y="17014"/>
                  <a:pt x="102578" y="17414"/>
                </a:cubicBezTo>
                <a:cubicBezTo>
                  <a:pt x="102816" y="17814"/>
                  <a:pt x="102911" y="18328"/>
                  <a:pt x="102864" y="18956"/>
                </a:cubicBezTo>
                <a:cubicBezTo>
                  <a:pt x="102864" y="19395"/>
                  <a:pt x="102864" y="21702"/>
                  <a:pt x="102864" y="25877"/>
                </a:cubicBezTo>
                <a:cubicBezTo>
                  <a:pt x="102864" y="30052"/>
                  <a:pt x="102864" y="34831"/>
                  <a:pt x="102864" y="40213"/>
                </a:cubicBezTo>
                <a:cubicBezTo>
                  <a:pt x="102864" y="45595"/>
                  <a:pt x="102864" y="50317"/>
                  <a:pt x="102864" y="54378"/>
                </a:cubicBezTo>
                <a:cubicBezTo>
                  <a:pt x="102864" y="58438"/>
                  <a:pt x="102864" y="60574"/>
                  <a:pt x="102864" y="60785"/>
                </a:cubicBezTo>
                <a:cubicBezTo>
                  <a:pt x="102783" y="62112"/>
                  <a:pt x="102145" y="63339"/>
                  <a:pt x="100950" y="64467"/>
                </a:cubicBezTo>
                <a:cubicBezTo>
                  <a:pt x="99755" y="65594"/>
                  <a:pt x="98488" y="66194"/>
                  <a:pt x="97150" y="66265"/>
                </a:cubicBezTo>
                <a:lnTo>
                  <a:pt x="5507" y="66265"/>
                </a:lnTo>
                <a:cubicBezTo>
                  <a:pt x="4179" y="66194"/>
                  <a:pt x="2950" y="65594"/>
                  <a:pt x="1822" y="64467"/>
                </a:cubicBezTo>
                <a:cubicBezTo>
                  <a:pt x="693" y="63339"/>
                  <a:pt x="94" y="62112"/>
                  <a:pt x="22" y="60785"/>
                </a:cubicBezTo>
                <a:cubicBezTo>
                  <a:pt x="22" y="60574"/>
                  <a:pt x="22" y="58438"/>
                  <a:pt x="22" y="54378"/>
                </a:cubicBezTo>
                <a:cubicBezTo>
                  <a:pt x="22" y="50317"/>
                  <a:pt x="22" y="45595"/>
                  <a:pt x="22" y="40213"/>
                </a:cubicBezTo>
                <a:cubicBezTo>
                  <a:pt x="22" y="34831"/>
                  <a:pt x="22" y="30052"/>
                  <a:pt x="22" y="25877"/>
                </a:cubicBezTo>
                <a:cubicBezTo>
                  <a:pt x="22" y="21702"/>
                  <a:pt x="22" y="19395"/>
                  <a:pt x="22" y="18956"/>
                </a:cubicBezTo>
                <a:cubicBezTo>
                  <a:pt x="-35" y="18328"/>
                  <a:pt x="22" y="17814"/>
                  <a:pt x="194" y="17414"/>
                </a:cubicBezTo>
                <a:close/>
                <a:moveTo>
                  <a:pt x="2993" y="0"/>
                </a:moveTo>
                <a:lnTo>
                  <a:pt x="99664" y="0"/>
                </a:lnTo>
                <a:cubicBezTo>
                  <a:pt x="102026" y="171"/>
                  <a:pt x="102959" y="1027"/>
                  <a:pt x="102464" y="2569"/>
                </a:cubicBezTo>
                <a:cubicBezTo>
                  <a:pt x="101969" y="4111"/>
                  <a:pt x="100959" y="5310"/>
                  <a:pt x="99436" y="6166"/>
                </a:cubicBezTo>
                <a:cubicBezTo>
                  <a:pt x="98503" y="6668"/>
                  <a:pt x="95912" y="8062"/>
                  <a:pt x="91662" y="10348"/>
                </a:cubicBezTo>
                <a:cubicBezTo>
                  <a:pt x="87412" y="12635"/>
                  <a:pt x="82642" y="15199"/>
                  <a:pt x="77353" y="18042"/>
                </a:cubicBezTo>
                <a:cubicBezTo>
                  <a:pt x="72064" y="20885"/>
                  <a:pt x="67395" y="23392"/>
                  <a:pt x="63345" y="25564"/>
                </a:cubicBezTo>
                <a:cubicBezTo>
                  <a:pt x="59295" y="27736"/>
                  <a:pt x="57003" y="28959"/>
                  <a:pt x="56471" y="29233"/>
                </a:cubicBezTo>
                <a:cubicBezTo>
                  <a:pt x="55776" y="29580"/>
                  <a:pt x="54995" y="29856"/>
                  <a:pt x="54128" y="30061"/>
                </a:cubicBezTo>
                <a:cubicBezTo>
                  <a:pt x="53262" y="30265"/>
                  <a:pt x="52367" y="30370"/>
                  <a:pt x="51443" y="30375"/>
                </a:cubicBezTo>
                <a:cubicBezTo>
                  <a:pt x="49348" y="30337"/>
                  <a:pt x="47596" y="29956"/>
                  <a:pt x="46187" y="29233"/>
                </a:cubicBezTo>
                <a:cubicBezTo>
                  <a:pt x="45654" y="28959"/>
                  <a:pt x="43363" y="27736"/>
                  <a:pt x="39313" y="25564"/>
                </a:cubicBezTo>
                <a:cubicBezTo>
                  <a:pt x="35263" y="23392"/>
                  <a:pt x="30593" y="20885"/>
                  <a:pt x="25304" y="18042"/>
                </a:cubicBezTo>
                <a:cubicBezTo>
                  <a:pt x="20015" y="15199"/>
                  <a:pt x="15245" y="12635"/>
                  <a:pt x="10995" y="10348"/>
                </a:cubicBezTo>
                <a:cubicBezTo>
                  <a:pt x="6746" y="8062"/>
                  <a:pt x="4154" y="6668"/>
                  <a:pt x="3222" y="6166"/>
                </a:cubicBezTo>
                <a:cubicBezTo>
                  <a:pt x="1698" y="5310"/>
                  <a:pt x="689" y="4111"/>
                  <a:pt x="193" y="2569"/>
                </a:cubicBezTo>
                <a:cubicBezTo>
                  <a:pt x="-302" y="1027"/>
                  <a:pt x="631" y="171"/>
                  <a:pt x="2993" y="0"/>
                </a:cubicBezTo>
                <a:close/>
              </a:path>
            </a:pathLst>
          </a:custGeom>
          <a:solidFill>
            <a:schemeClr val="tx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id-ID" dirty="0"/>
          </a:p>
        </p:txBody>
      </p:sp>
      <p:sp>
        <p:nvSpPr>
          <p:cNvPr id="14" name="TextBox 13"/>
          <p:cNvSpPr txBox="1"/>
          <p:nvPr/>
        </p:nvSpPr>
        <p:spPr>
          <a:xfrm>
            <a:off x="6918701" y="5103177"/>
            <a:ext cx="2711512" cy="307777"/>
          </a:xfrm>
          <a:prstGeom prst="rect">
            <a:avLst/>
          </a:prstGeom>
          <a:noFill/>
        </p:spPr>
        <p:txBody>
          <a:bodyPr wrap="none" rtlCol="0">
            <a:spAutoFit/>
          </a:bodyPr>
          <a:lstStyle/>
          <a:p>
            <a:r>
              <a:rPr lang="en-US" sz="1400" dirty="0" smtClean="0"/>
              <a:t>direktorat.kesjaor@gmail.com</a:t>
            </a:r>
            <a:endParaRPr lang="id-ID" sz="1400" dirty="0"/>
          </a:p>
        </p:txBody>
      </p:sp>
      <p:pic>
        <p:nvPicPr>
          <p:cNvPr id="7" name="Picture Placeholder 6"/>
          <p:cNvPicPr>
            <a:picLocks noGrp="1" noChangeAspect="1"/>
          </p:cNvPicPr>
          <p:nvPr>
            <p:ph type="pic" sz="quarter" idx="22"/>
          </p:nvPr>
        </p:nvPicPr>
        <p:blipFill>
          <a:blip r:embed="rId2">
            <a:extLst>
              <a:ext uri="{28A0092B-C50C-407E-A947-70E740481C1C}">
                <a14:useLocalDpi xmlns:a14="http://schemas.microsoft.com/office/drawing/2010/main" val="0"/>
              </a:ext>
            </a:extLst>
          </a:blip>
          <a:srcRect l="5550" r="5550"/>
          <a:stretch>
            <a:fillRect/>
          </a:stretch>
        </p:blipFill>
        <p:spPr/>
      </p:pic>
    </p:spTree>
    <p:extLst>
      <p:ext uri="{BB962C8B-B14F-4D97-AF65-F5344CB8AC3E}">
        <p14:creationId xmlns:p14="http://schemas.microsoft.com/office/powerpoint/2010/main" val="3007614765"/>
      </p:ext>
    </p:extLst>
  </p:cSld>
  <p:clrMapOvr>
    <a:masterClrMapping/>
  </p:clrMapOvr>
  <p:transition xmlns:p14="http://schemas.microsoft.com/office/powerpoint/2010/main" spd="slow">
    <p:wheel spokes="1"/>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3" grpId="0" animBg="1"/>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7680" b="7680"/>
          <a:stretch>
            <a:fillRect/>
          </a:stretch>
        </p:blipFill>
        <p:spPr/>
      </p:pic>
      <p:sp>
        <p:nvSpPr>
          <p:cNvPr id="3" name="Rectangle 2"/>
          <p:cNvSpPr/>
          <p:nvPr/>
        </p:nvSpPr>
        <p:spPr>
          <a:xfrm>
            <a:off x="0" y="5035007"/>
            <a:ext cx="12192000" cy="1200330"/>
          </a:xfrm>
          <a:prstGeom prst="rect">
            <a:avLst/>
          </a:prstGeom>
          <a:gradFill flip="none" rotWithShape="1">
            <a:gsLst>
              <a:gs pos="0">
                <a:schemeClr val="accent6">
                  <a:alpha val="80000"/>
                </a:schemeClr>
              </a:gs>
              <a:gs pos="30000">
                <a:schemeClr val="accent5">
                  <a:alpha val="80000"/>
                </a:schemeClr>
              </a:gs>
              <a:gs pos="64000">
                <a:schemeClr val="accent4">
                  <a:alpha val="80000"/>
                </a:schemeClr>
              </a:gs>
              <a:gs pos="92000">
                <a:schemeClr val="accent2">
                  <a:alpha val="8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 name="TextBox 3"/>
          <p:cNvSpPr txBox="1"/>
          <p:nvPr/>
        </p:nvSpPr>
        <p:spPr>
          <a:xfrm>
            <a:off x="3497938" y="5035007"/>
            <a:ext cx="6186309" cy="1200329"/>
          </a:xfrm>
          <a:prstGeom prst="rect">
            <a:avLst/>
          </a:prstGeom>
          <a:noFill/>
        </p:spPr>
        <p:txBody>
          <a:bodyPr wrap="none" rtlCol="0">
            <a:spAutoFit/>
          </a:bodyPr>
          <a:lstStyle/>
          <a:p>
            <a:r>
              <a:rPr lang="id-ID" sz="7200" dirty="0" smtClean="0">
                <a:solidFill>
                  <a:schemeClr val="bg1"/>
                </a:solidFill>
                <a:effectLst>
                  <a:outerShdw blurRad="38100" dist="38100" dir="2700000" algn="tl">
                    <a:srgbClr val="000000">
                      <a:alpha val="43137"/>
                    </a:srgbClr>
                  </a:outerShdw>
                </a:effectLst>
                <a:latin typeface="+mj-lt"/>
              </a:rPr>
              <a:t>T</a:t>
            </a:r>
            <a:r>
              <a:rPr lang="en-US" sz="7200" dirty="0" err="1" smtClean="0">
                <a:solidFill>
                  <a:schemeClr val="bg1"/>
                </a:solidFill>
                <a:effectLst>
                  <a:outerShdw blurRad="38100" dist="38100" dir="2700000" algn="tl">
                    <a:srgbClr val="000000">
                      <a:alpha val="43137"/>
                    </a:srgbClr>
                  </a:outerShdw>
                </a:effectLst>
                <a:latin typeface="+mj-lt"/>
              </a:rPr>
              <a:t>erima</a:t>
            </a:r>
            <a:r>
              <a:rPr lang="en-US" sz="7200" dirty="0" smtClean="0">
                <a:solidFill>
                  <a:schemeClr val="bg1"/>
                </a:solidFill>
                <a:effectLst>
                  <a:outerShdw blurRad="38100" dist="38100" dir="2700000" algn="tl">
                    <a:srgbClr val="000000">
                      <a:alpha val="43137"/>
                    </a:srgbClr>
                  </a:outerShdw>
                </a:effectLst>
                <a:latin typeface="+mj-lt"/>
              </a:rPr>
              <a:t> </a:t>
            </a:r>
            <a:r>
              <a:rPr lang="en-US" sz="7200" dirty="0" err="1" smtClean="0">
                <a:solidFill>
                  <a:schemeClr val="bg1"/>
                </a:solidFill>
                <a:effectLst>
                  <a:outerShdw blurRad="38100" dist="38100" dir="2700000" algn="tl">
                    <a:srgbClr val="000000">
                      <a:alpha val="43137"/>
                    </a:srgbClr>
                  </a:outerShdw>
                </a:effectLst>
                <a:latin typeface="+mj-lt"/>
              </a:rPr>
              <a:t>Kasih</a:t>
            </a:r>
            <a:endParaRPr lang="id-ID" sz="7200" dirty="0">
              <a:solidFill>
                <a:schemeClr val="bg1"/>
              </a:solidFill>
              <a:effectLst>
                <a:outerShdw blurRad="38100" dist="38100" dir="2700000" algn="tl">
                  <a:srgbClr val="000000">
                    <a:alpha val="43137"/>
                  </a:srgbClr>
                </a:outerShdw>
              </a:effectLst>
              <a:latin typeface="+mj-lt"/>
            </a:endParaRPr>
          </a:p>
        </p:txBody>
      </p:sp>
      <p:pic>
        <p:nvPicPr>
          <p:cNvPr id="15" name="Picture 14"/>
          <p:cNvPicPr>
            <a:picLocks noChangeAspect="1"/>
          </p:cNvPicPr>
          <p:nvPr/>
        </p:nvPicPr>
        <p:blipFill>
          <a:blip r:embed="rId4"/>
          <a:stretch>
            <a:fillRect/>
          </a:stretch>
        </p:blipFill>
        <p:spPr>
          <a:xfrm>
            <a:off x="2209800" y="1108039"/>
            <a:ext cx="7708556" cy="3320254"/>
          </a:xfrm>
          <a:prstGeom prst="rect">
            <a:avLst/>
          </a:prstGeom>
        </p:spPr>
      </p:pic>
    </p:spTree>
    <p:extLst>
      <p:ext uri="{BB962C8B-B14F-4D97-AF65-F5344CB8AC3E}">
        <p14:creationId xmlns:p14="http://schemas.microsoft.com/office/powerpoint/2010/main" val="550885954"/>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294" t="18104" r="50183" b="7228"/>
          <a:stretch/>
        </p:blipFill>
        <p:spPr>
          <a:xfrm>
            <a:off x="0" y="0"/>
            <a:ext cx="6064624" cy="6858000"/>
          </a:xfrm>
          <a:prstGeom prst="rect">
            <a:avLst/>
          </a:prstGeom>
        </p:spPr>
      </p:pic>
      <p:sp>
        <p:nvSpPr>
          <p:cNvPr id="4" name="TextBox 3"/>
          <p:cNvSpPr txBox="1"/>
          <p:nvPr/>
        </p:nvSpPr>
        <p:spPr>
          <a:xfrm>
            <a:off x="101215" y="330573"/>
            <a:ext cx="4758034" cy="830997"/>
          </a:xfrm>
          <a:prstGeom prst="rect">
            <a:avLst/>
          </a:prstGeom>
          <a:noFill/>
        </p:spPr>
        <p:txBody>
          <a:bodyPr wrap="none" rtlCol="0">
            <a:spAutoFit/>
          </a:bodyPr>
          <a:lstStyle/>
          <a:p>
            <a:r>
              <a:rPr lang="en-US" sz="4800" b="1" dirty="0" smtClean="0">
                <a:solidFill>
                  <a:srgbClr val="0000FF"/>
                </a:solidFill>
                <a:effectLst>
                  <a:outerShdw blurRad="38100" dist="38100" dir="2700000" algn="tl">
                    <a:srgbClr val="000000">
                      <a:alpha val="43137"/>
                    </a:srgbClr>
                  </a:outerShdw>
                </a:effectLst>
                <a:latin typeface="+mj-lt"/>
              </a:rPr>
              <a:t>SISTEMATIKA</a:t>
            </a:r>
            <a:endParaRPr lang="en-US" sz="4800" b="1" dirty="0">
              <a:solidFill>
                <a:srgbClr val="0000FF"/>
              </a:solidFill>
              <a:effectLst>
                <a:outerShdw blurRad="38100" dist="38100" dir="2700000" algn="tl">
                  <a:srgbClr val="000000">
                    <a:alpha val="43137"/>
                  </a:srgbClr>
                </a:outerShdw>
              </a:effectLst>
              <a:latin typeface="+mj-lt"/>
            </a:endParaRPr>
          </a:p>
        </p:txBody>
      </p:sp>
      <p:sp>
        <p:nvSpPr>
          <p:cNvPr id="5" name="Rectangle 4"/>
          <p:cNvSpPr/>
          <p:nvPr/>
        </p:nvSpPr>
        <p:spPr>
          <a:xfrm>
            <a:off x="6042000" y="0"/>
            <a:ext cx="10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37882" y="6244334"/>
            <a:ext cx="228600" cy="228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409264" y="6244334"/>
            <a:ext cx="228600" cy="2286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973573" y="6244334"/>
            <a:ext cx="228600" cy="2286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1844955" y="6244334"/>
            <a:ext cx="228600" cy="2286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280647" y="6244334"/>
            <a:ext cx="228600" cy="2286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5477312" y="320691"/>
            <a:ext cx="1260000" cy="1260000"/>
          </a:xfrm>
          <a:prstGeom prst="ellipse">
            <a:avLst/>
          </a:prstGeom>
          <a:solidFill>
            <a:schemeClr val="tx2"/>
          </a:solid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309"/>
          <p:cNvSpPr>
            <a:spLocks noChangeArrowheads="1"/>
          </p:cNvSpPr>
          <p:nvPr/>
        </p:nvSpPr>
        <p:spPr bwMode="auto">
          <a:xfrm>
            <a:off x="5646000" y="500691"/>
            <a:ext cx="900000" cy="900000"/>
          </a:xfrm>
          <a:prstGeom prst="ellipse">
            <a:avLst/>
          </a:pr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endParaRPr lang="id-ID"/>
          </a:p>
        </p:txBody>
      </p:sp>
      <p:cxnSp>
        <p:nvCxnSpPr>
          <p:cNvPr id="23" name="Straight Arrow Connector 22"/>
          <p:cNvCxnSpPr>
            <a:stCxn id="18" idx="6"/>
          </p:cNvCxnSpPr>
          <p:nvPr/>
        </p:nvCxnSpPr>
        <p:spPr>
          <a:xfrm>
            <a:off x="6737312" y="950691"/>
            <a:ext cx="540000" cy="0"/>
          </a:xfrm>
          <a:prstGeom prst="straightConnector1">
            <a:avLst/>
          </a:prstGeom>
          <a:ln w="38100">
            <a:solidFill>
              <a:schemeClr val="accent5"/>
            </a:solidFill>
            <a:tailEnd type="ova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7374567" y="614173"/>
            <a:ext cx="2512932" cy="523220"/>
          </a:xfrm>
          <a:prstGeom prst="rect">
            <a:avLst/>
          </a:prstGeom>
          <a:noFill/>
        </p:spPr>
        <p:txBody>
          <a:bodyPr wrap="none" rtlCol="0">
            <a:spAutoFit/>
          </a:bodyPr>
          <a:lstStyle/>
          <a:p>
            <a:r>
              <a:rPr lang="en-US" sz="2800" b="1" dirty="0" err="1" smtClean="0">
                <a:solidFill>
                  <a:srgbClr val="FF0000"/>
                </a:solidFill>
              </a:rPr>
              <a:t>Pendahuluan</a:t>
            </a:r>
            <a:endParaRPr lang="en-US" sz="2800" b="1" dirty="0">
              <a:solidFill>
                <a:srgbClr val="FF0000"/>
              </a:solidFill>
            </a:endParaRPr>
          </a:p>
        </p:txBody>
      </p:sp>
      <p:sp>
        <p:nvSpPr>
          <p:cNvPr id="50" name="Oval 49"/>
          <p:cNvSpPr/>
          <p:nvPr/>
        </p:nvSpPr>
        <p:spPr>
          <a:xfrm>
            <a:off x="5442625" y="1802441"/>
            <a:ext cx="1260000" cy="1260000"/>
          </a:xfrm>
          <a:prstGeom prst="ellipse">
            <a:avLst/>
          </a:prstGeom>
          <a:solidFill>
            <a:schemeClr val="tx2"/>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1" name="Straight Arrow Connector 50"/>
          <p:cNvCxnSpPr>
            <a:stCxn id="50" idx="6"/>
          </p:cNvCxnSpPr>
          <p:nvPr/>
        </p:nvCxnSpPr>
        <p:spPr>
          <a:xfrm>
            <a:off x="6702625" y="2432441"/>
            <a:ext cx="540000" cy="0"/>
          </a:xfrm>
          <a:prstGeom prst="straightConnector1">
            <a:avLst/>
          </a:prstGeom>
          <a:ln w="38100">
            <a:solidFill>
              <a:srgbClr val="FFFF00"/>
            </a:solidFill>
            <a:tailEnd type="oval"/>
          </a:ln>
        </p:spPr>
        <p:style>
          <a:lnRef idx="1">
            <a:schemeClr val="accent1"/>
          </a:lnRef>
          <a:fillRef idx="0">
            <a:schemeClr val="accent1"/>
          </a:fillRef>
          <a:effectRef idx="0">
            <a:schemeClr val="accent1"/>
          </a:effectRef>
          <a:fontRef idx="minor">
            <a:schemeClr val="tx1"/>
          </a:fontRef>
        </p:style>
      </p:cxnSp>
      <p:sp>
        <p:nvSpPr>
          <p:cNvPr id="53" name="Oval 309"/>
          <p:cNvSpPr>
            <a:spLocks noChangeArrowheads="1"/>
          </p:cNvSpPr>
          <p:nvPr/>
        </p:nvSpPr>
        <p:spPr bwMode="auto">
          <a:xfrm>
            <a:off x="5636862" y="2007530"/>
            <a:ext cx="900000" cy="900000"/>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57" name="TextBox 56"/>
          <p:cNvSpPr txBox="1"/>
          <p:nvPr/>
        </p:nvSpPr>
        <p:spPr>
          <a:xfrm>
            <a:off x="7315200" y="2143780"/>
            <a:ext cx="4437813" cy="523220"/>
          </a:xfrm>
          <a:prstGeom prst="rect">
            <a:avLst/>
          </a:prstGeom>
          <a:noFill/>
        </p:spPr>
        <p:txBody>
          <a:bodyPr wrap="square" rtlCol="0">
            <a:spAutoFit/>
          </a:bodyPr>
          <a:lstStyle/>
          <a:p>
            <a:r>
              <a:rPr lang="it-IT" sz="2800" b="1" dirty="0" smtClean="0">
                <a:solidFill>
                  <a:srgbClr val="FFFF00"/>
                </a:solidFill>
                <a:cs typeface="Arial"/>
              </a:rPr>
              <a:t>Revolusi </a:t>
            </a:r>
            <a:r>
              <a:rPr lang="it-IT" sz="2800" b="1" dirty="0">
                <a:solidFill>
                  <a:srgbClr val="FFFF00"/>
                </a:solidFill>
                <a:cs typeface="Arial"/>
              </a:rPr>
              <a:t>Industri 4.0 </a:t>
            </a:r>
          </a:p>
        </p:txBody>
      </p:sp>
      <p:sp>
        <p:nvSpPr>
          <p:cNvPr id="58" name="Oval 57"/>
          <p:cNvSpPr/>
          <p:nvPr/>
        </p:nvSpPr>
        <p:spPr>
          <a:xfrm>
            <a:off x="5412000" y="3304913"/>
            <a:ext cx="1260000" cy="1260000"/>
          </a:xfrm>
          <a:prstGeom prst="ellipse">
            <a:avLst/>
          </a:prstGeom>
          <a:solidFill>
            <a:schemeClr val="tx2"/>
          </a:solidFill>
          <a:ln w="57150">
            <a:solidFill>
              <a:srgbClr val="E34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Straight Arrow Connector 58"/>
          <p:cNvCxnSpPr>
            <a:stCxn id="58" idx="6"/>
          </p:cNvCxnSpPr>
          <p:nvPr/>
        </p:nvCxnSpPr>
        <p:spPr>
          <a:xfrm>
            <a:off x="6672000" y="3934913"/>
            <a:ext cx="540000" cy="0"/>
          </a:xfrm>
          <a:prstGeom prst="straightConnector1">
            <a:avLst/>
          </a:prstGeom>
          <a:ln w="38100">
            <a:solidFill>
              <a:srgbClr val="E346FF"/>
            </a:solidFill>
            <a:tailEnd type="oval"/>
          </a:ln>
        </p:spPr>
        <p:style>
          <a:lnRef idx="1">
            <a:schemeClr val="accent1"/>
          </a:lnRef>
          <a:fillRef idx="0">
            <a:schemeClr val="accent1"/>
          </a:fillRef>
          <a:effectRef idx="0">
            <a:schemeClr val="accent1"/>
          </a:effectRef>
          <a:fontRef idx="minor">
            <a:schemeClr val="tx1"/>
          </a:fontRef>
        </p:style>
      </p:cxnSp>
      <p:sp>
        <p:nvSpPr>
          <p:cNvPr id="61" name="Oval 309"/>
          <p:cNvSpPr>
            <a:spLocks noChangeArrowheads="1"/>
          </p:cNvSpPr>
          <p:nvPr/>
        </p:nvSpPr>
        <p:spPr bwMode="auto">
          <a:xfrm>
            <a:off x="5600461" y="3485675"/>
            <a:ext cx="900000" cy="900000"/>
          </a:xfrm>
          <a:prstGeom prst="ellipse">
            <a:avLst/>
          </a:prstGeom>
          <a:solidFill>
            <a:srgbClr val="E346FF"/>
          </a:solidFill>
          <a:ln w="9525">
            <a:no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91" name="TextBox 90"/>
          <p:cNvSpPr txBox="1"/>
          <p:nvPr/>
        </p:nvSpPr>
        <p:spPr>
          <a:xfrm>
            <a:off x="7315200" y="5181600"/>
            <a:ext cx="1642347" cy="523220"/>
          </a:xfrm>
          <a:prstGeom prst="rect">
            <a:avLst/>
          </a:prstGeom>
          <a:noFill/>
        </p:spPr>
        <p:txBody>
          <a:bodyPr wrap="none" rtlCol="0">
            <a:spAutoFit/>
          </a:bodyPr>
          <a:lstStyle/>
          <a:p>
            <a:r>
              <a:rPr lang="en-US" sz="2800" b="1" dirty="0" err="1" smtClean="0">
                <a:solidFill>
                  <a:srgbClr val="A6F911"/>
                </a:solidFill>
              </a:rPr>
              <a:t>Penutup</a:t>
            </a:r>
            <a:r>
              <a:rPr lang="en-US" sz="2800" b="1" dirty="0" smtClean="0">
                <a:solidFill>
                  <a:srgbClr val="A6F911"/>
                </a:solidFill>
              </a:rPr>
              <a:t> </a:t>
            </a:r>
          </a:p>
        </p:txBody>
      </p:sp>
      <p:grpSp>
        <p:nvGrpSpPr>
          <p:cNvPr id="31" name="Group 30"/>
          <p:cNvGrpSpPr>
            <a:grpSpLocks noChangeAspect="1"/>
          </p:cNvGrpSpPr>
          <p:nvPr/>
        </p:nvGrpSpPr>
        <p:grpSpPr>
          <a:xfrm>
            <a:off x="5806741" y="650266"/>
            <a:ext cx="612000" cy="510586"/>
            <a:chOff x="7400925" y="-271463"/>
            <a:chExt cx="2490788" cy="2078038"/>
          </a:xfrm>
          <a:solidFill>
            <a:schemeClr val="bg1"/>
          </a:solidFill>
        </p:grpSpPr>
        <p:sp>
          <p:nvSpPr>
            <p:cNvPr id="29" name="Freeform 13"/>
            <p:cNvSpPr>
              <a:spLocks noEditPoints="1"/>
            </p:cNvSpPr>
            <p:nvPr/>
          </p:nvSpPr>
          <p:spPr bwMode="auto">
            <a:xfrm>
              <a:off x="7400925" y="-271463"/>
              <a:ext cx="2014538" cy="2057400"/>
            </a:xfrm>
            <a:custGeom>
              <a:avLst/>
              <a:gdLst>
                <a:gd name="T0" fmla="*/ 725 w 3806"/>
                <a:gd name="T1" fmla="*/ 2129 h 3888"/>
                <a:gd name="T2" fmla="*/ 656 w 3806"/>
                <a:gd name="T3" fmla="*/ 2197 h 3888"/>
                <a:gd name="T4" fmla="*/ 645 w 3806"/>
                <a:gd name="T5" fmla="*/ 2299 h 3888"/>
                <a:gd name="T6" fmla="*/ 697 w 3806"/>
                <a:gd name="T7" fmla="*/ 2381 h 3888"/>
                <a:gd name="T8" fmla="*/ 792 w 3806"/>
                <a:gd name="T9" fmla="*/ 2414 h 3888"/>
                <a:gd name="T10" fmla="*/ 3081 w 3806"/>
                <a:gd name="T11" fmla="*/ 2399 h 3888"/>
                <a:gd name="T12" fmla="*/ 3149 w 3806"/>
                <a:gd name="T13" fmla="*/ 2330 h 3888"/>
                <a:gd name="T14" fmla="*/ 3161 w 3806"/>
                <a:gd name="T15" fmla="*/ 2230 h 3888"/>
                <a:gd name="T16" fmla="*/ 3108 w 3806"/>
                <a:gd name="T17" fmla="*/ 2147 h 3888"/>
                <a:gd name="T18" fmla="*/ 3014 w 3806"/>
                <a:gd name="T19" fmla="*/ 2113 h 3888"/>
                <a:gd name="T20" fmla="*/ 757 w 3806"/>
                <a:gd name="T21" fmla="*/ 1467 h 3888"/>
                <a:gd name="T22" fmla="*/ 673 w 3806"/>
                <a:gd name="T23" fmla="*/ 1519 h 3888"/>
                <a:gd name="T24" fmla="*/ 640 w 3806"/>
                <a:gd name="T25" fmla="*/ 1612 h 3888"/>
                <a:gd name="T26" fmla="*/ 673 w 3806"/>
                <a:gd name="T27" fmla="*/ 1706 h 3888"/>
                <a:gd name="T28" fmla="*/ 757 w 3806"/>
                <a:gd name="T29" fmla="*/ 1759 h 3888"/>
                <a:gd name="T30" fmla="*/ 3050 w 3806"/>
                <a:gd name="T31" fmla="*/ 1759 h 3888"/>
                <a:gd name="T32" fmla="*/ 3132 w 3806"/>
                <a:gd name="T33" fmla="*/ 1706 h 3888"/>
                <a:gd name="T34" fmla="*/ 3165 w 3806"/>
                <a:gd name="T35" fmla="*/ 1612 h 3888"/>
                <a:gd name="T36" fmla="*/ 3132 w 3806"/>
                <a:gd name="T37" fmla="*/ 1519 h 3888"/>
                <a:gd name="T38" fmla="*/ 3050 w 3806"/>
                <a:gd name="T39" fmla="*/ 1467 h 3888"/>
                <a:gd name="T40" fmla="*/ 792 w 3806"/>
                <a:gd name="T41" fmla="*/ 812 h 3888"/>
                <a:gd name="T42" fmla="*/ 697 w 3806"/>
                <a:gd name="T43" fmla="*/ 844 h 3888"/>
                <a:gd name="T44" fmla="*/ 645 w 3806"/>
                <a:gd name="T45" fmla="*/ 927 h 3888"/>
                <a:gd name="T46" fmla="*/ 656 w 3806"/>
                <a:gd name="T47" fmla="*/ 1027 h 3888"/>
                <a:gd name="T48" fmla="*/ 725 w 3806"/>
                <a:gd name="T49" fmla="*/ 1097 h 3888"/>
                <a:gd name="T50" fmla="*/ 3014 w 3806"/>
                <a:gd name="T51" fmla="*/ 1111 h 3888"/>
                <a:gd name="T52" fmla="*/ 3108 w 3806"/>
                <a:gd name="T53" fmla="*/ 1078 h 3888"/>
                <a:gd name="T54" fmla="*/ 3161 w 3806"/>
                <a:gd name="T55" fmla="*/ 996 h 3888"/>
                <a:gd name="T56" fmla="*/ 3149 w 3806"/>
                <a:gd name="T57" fmla="*/ 896 h 3888"/>
                <a:gd name="T58" fmla="*/ 3081 w 3806"/>
                <a:gd name="T59" fmla="*/ 826 h 3888"/>
                <a:gd name="T60" fmla="*/ 792 w 3806"/>
                <a:gd name="T61" fmla="*/ 812 h 3888"/>
                <a:gd name="T62" fmla="*/ 3479 w 3806"/>
                <a:gd name="T63" fmla="*/ 4 h 3888"/>
                <a:gd name="T64" fmla="*/ 3630 w 3806"/>
                <a:gd name="T65" fmla="*/ 61 h 3888"/>
                <a:gd name="T66" fmla="*/ 3744 w 3806"/>
                <a:gd name="T67" fmla="*/ 175 h 3888"/>
                <a:gd name="T68" fmla="*/ 3801 w 3806"/>
                <a:gd name="T69" fmla="*/ 328 h 3888"/>
                <a:gd name="T70" fmla="*/ 3801 w 3806"/>
                <a:gd name="T71" fmla="*/ 2898 h 3888"/>
                <a:gd name="T72" fmla="*/ 3744 w 3806"/>
                <a:gd name="T73" fmla="*/ 3051 h 3888"/>
                <a:gd name="T74" fmla="*/ 3630 w 3806"/>
                <a:gd name="T75" fmla="*/ 3163 h 3888"/>
                <a:gd name="T76" fmla="*/ 3479 w 3806"/>
                <a:gd name="T77" fmla="*/ 3222 h 3888"/>
                <a:gd name="T78" fmla="*/ 819 w 3806"/>
                <a:gd name="T79" fmla="*/ 3873 h 3888"/>
                <a:gd name="T80" fmla="*/ 719 w 3806"/>
                <a:gd name="T81" fmla="*/ 3884 h 3888"/>
                <a:gd name="T82" fmla="*/ 638 w 3806"/>
                <a:gd name="T83" fmla="*/ 3834 h 3888"/>
                <a:gd name="T84" fmla="*/ 602 w 3806"/>
                <a:gd name="T85" fmla="*/ 3744 h 3888"/>
                <a:gd name="T86" fmla="*/ 826 w 3806"/>
                <a:gd name="T87" fmla="*/ 3226 h 3888"/>
                <a:gd name="T88" fmla="*/ 274 w 3806"/>
                <a:gd name="T89" fmla="*/ 3209 h 3888"/>
                <a:gd name="T90" fmla="*/ 133 w 3806"/>
                <a:gd name="T91" fmla="*/ 3132 h 3888"/>
                <a:gd name="T92" fmla="*/ 36 w 3806"/>
                <a:gd name="T93" fmla="*/ 3004 h 3888"/>
                <a:gd name="T94" fmla="*/ 0 w 3806"/>
                <a:gd name="T95" fmla="*/ 2841 h 3888"/>
                <a:gd name="T96" fmla="*/ 16 w 3806"/>
                <a:gd name="T97" fmla="*/ 274 h 3888"/>
                <a:gd name="T98" fmla="*/ 94 w 3806"/>
                <a:gd name="T99" fmla="*/ 132 h 3888"/>
                <a:gd name="T100" fmla="*/ 223 w 3806"/>
                <a:gd name="T101" fmla="*/ 35 h 3888"/>
                <a:gd name="T102" fmla="*/ 384 w 3806"/>
                <a:gd name="T103" fmla="*/ 0 h 3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806" h="3888">
                  <a:moveTo>
                    <a:pt x="792" y="2113"/>
                  </a:moveTo>
                  <a:lnTo>
                    <a:pt x="757" y="2117"/>
                  </a:lnTo>
                  <a:lnTo>
                    <a:pt x="725" y="2129"/>
                  </a:lnTo>
                  <a:lnTo>
                    <a:pt x="697" y="2147"/>
                  </a:lnTo>
                  <a:lnTo>
                    <a:pt x="673" y="2170"/>
                  </a:lnTo>
                  <a:lnTo>
                    <a:pt x="656" y="2197"/>
                  </a:lnTo>
                  <a:lnTo>
                    <a:pt x="645" y="2230"/>
                  </a:lnTo>
                  <a:lnTo>
                    <a:pt x="640" y="2264"/>
                  </a:lnTo>
                  <a:lnTo>
                    <a:pt x="645" y="2299"/>
                  </a:lnTo>
                  <a:lnTo>
                    <a:pt x="656" y="2330"/>
                  </a:lnTo>
                  <a:lnTo>
                    <a:pt x="673" y="2359"/>
                  </a:lnTo>
                  <a:lnTo>
                    <a:pt x="697" y="2381"/>
                  </a:lnTo>
                  <a:lnTo>
                    <a:pt x="725" y="2399"/>
                  </a:lnTo>
                  <a:lnTo>
                    <a:pt x="757" y="2410"/>
                  </a:lnTo>
                  <a:lnTo>
                    <a:pt x="792" y="2414"/>
                  </a:lnTo>
                  <a:lnTo>
                    <a:pt x="3014" y="2414"/>
                  </a:lnTo>
                  <a:lnTo>
                    <a:pt x="3050" y="2410"/>
                  </a:lnTo>
                  <a:lnTo>
                    <a:pt x="3081" y="2399"/>
                  </a:lnTo>
                  <a:lnTo>
                    <a:pt x="3108" y="2381"/>
                  </a:lnTo>
                  <a:lnTo>
                    <a:pt x="3132" y="2359"/>
                  </a:lnTo>
                  <a:lnTo>
                    <a:pt x="3149" y="2330"/>
                  </a:lnTo>
                  <a:lnTo>
                    <a:pt x="3161" y="2299"/>
                  </a:lnTo>
                  <a:lnTo>
                    <a:pt x="3165" y="2264"/>
                  </a:lnTo>
                  <a:lnTo>
                    <a:pt x="3161" y="2230"/>
                  </a:lnTo>
                  <a:lnTo>
                    <a:pt x="3149" y="2197"/>
                  </a:lnTo>
                  <a:lnTo>
                    <a:pt x="3132" y="2170"/>
                  </a:lnTo>
                  <a:lnTo>
                    <a:pt x="3108" y="2147"/>
                  </a:lnTo>
                  <a:lnTo>
                    <a:pt x="3081" y="2129"/>
                  </a:lnTo>
                  <a:lnTo>
                    <a:pt x="3050" y="2117"/>
                  </a:lnTo>
                  <a:lnTo>
                    <a:pt x="3014" y="2113"/>
                  </a:lnTo>
                  <a:lnTo>
                    <a:pt x="792" y="2113"/>
                  </a:lnTo>
                  <a:close/>
                  <a:moveTo>
                    <a:pt x="792" y="1462"/>
                  </a:moveTo>
                  <a:lnTo>
                    <a:pt x="757" y="1467"/>
                  </a:lnTo>
                  <a:lnTo>
                    <a:pt x="725" y="1478"/>
                  </a:lnTo>
                  <a:lnTo>
                    <a:pt x="697" y="1495"/>
                  </a:lnTo>
                  <a:lnTo>
                    <a:pt x="673" y="1519"/>
                  </a:lnTo>
                  <a:lnTo>
                    <a:pt x="656" y="1547"/>
                  </a:lnTo>
                  <a:lnTo>
                    <a:pt x="645" y="1578"/>
                  </a:lnTo>
                  <a:lnTo>
                    <a:pt x="640" y="1612"/>
                  </a:lnTo>
                  <a:lnTo>
                    <a:pt x="645" y="1648"/>
                  </a:lnTo>
                  <a:lnTo>
                    <a:pt x="656" y="1679"/>
                  </a:lnTo>
                  <a:lnTo>
                    <a:pt x="673" y="1706"/>
                  </a:lnTo>
                  <a:lnTo>
                    <a:pt x="697" y="1731"/>
                  </a:lnTo>
                  <a:lnTo>
                    <a:pt x="725" y="1748"/>
                  </a:lnTo>
                  <a:lnTo>
                    <a:pt x="757" y="1759"/>
                  </a:lnTo>
                  <a:lnTo>
                    <a:pt x="792" y="1763"/>
                  </a:lnTo>
                  <a:lnTo>
                    <a:pt x="3014" y="1763"/>
                  </a:lnTo>
                  <a:lnTo>
                    <a:pt x="3050" y="1759"/>
                  </a:lnTo>
                  <a:lnTo>
                    <a:pt x="3081" y="1748"/>
                  </a:lnTo>
                  <a:lnTo>
                    <a:pt x="3108" y="1731"/>
                  </a:lnTo>
                  <a:lnTo>
                    <a:pt x="3132" y="1706"/>
                  </a:lnTo>
                  <a:lnTo>
                    <a:pt x="3149" y="1679"/>
                  </a:lnTo>
                  <a:lnTo>
                    <a:pt x="3161" y="1648"/>
                  </a:lnTo>
                  <a:lnTo>
                    <a:pt x="3165" y="1612"/>
                  </a:lnTo>
                  <a:lnTo>
                    <a:pt x="3161" y="1578"/>
                  </a:lnTo>
                  <a:lnTo>
                    <a:pt x="3149" y="1547"/>
                  </a:lnTo>
                  <a:lnTo>
                    <a:pt x="3132" y="1519"/>
                  </a:lnTo>
                  <a:lnTo>
                    <a:pt x="3108" y="1495"/>
                  </a:lnTo>
                  <a:lnTo>
                    <a:pt x="3081" y="1478"/>
                  </a:lnTo>
                  <a:lnTo>
                    <a:pt x="3050" y="1467"/>
                  </a:lnTo>
                  <a:lnTo>
                    <a:pt x="3014" y="1462"/>
                  </a:lnTo>
                  <a:lnTo>
                    <a:pt x="792" y="1462"/>
                  </a:lnTo>
                  <a:close/>
                  <a:moveTo>
                    <a:pt x="792" y="812"/>
                  </a:moveTo>
                  <a:lnTo>
                    <a:pt x="757" y="814"/>
                  </a:lnTo>
                  <a:lnTo>
                    <a:pt x="725" y="826"/>
                  </a:lnTo>
                  <a:lnTo>
                    <a:pt x="697" y="844"/>
                  </a:lnTo>
                  <a:lnTo>
                    <a:pt x="673" y="867"/>
                  </a:lnTo>
                  <a:lnTo>
                    <a:pt x="656" y="896"/>
                  </a:lnTo>
                  <a:lnTo>
                    <a:pt x="645" y="927"/>
                  </a:lnTo>
                  <a:lnTo>
                    <a:pt x="640" y="961"/>
                  </a:lnTo>
                  <a:lnTo>
                    <a:pt x="645" y="996"/>
                  </a:lnTo>
                  <a:lnTo>
                    <a:pt x="656" y="1027"/>
                  </a:lnTo>
                  <a:lnTo>
                    <a:pt x="673" y="1056"/>
                  </a:lnTo>
                  <a:lnTo>
                    <a:pt x="697" y="1078"/>
                  </a:lnTo>
                  <a:lnTo>
                    <a:pt x="725" y="1097"/>
                  </a:lnTo>
                  <a:lnTo>
                    <a:pt x="757" y="1108"/>
                  </a:lnTo>
                  <a:lnTo>
                    <a:pt x="792" y="1111"/>
                  </a:lnTo>
                  <a:lnTo>
                    <a:pt x="3014" y="1111"/>
                  </a:lnTo>
                  <a:lnTo>
                    <a:pt x="3050" y="1108"/>
                  </a:lnTo>
                  <a:lnTo>
                    <a:pt x="3081" y="1097"/>
                  </a:lnTo>
                  <a:lnTo>
                    <a:pt x="3108" y="1078"/>
                  </a:lnTo>
                  <a:lnTo>
                    <a:pt x="3132" y="1056"/>
                  </a:lnTo>
                  <a:lnTo>
                    <a:pt x="3149" y="1027"/>
                  </a:lnTo>
                  <a:lnTo>
                    <a:pt x="3161" y="996"/>
                  </a:lnTo>
                  <a:lnTo>
                    <a:pt x="3165" y="961"/>
                  </a:lnTo>
                  <a:lnTo>
                    <a:pt x="3161" y="927"/>
                  </a:lnTo>
                  <a:lnTo>
                    <a:pt x="3149" y="896"/>
                  </a:lnTo>
                  <a:lnTo>
                    <a:pt x="3132" y="867"/>
                  </a:lnTo>
                  <a:lnTo>
                    <a:pt x="3108" y="844"/>
                  </a:lnTo>
                  <a:lnTo>
                    <a:pt x="3081" y="826"/>
                  </a:lnTo>
                  <a:lnTo>
                    <a:pt x="3050" y="814"/>
                  </a:lnTo>
                  <a:lnTo>
                    <a:pt x="3014" y="812"/>
                  </a:lnTo>
                  <a:lnTo>
                    <a:pt x="792" y="812"/>
                  </a:lnTo>
                  <a:close/>
                  <a:moveTo>
                    <a:pt x="384" y="0"/>
                  </a:moveTo>
                  <a:lnTo>
                    <a:pt x="3422" y="0"/>
                  </a:lnTo>
                  <a:lnTo>
                    <a:pt x="3479" y="4"/>
                  </a:lnTo>
                  <a:lnTo>
                    <a:pt x="3533" y="15"/>
                  </a:lnTo>
                  <a:lnTo>
                    <a:pt x="3583" y="35"/>
                  </a:lnTo>
                  <a:lnTo>
                    <a:pt x="3630" y="61"/>
                  </a:lnTo>
                  <a:lnTo>
                    <a:pt x="3673" y="94"/>
                  </a:lnTo>
                  <a:lnTo>
                    <a:pt x="3711" y="132"/>
                  </a:lnTo>
                  <a:lnTo>
                    <a:pt x="3744" y="175"/>
                  </a:lnTo>
                  <a:lnTo>
                    <a:pt x="3770" y="222"/>
                  </a:lnTo>
                  <a:lnTo>
                    <a:pt x="3790" y="274"/>
                  </a:lnTo>
                  <a:lnTo>
                    <a:pt x="3801" y="328"/>
                  </a:lnTo>
                  <a:lnTo>
                    <a:pt x="3806" y="383"/>
                  </a:lnTo>
                  <a:lnTo>
                    <a:pt x="3806" y="2841"/>
                  </a:lnTo>
                  <a:lnTo>
                    <a:pt x="3801" y="2898"/>
                  </a:lnTo>
                  <a:lnTo>
                    <a:pt x="3790" y="2952"/>
                  </a:lnTo>
                  <a:lnTo>
                    <a:pt x="3770" y="3004"/>
                  </a:lnTo>
                  <a:lnTo>
                    <a:pt x="3744" y="3051"/>
                  </a:lnTo>
                  <a:lnTo>
                    <a:pt x="3711" y="3094"/>
                  </a:lnTo>
                  <a:lnTo>
                    <a:pt x="3673" y="3132"/>
                  </a:lnTo>
                  <a:lnTo>
                    <a:pt x="3630" y="3163"/>
                  </a:lnTo>
                  <a:lnTo>
                    <a:pt x="3583" y="3191"/>
                  </a:lnTo>
                  <a:lnTo>
                    <a:pt x="3533" y="3209"/>
                  </a:lnTo>
                  <a:lnTo>
                    <a:pt x="3479" y="3222"/>
                  </a:lnTo>
                  <a:lnTo>
                    <a:pt x="3422" y="3226"/>
                  </a:lnTo>
                  <a:lnTo>
                    <a:pt x="2145" y="3226"/>
                  </a:lnTo>
                  <a:lnTo>
                    <a:pt x="819" y="3873"/>
                  </a:lnTo>
                  <a:lnTo>
                    <a:pt x="785" y="3886"/>
                  </a:lnTo>
                  <a:lnTo>
                    <a:pt x="750" y="3888"/>
                  </a:lnTo>
                  <a:lnTo>
                    <a:pt x="719" y="3884"/>
                  </a:lnTo>
                  <a:lnTo>
                    <a:pt x="688" y="3873"/>
                  </a:lnTo>
                  <a:lnTo>
                    <a:pt x="660" y="3856"/>
                  </a:lnTo>
                  <a:lnTo>
                    <a:pt x="638" y="3834"/>
                  </a:lnTo>
                  <a:lnTo>
                    <a:pt x="619" y="3807"/>
                  </a:lnTo>
                  <a:lnTo>
                    <a:pt x="608" y="3777"/>
                  </a:lnTo>
                  <a:lnTo>
                    <a:pt x="602" y="3744"/>
                  </a:lnTo>
                  <a:lnTo>
                    <a:pt x="605" y="3710"/>
                  </a:lnTo>
                  <a:lnTo>
                    <a:pt x="618" y="3674"/>
                  </a:lnTo>
                  <a:lnTo>
                    <a:pt x="826" y="3226"/>
                  </a:lnTo>
                  <a:lnTo>
                    <a:pt x="384" y="3226"/>
                  </a:lnTo>
                  <a:lnTo>
                    <a:pt x="327" y="3222"/>
                  </a:lnTo>
                  <a:lnTo>
                    <a:pt x="274" y="3209"/>
                  </a:lnTo>
                  <a:lnTo>
                    <a:pt x="223" y="3191"/>
                  </a:lnTo>
                  <a:lnTo>
                    <a:pt x="175" y="3163"/>
                  </a:lnTo>
                  <a:lnTo>
                    <a:pt x="133" y="3132"/>
                  </a:lnTo>
                  <a:lnTo>
                    <a:pt x="94" y="3094"/>
                  </a:lnTo>
                  <a:lnTo>
                    <a:pt x="61" y="3051"/>
                  </a:lnTo>
                  <a:lnTo>
                    <a:pt x="36" y="3004"/>
                  </a:lnTo>
                  <a:lnTo>
                    <a:pt x="16" y="2952"/>
                  </a:lnTo>
                  <a:lnTo>
                    <a:pt x="4" y="2898"/>
                  </a:lnTo>
                  <a:lnTo>
                    <a:pt x="0" y="2841"/>
                  </a:lnTo>
                  <a:lnTo>
                    <a:pt x="0" y="383"/>
                  </a:lnTo>
                  <a:lnTo>
                    <a:pt x="4" y="328"/>
                  </a:lnTo>
                  <a:lnTo>
                    <a:pt x="16" y="274"/>
                  </a:lnTo>
                  <a:lnTo>
                    <a:pt x="36" y="222"/>
                  </a:lnTo>
                  <a:lnTo>
                    <a:pt x="61" y="175"/>
                  </a:lnTo>
                  <a:lnTo>
                    <a:pt x="94" y="132"/>
                  </a:lnTo>
                  <a:lnTo>
                    <a:pt x="133" y="94"/>
                  </a:lnTo>
                  <a:lnTo>
                    <a:pt x="175" y="61"/>
                  </a:lnTo>
                  <a:lnTo>
                    <a:pt x="223" y="35"/>
                  </a:lnTo>
                  <a:lnTo>
                    <a:pt x="274" y="15"/>
                  </a:lnTo>
                  <a:lnTo>
                    <a:pt x="327"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14"/>
            <p:cNvSpPr>
              <a:spLocks/>
            </p:cNvSpPr>
            <p:nvPr/>
          </p:nvSpPr>
          <p:spPr bwMode="auto">
            <a:xfrm>
              <a:off x="8332788" y="98425"/>
              <a:ext cx="1558925" cy="1708150"/>
            </a:xfrm>
            <a:custGeom>
              <a:avLst/>
              <a:gdLst>
                <a:gd name="T0" fmla="*/ 2394 w 2945"/>
                <a:gd name="T1" fmla="*/ 0 h 3227"/>
                <a:gd name="T2" fmla="*/ 2561 w 2945"/>
                <a:gd name="T3" fmla="*/ 0 h 3227"/>
                <a:gd name="T4" fmla="*/ 2618 w 2945"/>
                <a:gd name="T5" fmla="*/ 5 h 3227"/>
                <a:gd name="T6" fmla="*/ 2673 w 2945"/>
                <a:gd name="T7" fmla="*/ 17 h 3227"/>
                <a:gd name="T8" fmla="*/ 2722 w 2945"/>
                <a:gd name="T9" fmla="*/ 37 h 3227"/>
                <a:gd name="T10" fmla="*/ 2770 w 2945"/>
                <a:gd name="T11" fmla="*/ 63 h 3227"/>
                <a:gd name="T12" fmla="*/ 2812 w 2945"/>
                <a:gd name="T13" fmla="*/ 96 h 3227"/>
                <a:gd name="T14" fmla="*/ 2851 w 2945"/>
                <a:gd name="T15" fmla="*/ 133 h 3227"/>
                <a:gd name="T16" fmla="*/ 2884 w 2945"/>
                <a:gd name="T17" fmla="*/ 176 h 3227"/>
                <a:gd name="T18" fmla="*/ 2909 w 2945"/>
                <a:gd name="T19" fmla="*/ 223 h 3227"/>
                <a:gd name="T20" fmla="*/ 2929 w 2945"/>
                <a:gd name="T21" fmla="*/ 274 h 3227"/>
                <a:gd name="T22" fmla="*/ 2941 w 2945"/>
                <a:gd name="T23" fmla="*/ 329 h 3227"/>
                <a:gd name="T24" fmla="*/ 2945 w 2945"/>
                <a:gd name="T25" fmla="*/ 386 h 3227"/>
                <a:gd name="T26" fmla="*/ 2945 w 2945"/>
                <a:gd name="T27" fmla="*/ 2843 h 3227"/>
                <a:gd name="T28" fmla="*/ 2941 w 2945"/>
                <a:gd name="T29" fmla="*/ 2900 h 3227"/>
                <a:gd name="T30" fmla="*/ 2929 w 2945"/>
                <a:gd name="T31" fmla="*/ 2954 h 3227"/>
                <a:gd name="T32" fmla="*/ 2909 w 2945"/>
                <a:gd name="T33" fmla="*/ 3006 h 3227"/>
                <a:gd name="T34" fmla="*/ 2884 w 2945"/>
                <a:gd name="T35" fmla="*/ 3053 h 3227"/>
                <a:gd name="T36" fmla="*/ 2851 w 2945"/>
                <a:gd name="T37" fmla="*/ 3096 h 3227"/>
                <a:gd name="T38" fmla="*/ 2812 w 2945"/>
                <a:gd name="T39" fmla="*/ 3133 h 3227"/>
                <a:gd name="T40" fmla="*/ 2770 w 2945"/>
                <a:gd name="T41" fmla="*/ 3166 h 3227"/>
                <a:gd name="T42" fmla="*/ 2722 w 2945"/>
                <a:gd name="T43" fmla="*/ 3191 h 3227"/>
                <a:gd name="T44" fmla="*/ 2673 w 2945"/>
                <a:gd name="T45" fmla="*/ 3211 h 3227"/>
                <a:gd name="T46" fmla="*/ 2618 w 2945"/>
                <a:gd name="T47" fmla="*/ 3223 h 3227"/>
                <a:gd name="T48" fmla="*/ 2561 w 2945"/>
                <a:gd name="T49" fmla="*/ 3227 h 3227"/>
                <a:gd name="T50" fmla="*/ 285 w 2945"/>
                <a:gd name="T51" fmla="*/ 3227 h 3227"/>
                <a:gd name="T52" fmla="*/ 232 w 2945"/>
                <a:gd name="T53" fmla="*/ 3224 h 3227"/>
                <a:gd name="T54" fmla="*/ 182 w 2945"/>
                <a:gd name="T55" fmla="*/ 3214 h 3227"/>
                <a:gd name="T56" fmla="*/ 135 w 2945"/>
                <a:gd name="T57" fmla="*/ 3197 h 3227"/>
                <a:gd name="T58" fmla="*/ 91 w 2945"/>
                <a:gd name="T59" fmla="*/ 3176 h 3227"/>
                <a:gd name="T60" fmla="*/ 51 w 2945"/>
                <a:gd name="T61" fmla="*/ 3147 h 3227"/>
                <a:gd name="T62" fmla="*/ 14 w 2945"/>
                <a:gd name="T63" fmla="*/ 3116 h 3227"/>
                <a:gd name="T64" fmla="*/ 4 w 2945"/>
                <a:gd name="T65" fmla="*/ 3101 h 3227"/>
                <a:gd name="T66" fmla="*/ 0 w 2945"/>
                <a:gd name="T67" fmla="*/ 3087 h 3227"/>
                <a:gd name="T68" fmla="*/ 0 w 2945"/>
                <a:gd name="T69" fmla="*/ 3071 h 3227"/>
                <a:gd name="T70" fmla="*/ 4 w 2945"/>
                <a:gd name="T71" fmla="*/ 3057 h 3227"/>
                <a:gd name="T72" fmla="*/ 14 w 2945"/>
                <a:gd name="T73" fmla="*/ 3044 h 3227"/>
                <a:gd name="T74" fmla="*/ 27 w 2945"/>
                <a:gd name="T75" fmla="*/ 3034 h 3227"/>
                <a:gd name="T76" fmla="*/ 443 w 2945"/>
                <a:gd name="T77" fmla="*/ 2832 h 3227"/>
                <a:gd name="T78" fmla="*/ 450 w 2945"/>
                <a:gd name="T79" fmla="*/ 2829 h 3227"/>
                <a:gd name="T80" fmla="*/ 457 w 2945"/>
                <a:gd name="T81" fmla="*/ 2827 h 3227"/>
                <a:gd name="T82" fmla="*/ 465 w 2945"/>
                <a:gd name="T83" fmla="*/ 2826 h 3227"/>
                <a:gd name="T84" fmla="*/ 1660 w 2945"/>
                <a:gd name="T85" fmla="*/ 2826 h 3227"/>
                <a:gd name="T86" fmla="*/ 1734 w 2945"/>
                <a:gd name="T87" fmla="*/ 2823 h 3227"/>
                <a:gd name="T88" fmla="*/ 1807 w 2945"/>
                <a:gd name="T89" fmla="*/ 2810 h 3227"/>
                <a:gd name="T90" fmla="*/ 1875 w 2945"/>
                <a:gd name="T91" fmla="*/ 2792 h 3227"/>
                <a:gd name="T92" fmla="*/ 1942 w 2945"/>
                <a:gd name="T93" fmla="*/ 2766 h 3227"/>
                <a:gd name="T94" fmla="*/ 2005 w 2945"/>
                <a:gd name="T95" fmla="*/ 2733 h 3227"/>
                <a:gd name="T96" fmla="*/ 2064 w 2945"/>
                <a:gd name="T97" fmla="*/ 2695 h 3227"/>
                <a:gd name="T98" fmla="*/ 2118 w 2945"/>
                <a:gd name="T99" fmla="*/ 2650 h 3227"/>
                <a:gd name="T100" fmla="*/ 2168 w 2945"/>
                <a:gd name="T101" fmla="*/ 2600 h 3227"/>
                <a:gd name="T102" fmla="*/ 2212 w 2945"/>
                <a:gd name="T103" fmla="*/ 2546 h 3227"/>
                <a:gd name="T104" fmla="*/ 2250 w 2945"/>
                <a:gd name="T105" fmla="*/ 2488 h 3227"/>
                <a:gd name="T106" fmla="*/ 2283 w 2945"/>
                <a:gd name="T107" fmla="*/ 2425 h 3227"/>
                <a:gd name="T108" fmla="*/ 2309 w 2945"/>
                <a:gd name="T109" fmla="*/ 2358 h 3227"/>
                <a:gd name="T110" fmla="*/ 2329 w 2945"/>
                <a:gd name="T111" fmla="*/ 2288 h 3227"/>
                <a:gd name="T112" fmla="*/ 2340 w 2945"/>
                <a:gd name="T113" fmla="*/ 2217 h 3227"/>
                <a:gd name="T114" fmla="*/ 2345 w 2945"/>
                <a:gd name="T115" fmla="*/ 2141 h 3227"/>
                <a:gd name="T116" fmla="*/ 2345 w 2945"/>
                <a:gd name="T117" fmla="*/ 52 h 3227"/>
                <a:gd name="T118" fmla="*/ 2347 w 2945"/>
                <a:gd name="T119" fmla="*/ 32 h 3227"/>
                <a:gd name="T120" fmla="*/ 2359 w 2945"/>
                <a:gd name="T121" fmla="*/ 16 h 3227"/>
                <a:gd name="T122" fmla="*/ 2374 w 2945"/>
                <a:gd name="T123" fmla="*/ 5 h 3227"/>
                <a:gd name="T124" fmla="*/ 2394 w 2945"/>
                <a:gd name="T125" fmla="*/ 0 h 3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45" h="3227">
                  <a:moveTo>
                    <a:pt x="2394" y="0"/>
                  </a:moveTo>
                  <a:lnTo>
                    <a:pt x="2561" y="0"/>
                  </a:lnTo>
                  <a:lnTo>
                    <a:pt x="2618" y="5"/>
                  </a:lnTo>
                  <a:lnTo>
                    <a:pt x="2673" y="17"/>
                  </a:lnTo>
                  <a:lnTo>
                    <a:pt x="2722" y="37"/>
                  </a:lnTo>
                  <a:lnTo>
                    <a:pt x="2770" y="63"/>
                  </a:lnTo>
                  <a:lnTo>
                    <a:pt x="2812" y="96"/>
                  </a:lnTo>
                  <a:lnTo>
                    <a:pt x="2851" y="133"/>
                  </a:lnTo>
                  <a:lnTo>
                    <a:pt x="2884" y="176"/>
                  </a:lnTo>
                  <a:lnTo>
                    <a:pt x="2909" y="223"/>
                  </a:lnTo>
                  <a:lnTo>
                    <a:pt x="2929" y="274"/>
                  </a:lnTo>
                  <a:lnTo>
                    <a:pt x="2941" y="329"/>
                  </a:lnTo>
                  <a:lnTo>
                    <a:pt x="2945" y="386"/>
                  </a:lnTo>
                  <a:lnTo>
                    <a:pt x="2945" y="2843"/>
                  </a:lnTo>
                  <a:lnTo>
                    <a:pt x="2941" y="2900"/>
                  </a:lnTo>
                  <a:lnTo>
                    <a:pt x="2929" y="2954"/>
                  </a:lnTo>
                  <a:lnTo>
                    <a:pt x="2909" y="3006"/>
                  </a:lnTo>
                  <a:lnTo>
                    <a:pt x="2884" y="3053"/>
                  </a:lnTo>
                  <a:lnTo>
                    <a:pt x="2851" y="3096"/>
                  </a:lnTo>
                  <a:lnTo>
                    <a:pt x="2812" y="3133"/>
                  </a:lnTo>
                  <a:lnTo>
                    <a:pt x="2770" y="3166"/>
                  </a:lnTo>
                  <a:lnTo>
                    <a:pt x="2722" y="3191"/>
                  </a:lnTo>
                  <a:lnTo>
                    <a:pt x="2673" y="3211"/>
                  </a:lnTo>
                  <a:lnTo>
                    <a:pt x="2618" y="3223"/>
                  </a:lnTo>
                  <a:lnTo>
                    <a:pt x="2561" y="3227"/>
                  </a:lnTo>
                  <a:lnTo>
                    <a:pt x="285" y="3227"/>
                  </a:lnTo>
                  <a:lnTo>
                    <a:pt x="232" y="3224"/>
                  </a:lnTo>
                  <a:lnTo>
                    <a:pt x="182" y="3214"/>
                  </a:lnTo>
                  <a:lnTo>
                    <a:pt x="135" y="3197"/>
                  </a:lnTo>
                  <a:lnTo>
                    <a:pt x="91" y="3176"/>
                  </a:lnTo>
                  <a:lnTo>
                    <a:pt x="51" y="3147"/>
                  </a:lnTo>
                  <a:lnTo>
                    <a:pt x="14" y="3116"/>
                  </a:lnTo>
                  <a:lnTo>
                    <a:pt x="4" y="3101"/>
                  </a:lnTo>
                  <a:lnTo>
                    <a:pt x="0" y="3087"/>
                  </a:lnTo>
                  <a:lnTo>
                    <a:pt x="0" y="3071"/>
                  </a:lnTo>
                  <a:lnTo>
                    <a:pt x="4" y="3057"/>
                  </a:lnTo>
                  <a:lnTo>
                    <a:pt x="14" y="3044"/>
                  </a:lnTo>
                  <a:lnTo>
                    <a:pt x="27" y="3034"/>
                  </a:lnTo>
                  <a:lnTo>
                    <a:pt x="443" y="2832"/>
                  </a:lnTo>
                  <a:lnTo>
                    <a:pt x="450" y="2829"/>
                  </a:lnTo>
                  <a:lnTo>
                    <a:pt x="457" y="2827"/>
                  </a:lnTo>
                  <a:lnTo>
                    <a:pt x="465" y="2826"/>
                  </a:lnTo>
                  <a:lnTo>
                    <a:pt x="1660" y="2826"/>
                  </a:lnTo>
                  <a:lnTo>
                    <a:pt x="1734" y="2823"/>
                  </a:lnTo>
                  <a:lnTo>
                    <a:pt x="1807" y="2810"/>
                  </a:lnTo>
                  <a:lnTo>
                    <a:pt x="1875" y="2792"/>
                  </a:lnTo>
                  <a:lnTo>
                    <a:pt x="1942" y="2766"/>
                  </a:lnTo>
                  <a:lnTo>
                    <a:pt x="2005" y="2733"/>
                  </a:lnTo>
                  <a:lnTo>
                    <a:pt x="2064" y="2695"/>
                  </a:lnTo>
                  <a:lnTo>
                    <a:pt x="2118" y="2650"/>
                  </a:lnTo>
                  <a:lnTo>
                    <a:pt x="2168" y="2600"/>
                  </a:lnTo>
                  <a:lnTo>
                    <a:pt x="2212" y="2546"/>
                  </a:lnTo>
                  <a:lnTo>
                    <a:pt x="2250" y="2488"/>
                  </a:lnTo>
                  <a:lnTo>
                    <a:pt x="2283" y="2425"/>
                  </a:lnTo>
                  <a:lnTo>
                    <a:pt x="2309" y="2358"/>
                  </a:lnTo>
                  <a:lnTo>
                    <a:pt x="2329" y="2288"/>
                  </a:lnTo>
                  <a:lnTo>
                    <a:pt x="2340" y="2217"/>
                  </a:lnTo>
                  <a:lnTo>
                    <a:pt x="2345" y="2141"/>
                  </a:lnTo>
                  <a:lnTo>
                    <a:pt x="2345" y="52"/>
                  </a:lnTo>
                  <a:lnTo>
                    <a:pt x="2347" y="32"/>
                  </a:lnTo>
                  <a:lnTo>
                    <a:pt x="2359" y="16"/>
                  </a:lnTo>
                  <a:lnTo>
                    <a:pt x="2374" y="5"/>
                  </a:lnTo>
                  <a:lnTo>
                    <a:pt x="23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36" name="Oval 35"/>
          <p:cNvSpPr/>
          <p:nvPr/>
        </p:nvSpPr>
        <p:spPr>
          <a:xfrm>
            <a:off x="5443585" y="4885604"/>
            <a:ext cx="1260000" cy="1260000"/>
          </a:xfrm>
          <a:prstGeom prst="ellipse">
            <a:avLst/>
          </a:prstGeom>
          <a:solidFill>
            <a:schemeClr val="tx2"/>
          </a:solidFill>
          <a:ln w="57150">
            <a:solidFill>
              <a:srgbClr val="A6F9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7315200" y="3352800"/>
            <a:ext cx="4338142" cy="1397819"/>
          </a:xfrm>
          <a:prstGeom prst="rect">
            <a:avLst/>
          </a:prstGeom>
        </p:spPr>
        <p:txBody>
          <a:bodyPr wrap="square">
            <a:spAutoFit/>
          </a:bodyPr>
          <a:lstStyle/>
          <a:p>
            <a:r>
              <a:rPr lang="en-US" sz="2800" b="1" dirty="0" err="1">
                <a:solidFill>
                  <a:srgbClr val="E346FF"/>
                </a:solidFill>
              </a:rPr>
              <a:t>Kebijakan</a:t>
            </a:r>
            <a:r>
              <a:rPr lang="en-US" sz="2800" b="1" dirty="0">
                <a:solidFill>
                  <a:srgbClr val="E346FF"/>
                </a:solidFill>
              </a:rPr>
              <a:t> </a:t>
            </a:r>
          </a:p>
          <a:p>
            <a:pPr marL="12699">
              <a:spcBef>
                <a:spcPts val="100"/>
              </a:spcBef>
            </a:pPr>
            <a:r>
              <a:rPr lang="en-US" sz="2800" b="1" dirty="0" err="1">
                <a:solidFill>
                  <a:srgbClr val="E346FF"/>
                </a:solidFill>
              </a:rPr>
              <a:t>Kementerian</a:t>
            </a:r>
            <a:r>
              <a:rPr lang="en-US" sz="2800" b="1" dirty="0">
                <a:solidFill>
                  <a:srgbClr val="E346FF"/>
                </a:solidFill>
              </a:rPr>
              <a:t> </a:t>
            </a:r>
            <a:r>
              <a:rPr lang="en-US" sz="2800" b="1" dirty="0" err="1">
                <a:solidFill>
                  <a:srgbClr val="E346FF"/>
                </a:solidFill>
              </a:rPr>
              <a:t>Kesehatan</a:t>
            </a:r>
            <a:endParaRPr lang="en-US" sz="2400" dirty="0">
              <a:solidFill>
                <a:srgbClr val="E346FF"/>
              </a:solidFill>
            </a:endParaRPr>
          </a:p>
        </p:txBody>
      </p:sp>
      <p:cxnSp>
        <p:nvCxnSpPr>
          <p:cNvPr id="37" name="Straight Arrow Connector 36"/>
          <p:cNvCxnSpPr/>
          <p:nvPr/>
        </p:nvCxnSpPr>
        <p:spPr>
          <a:xfrm>
            <a:off x="6705600" y="5486400"/>
            <a:ext cx="540000" cy="0"/>
          </a:xfrm>
          <a:prstGeom prst="straightConnector1">
            <a:avLst/>
          </a:prstGeom>
          <a:ln w="38100">
            <a:solidFill>
              <a:srgbClr val="A6F911"/>
            </a:solidFill>
            <a:tailEnd type="oval"/>
          </a:ln>
        </p:spPr>
        <p:style>
          <a:lnRef idx="1">
            <a:schemeClr val="accent1"/>
          </a:lnRef>
          <a:fillRef idx="0">
            <a:schemeClr val="accent1"/>
          </a:fillRef>
          <a:effectRef idx="0">
            <a:schemeClr val="accent1"/>
          </a:effectRef>
          <a:fontRef idx="minor">
            <a:schemeClr val="tx1"/>
          </a:fontRef>
        </p:style>
      </p:cxnSp>
      <p:sp>
        <p:nvSpPr>
          <p:cNvPr id="38" name="TextBox 37"/>
          <p:cNvSpPr txBox="1">
            <a:spLocks noChangeAspect="1"/>
          </p:cNvSpPr>
          <p:nvPr/>
        </p:nvSpPr>
        <p:spPr>
          <a:xfrm>
            <a:off x="5943600" y="3657600"/>
            <a:ext cx="312155" cy="468000"/>
          </a:xfrm>
          <a:custGeom>
            <a:avLst/>
            <a:gdLst/>
            <a:ahLst/>
            <a:cxnLst/>
            <a:rect l="l" t="t" r="r" b="b"/>
            <a:pathLst>
              <a:path w="152475" h="228600">
                <a:moveTo>
                  <a:pt x="0" y="104701"/>
                </a:moveTo>
                <a:lnTo>
                  <a:pt x="19199" y="104701"/>
                </a:lnTo>
                <a:lnTo>
                  <a:pt x="19199" y="123674"/>
                </a:lnTo>
                <a:cubicBezTo>
                  <a:pt x="19199" y="139266"/>
                  <a:pt x="24762" y="152578"/>
                  <a:pt x="35887" y="163609"/>
                </a:cubicBezTo>
                <a:cubicBezTo>
                  <a:pt x="47011" y="174641"/>
                  <a:pt x="60462" y="180156"/>
                  <a:pt x="76238" y="180156"/>
                </a:cubicBezTo>
                <a:cubicBezTo>
                  <a:pt x="92013" y="180156"/>
                  <a:pt x="105464" y="174641"/>
                  <a:pt x="116589" y="163609"/>
                </a:cubicBezTo>
                <a:cubicBezTo>
                  <a:pt x="127714" y="152578"/>
                  <a:pt x="133276" y="139266"/>
                  <a:pt x="133276" y="123674"/>
                </a:cubicBezTo>
                <a:lnTo>
                  <a:pt x="133276" y="104701"/>
                </a:lnTo>
                <a:lnTo>
                  <a:pt x="152475" y="104701"/>
                </a:lnTo>
                <a:lnTo>
                  <a:pt x="152475" y="123899"/>
                </a:lnTo>
                <a:cubicBezTo>
                  <a:pt x="152475" y="136624"/>
                  <a:pt x="149549" y="148493"/>
                  <a:pt x="143698" y="159507"/>
                </a:cubicBezTo>
                <a:cubicBezTo>
                  <a:pt x="137846" y="170520"/>
                  <a:pt x="129833" y="179543"/>
                  <a:pt x="119659" y="186575"/>
                </a:cubicBezTo>
                <a:cubicBezTo>
                  <a:pt x="109485" y="193607"/>
                  <a:pt x="98211" y="197867"/>
                  <a:pt x="85837" y="199355"/>
                </a:cubicBezTo>
                <a:lnTo>
                  <a:pt x="85837" y="209848"/>
                </a:lnTo>
                <a:cubicBezTo>
                  <a:pt x="94171" y="210443"/>
                  <a:pt x="101017" y="211578"/>
                  <a:pt x="106375" y="213252"/>
                </a:cubicBezTo>
                <a:cubicBezTo>
                  <a:pt x="111733" y="214926"/>
                  <a:pt x="114412" y="216843"/>
                  <a:pt x="114412" y="219001"/>
                </a:cubicBezTo>
                <a:lnTo>
                  <a:pt x="114412" y="228600"/>
                </a:lnTo>
                <a:lnTo>
                  <a:pt x="38063" y="228600"/>
                </a:lnTo>
                <a:lnTo>
                  <a:pt x="38063" y="219001"/>
                </a:lnTo>
                <a:cubicBezTo>
                  <a:pt x="38063" y="216843"/>
                  <a:pt x="40742" y="214926"/>
                  <a:pt x="46100" y="213252"/>
                </a:cubicBezTo>
                <a:cubicBezTo>
                  <a:pt x="51458" y="211578"/>
                  <a:pt x="58304" y="210443"/>
                  <a:pt x="66638" y="209848"/>
                </a:cubicBezTo>
                <a:lnTo>
                  <a:pt x="66638" y="199355"/>
                </a:lnTo>
                <a:cubicBezTo>
                  <a:pt x="54265" y="197867"/>
                  <a:pt x="42991" y="193607"/>
                  <a:pt x="32816" y="186575"/>
                </a:cubicBezTo>
                <a:cubicBezTo>
                  <a:pt x="22642" y="179543"/>
                  <a:pt x="14629" y="170520"/>
                  <a:pt x="8777" y="159507"/>
                </a:cubicBezTo>
                <a:cubicBezTo>
                  <a:pt x="2926" y="148493"/>
                  <a:pt x="0" y="136624"/>
                  <a:pt x="0" y="123899"/>
                </a:cubicBezTo>
                <a:close/>
                <a:moveTo>
                  <a:pt x="76228" y="0"/>
                </a:moveTo>
                <a:cubicBezTo>
                  <a:pt x="86718" y="0"/>
                  <a:pt x="95704" y="3739"/>
                  <a:pt x="103187" y="11218"/>
                </a:cubicBezTo>
                <a:cubicBezTo>
                  <a:pt x="110670" y="18697"/>
                  <a:pt x="114412" y="27682"/>
                  <a:pt x="114412" y="38174"/>
                </a:cubicBezTo>
                <a:lnTo>
                  <a:pt x="114412" y="123899"/>
                </a:lnTo>
                <a:cubicBezTo>
                  <a:pt x="114412" y="134392"/>
                  <a:pt x="110670" y="143340"/>
                  <a:pt x="103187" y="150744"/>
                </a:cubicBezTo>
                <a:cubicBezTo>
                  <a:pt x="95704" y="158148"/>
                  <a:pt x="86718" y="161851"/>
                  <a:pt x="76228" y="161851"/>
                </a:cubicBezTo>
                <a:cubicBezTo>
                  <a:pt x="65739" y="161851"/>
                  <a:pt x="56755" y="158148"/>
                  <a:pt x="49279" y="150744"/>
                </a:cubicBezTo>
                <a:cubicBezTo>
                  <a:pt x="41802" y="143340"/>
                  <a:pt x="38063" y="134392"/>
                  <a:pt x="38063" y="123899"/>
                </a:cubicBezTo>
                <a:lnTo>
                  <a:pt x="38063" y="38174"/>
                </a:lnTo>
                <a:cubicBezTo>
                  <a:pt x="38063" y="27682"/>
                  <a:pt x="41802" y="18697"/>
                  <a:pt x="49279" y="11218"/>
                </a:cubicBezTo>
                <a:cubicBezTo>
                  <a:pt x="56755" y="3739"/>
                  <a:pt x="65739" y="0"/>
                  <a:pt x="7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id-ID" dirty="0"/>
          </a:p>
        </p:txBody>
      </p:sp>
      <p:sp>
        <p:nvSpPr>
          <p:cNvPr id="39" name="TextBox 38"/>
          <p:cNvSpPr txBox="1">
            <a:spLocks noChangeAspect="1"/>
          </p:cNvSpPr>
          <p:nvPr/>
        </p:nvSpPr>
        <p:spPr>
          <a:xfrm>
            <a:off x="5867400" y="2199000"/>
            <a:ext cx="469349" cy="468000"/>
          </a:xfrm>
          <a:custGeom>
            <a:avLst/>
            <a:gdLst/>
            <a:ahLst/>
            <a:cxnLst/>
            <a:rect l="l" t="t" r="r" b="b"/>
            <a:pathLst>
              <a:path w="194779" h="194221">
                <a:moveTo>
                  <a:pt x="145443" y="122449"/>
                </a:moveTo>
                <a:cubicBezTo>
                  <a:pt x="140234" y="122449"/>
                  <a:pt x="135769" y="124328"/>
                  <a:pt x="132048" y="128086"/>
                </a:cubicBezTo>
                <a:cubicBezTo>
                  <a:pt x="128327" y="131844"/>
                  <a:pt x="126467" y="136346"/>
                  <a:pt x="126467" y="141592"/>
                </a:cubicBezTo>
                <a:cubicBezTo>
                  <a:pt x="126467" y="146838"/>
                  <a:pt x="128327" y="151321"/>
                  <a:pt x="132048" y="155042"/>
                </a:cubicBezTo>
                <a:cubicBezTo>
                  <a:pt x="135769" y="158763"/>
                  <a:pt x="140234" y="160623"/>
                  <a:pt x="145443" y="160623"/>
                </a:cubicBezTo>
                <a:cubicBezTo>
                  <a:pt x="150800" y="160623"/>
                  <a:pt x="155340" y="158781"/>
                  <a:pt x="159060" y="155098"/>
                </a:cubicBezTo>
                <a:cubicBezTo>
                  <a:pt x="162781" y="151414"/>
                  <a:pt x="164641" y="146931"/>
                  <a:pt x="164641" y="141648"/>
                </a:cubicBezTo>
                <a:cubicBezTo>
                  <a:pt x="164641" y="136364"/>
                  <a:pt x="162781" y="131844"/>
                  <a:pt x="159060" y="128086"/>
                </a:cubicBezTo>
                <a:cubicBezTo>
                  <a:pt x="155340" y="124328"/>
                  <a:pt x="150800" y="122449"/>
                  <a:pt x="145443" y="122449"/>
                </a:cubicBezTo>
                <a:close/>
                <a:moveTo>
                  <a:pt x="145443" y="89074"/>
                </a:moveTo>
                <a:cubicBezTo>
                  <a:pt x="148494" y="89074"/>
                  <a:pt x="151396" y="89297"/>
                  <a:pt x="154149" y="89744"/>
                </a:cubicBezTo>
                <a:lnTo>
                  <a:pt x="156605" y="105147"/>
                </a:lnTo>
                <a:cubicBezTo>
                  <a:pt x="162260" y="106710"/>
                  <a:pt x="167320" y="109612"/>
                  <a:pt x="171785" y="113854"/>
                </a:cubicBezTo>
                <a:lnTo>
                  <a:pt x="186184" y="108273"/>
                </a:lnTo>
                <a:cubicBezTo>
                  <a:pt x="189905" y="112663"/>
                  <a:pt x="192770" y="117612"/>
                  <a:pt x="194779" y="123118"/>
                </a:cubicBezTo>
                <a:lnTo>
                  <a:pt x="182724" y="133053"/>
                </a:lnTo>
                <a:cubicBezTo>
                  <a:pt x="183468" y="136178"/>
                  <a:pt x="183840" y="139043"/>
                  <a:pt x="183840" y="141648"/>
                </a:cubicBezTo>
                <a:cubicBezTo>
                  <a:pt x="183840" y="144103"/>
                  <a:pt x="183468" y="147005"/>
                  <a:pt x="182724" y="150354"/>
                </a:cubicBezTo>
                <a:lnTo>
                  <a:pt x="194779" y="160177"/>
                </a:lnTo>
                <a:cubicBezTo>
                  <a:pt x="192919" y="165311"/>
                  <a:pt x="190054" y="170260"/>
                  <a:pt x="186184" y="175022"/>
                </a:cubicBezTo>
                <a:lnTo>
                  <a:pt x="171785" y="169553"/>
                </a:lnTo>
                <a:cubicBezTo>
                  <a:pt x="167246" y="173571"/>
                  <a:pt x="162186" y="176473"/>
                  <a:pt x="156605" y="178259"/>
                </a:cubicBezTo>
                <a:lnTo>
                  <a:pt x="154149" y="193551"/>
                </a:lnTo>
                <a:cubicBezTo>
                  <a:pt x="151396" y="193998"/>
                  <a:pt x="148494" y="194221"/>
                  <a:pt x="145443" y="194221"/>
                </a:cubicBezTo>
                <a:cubicBezTo>
                  <a:pt x="142615" y="194221"/>
                  <a:pt x="139787" y="193998"/>
                  <a:pt x="136959" y="193551"/>
                </a:cubicBezTo>
                <a:lnTo>
                  <a:pt x="134504" y="178259"/>
                </a:lnTo>
                <a:cubicBezTo>
                  <a:pt x="128997" y="176548"/>
                  <a:pt x="123974" y="173646"/>
                  <a:pt x="119435" y="169553"/>
                </a:cubicBezTo>
                <a:lnTo>
                  <a:pt x="104924" y="175022"/>
                </a:lnTo>
                <a:cubicBezTo>
                  <a:pt x="101055" y="170260"/>
                  <a:pt x="98190" y="165311"/>
                  <a:pt x="96329" y="160177"/>
                </a:cubicBezTo>
                <a:lnTo>
                  <a:pt x="108161" y="150354"/>
                </a:lnTo>
                <a:cubicBezTo>
                  <a:pt x="107566" y="146336"/>
                  <a:pt x="107268" y="143433"/>
                  <a:pt x="107268" y="141648"/>
                </a:cubicBezTo>
                <a:cubicBezTo>
                  <a:pt x="107268" y="139638"/>
                  <a:pt x="107566" y="136773"/>
                  <a:pt x="108161" y="133053"/>
                </a:cubicBezTo>
                <a:lnTo>
                  <a:pt x="96329" y="123118"/>
                </a:lnTo>
                <a:cubicBezTo>
                  <a:pt x="98338" y="117612"/>
                  <a:pt x="101203" y="112663"/>
                  <a:pt x="104924" y="108273"/>
                </a:cubicBezTo>
                <a:lnTo>
                  <a:pt x="119435" y="113854"/>
                </a:lnTo>
                <a:cubicBezTo>
                  <a:pt x="123974" y="109538"/>
                  <a:pt x="128997" y="106636"/>
                  <a:pt x="134504" y="105147"/>
                </a:cubicBezTo>
                <a:lnTo>
                  <a:pt x="136959" y="89744"/>
                </a:lnTo>
                <a:cubicBezTo>
                  <a:pt x="139787" y="89297"/>
                  <a:pt x="142615" y="89074"/>
                  <a:pt x="145443" y="89074"/>
                </a:cubicBezTo>
                <a:close/>
                <a:moveTo>
                  <a:pt x="66303" y="41747"/>
                </a:moveTo>
                <a:cubicBezTo>
                  <a:pt x="64666" y="41747"/>
                  <a:pt x="62471" y="42156"/>
                  <a:pt x="59718" y="42975"/>
                </a:cubicBezTo>
                <a:cubicBezTo>
                  <a:pt x="54434" y="44463"/>
                  <a:pt x="50137" y="47402"/>
                  <a:pt x="46825" y="51793"/>
                </a:cubicBezTo>
                <a:cubicBezTo>
                  <a:pt x="43514" y="56183"/>
                  <a:pt x="41858" y="61020"/>
                  <a:pt x="41858" y="66303"/>
                </a:cubicBezTo>
                <a:cubicBezTo>
                  <a:pt x="41858" y="73447"/>
                  <a:pt x="44332" y="79307"/>
                  <a:pt x="49281" y="83884"/>
                </a:cubicBezTo>
                <a:cubicBezTo>
                  <a:pt x="54230" y="88460"/>
                  <a:pt x="59904" y="90748"/>
                  <a:pt x="66303" y="90748"/>
                </a:cubicBezTo>
                <a:cubicBezTo>
                  <a:pt x="73373" y="90748"/>
                  <a:pt x="79233" y="88274"/>
                  <a:pt x="83884" y="83326"/>
                </a:cubicBezTo>
                <a:cubicBezTo>
                  <a:pt x="88534" y="78377"/>
                  <a:pt x="90860" y="72703"/>
                  <a:pt x="90860" y="66303"/>
                </a:cubicBezTo>
                <a:cubicBezTo>
                  <a:pt x="90860" y="64592"/>
                  <a:pt x="90451" y="62359"/>
                  <a:pt x="89632" y="59606"/>
                </a:cubicBezTo>
                <a:cubicBezTo>
                  <a:pt x="88144" y="54323"/>
                  <a:pt x="85204" y="50025"/>
                  <a:pt x="80814" y="46714"/>
                </a:cubicBezTo>
                <a:cubicBezTo>
                  <a:pt x="76424" y="43402"/>
                  <a:pt x="71587" y="41747"/>
                  <a:pt x="66303" y="41747"/>
                </a:cubicBezTo>
                <a:close/>
                <a:moveTo>
                  <a:pt x="56704" y="0"/>
                </a:moveTo>
                <a:lnTo>
                  <a:pt x="64517" y="17525"/>
                </a:lnTo>
                <a:lnTo>
                  <a:pt x="66303" y="17525"/>
                </a:lnTo>
                <a:cubicBezTo>
                  <a:pt x="70694" y="17525"/>
                  <a:pt x="74972" y="18083"/>
                  <a:pt x="79140" y="19199"/>
                </a:cubicBezTo>
                <a:lnTo>
                  <a:pt x="90860" y="3796"/>
                </a:lnTo>
                <a:cubicBezTo>
                  <a:pt x="96218" y="5879"/>
                  <a:pt x="101464" y="8781"/>
                  <a:pt x="106598" y="12502"/>
                </a:cubicBezTo>
                <a:lnTo>
                  <a:pt x="99455" y="30585"/>
                </a:lnTo>
                <a:cubicBezTo>
                  <a:pt x="103101" y="34008"/>
                  <a:pt x="106152" y="37803"/>
                  <a:pt x="108608" y="41970"/>
                </a:cubicBezTo>
                <a:lnTo>
                  <a:pt x="127806" y="39514"/>
                </a:lnTo>
                <a:cubicBezTo>
                  <a:pt x="130113" y="45244"/>
                  <a:pt x="131713" y="50974"/>
                  <a:pt x="132606" y="56704"/>
                </a:cubicBezTo>
                <a:lnTo>
                  <a:pt x="115082" y="64629"/>
                </a:lnTo>
                <a:lnTo>
                  <a:pt x="115082" y="66303"/>
                </a:lnTo>
                <a:cubicBezTo>
                  <a:pt x="115082" y="70694"/>
                  <a:pt x="114524" y="74935"/>
                  <a:pt x="113407" y="79028"/>
                </a:cubicBezTo>
                <a:lnTo>
                  <a:pt x="128699" y="90748"/>
                </a:lnTo>
                <a:cubicBezTo>
                  <a:pt x="126541" y="96329"/>
                  <a:pt x="123676" y="101576"/>
                  <a:pt x="120105" y="106487"/>
                </a:cubicBezTo>
                <a:lnTo>
                  <a:pt x="102022" y="99343"/>
                </a:lnTo>
                <a:cubicBezTo>
                  <a:pt x="98673" y="102915"/>
                  <a:pt x="94841" y="105966"/>
                  <a:pt x="90525" y="108496"/>
                </a:cubicBezTo>
                <a:lnTo>
                  <a:pt x="93092" y="127695"/>
                </a:lnTo>
                <a:cubicBezTo>
                  <a:pt x="87362" y="130002"/>
                  <a:pt x="81633" y="131602"/>
                  <a:pt x="75903" y="132495"/>
                </a:cubicBezTo>
                <a:lnTo>
                  <a:pt x="67978" y="114970"/>
                </a:lnTo>
                <a:lnTo>
                  <a:pt x="66303" y="114970"/>
                </a:lnTo>
                <a:cubicBezTo>
                  <a:pt x="61987" y="114970"/>
                  <a:pt x="57746" y="114412"/>
                  <a:pt x="53578" y="113296"/>
                </a:cubicBezTo>
                <a:lnTo>
                  <a:pt x="41858" y="128700"/>
                </a:lnTo>
                <a:cubicBezTo>
                  <a:pt x="36500" y="126616"/>
                  <a:pt x="31254" y="123714"/>
                  <a:pt x="26120" y="119993"/>
                </a:cubicBezTo>
                <a:lnTo>
                  <a:pt x="33152" y="101910"/>
                </a:lnTo>
                <a:cubicBezTo>
                  <a:pt x="29803" y="98934"/>
                  <a:pt x="26752" y="95139"/>
                  <a:pt x="23999" y="90525"/>
                </a:cubicBezTo>
                <a:lnTo>
                  <a:pt x="4800" y="92981"/>
                </a:lnTo>
                <a:cubicBezTo>
                  <a:pt x="2419" y="86953"/>
                  <a:pt x="819" y="81261"/>
                  <a:pt x="0" y="75903"/>
                </a:cubicBezTo>
                <a:lnTo>
                  <a:pt x="17636" y="68089"/>
                </a:lnTo>
                <a:lnTo>
                  <a:pt x="17636" y="66303"/>
                </a:lnTo>
                <a:cubicBezTo>
                  <a:pt x="17636" y="61615"/>
                  <a:pt x="18157" y="57336"/>
                  <a:pt x="19199" y="53467"/>
                </a:cubicBezTo>
                <a:lnTo>
                  <a:pt x="3907" y="41747"/>
                </a:lnTo>
                <a:cubicBezTo>
                  <a:pt x="5991" y="36389"/>
                  <a:pt x="8893" y="31143"/>
                  <a:pt x="12613" y="26008"/>
                </a:cubicBezTo>
                <a:lnTo>
                  <a:pt x="30696" y="33152"/>
                </a:lnTo>
                <a:cubicBezTo>
                  <a:pt x="33673" y="29803"/>
                  <a:pt x="37468" y="26752"/>
                  <a:pt x="42081" y="23999"/>
                </a:cubicBezTo>
                <a:lnTo>
                  <a:pt x="39626" y="4800"/>
                </a:lnTo>
                <a:cubicBezTo>
                  <a:pt x="45653" y="2419"/>
                  <a:pt x="51346" y="819"/>
                  <a:pt x="56704"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id-ID" dirty="0"/>
          </a:p>
        </p:txBody>
      </p:sp>
      <p:sp>
        <p:nvSpPr>
          <p:cNvPr id="40" name="Oval 309"/>
          <p:cNvSpPr>
            <a:spLocks noChangeArrowheads="1"/>
          </p:cNvSpPr>
          <p:nvPr/>
        </p:nvSpPr>
        <p:spPr bwMode="auto">
          <a:xfrm>
            <a:off x="5638800" y="5105400"/>
            <a:ext cx="838200" cy="838200"/>
          </a:xfrm>
          <a:prstGeom prst="ellipse">
            <a:avLst/>
          </a:prstGeom>
          <a:solidFill>
            <a:srgbClr val="A6F911"/>
          </a:solidFill>
          <a:ln w="9525">
            <a:no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41" name="TextBox 40"/>
          <p:cNvSpPr txBox="1">
            <a:spLocks noChangeAspect="1"/>
          </p:cNvSpPr>
          <p:nvPr/>
        </p:nvSpPr>
        <p:spPr>
          <a:xfrm>
            <a:off x="5867400" y="5257800"/>
            <a:ext cx="519793" cy="468000"/>
          </a:xfrm>
          <a:custGeom>
            <a:avLst/>
            <a:gdLst/>
            <a:ahLst/>
            <a:cxnLst/>
            <a:rect l="l" t="t" r="r" b="b"/>
            <a:pathLst>
              <a:path w="190425" h="171450">
                <a:moveTo>
                  <a:pt x="3237" y="76126"/>
                </a:moveTo>
                <a:lnTo>
                  <a:pt x="28575" y="76126"/>
                </a:lnTo>
                <a:lnTo>
                  <a:pt x="28575" y="109501"/>
                </a:lnTo>
                <a:cubicBezTo>
                  <a:pt x="28575" y="113966"/>
                  <a:pt x="29802" y="117463"/>
                  <a:pt x="32256" y="119993"/>
                </a:cubicBezTo>
                <a:cubicBezTo>
                  <a:pt x="34636" y="122523"/>
                  <a:pt x="37798" y="123751"/>
                  <a:pt x="41741" y="123677"/>
                </a:cubicBezTo>
                <a:cubicBezTo>
                  <a:pt x="41889" y="123677"/>
                  <a:pt x="42001" y="123677"/>
                  <a:pt x="42076" y="123677"/>
                </a:cubicBezTo>
                <a:cubicBezTo>
                  <a:pt x="48475" y="123677"/>
                  <a:pt x="68345" y="123602"/>
                  <a:pt x="101686" y="123453"/>
                </a:cubicBezTo>
                <a:lnTo>
                  <a:pt x="101686" y="149015"/>
                </a:lnTo>
                <a:cubicBezTo>
                  <a:pt x="101686" y="149908"/>
                  <a:pt x="101389" y="150670"/>
                  <a:pt x="100793" y="151303"/>
                </a:cubicBezTo>
                <a:cubicBezTo>
                  <a:pt x="100198" y="151935"/>
                  <a:pt x="99454" y="152252"/>
                  <a:pt x="98561" y="152252"/>
                </a:cubicBezTo>
                <a:lnTo>
                  <a:pt x="38174" y="152252"/>
                </a:lnTo>
                <a:lnTo>
                  <a:pt x="19198" y="171450"/>
                </a:lnTo>
                <a:lnTo>
                  <a:pt x="19198" y="152252"/>
                </a:lnTo>
                <a:lnTo>
                  <a:pt x="3237" y="152252"/>
                </a:lnTo>
                <a:cubicBezTo>
                  <a:pt x="2418" y="152252"/>
                  <a:pt x="1674" y="151935"/>
                  <a:pt x="1004" y="151303"/>
                </a:cubicBezTo>
                <a:cubicBezTo>
                  <a:pt x="334" y="150670"/>
                  <a:pt x="0" y="149908"/>
                  <a:pt x="0" y="149015"/>
                </a:cubicBezTo>
                <a:lnTo>
                  <a:pt x="0" y="79363"/>
                </a:lnTo>
                <a:cubicBezTo>
                  <a:pt x="0" y="78470"/>
                  <a:pt x="334" y="77707"/>
                  <a:pt x="1004" y="77075"/>
                </a:cubicBezTo>
                <a:cubicBezTo>
                  <a:pt x="1674" y="76442"/>
                  <a:pt x="2418" y="76126"/>
                  <a:pt x="3237" y="76126"/>
                </a:cubicBezTo>
                <a:close/>
                <a:moveTo>
                  <a:pt x="42967" y="0"/>
                </a:moveTo>
                <a:lnTo>
                  <a:pt x="185632" y="0"/>
                </a:lnTo>
                <a:cubicBezTo>
                  <a:pt x="186970" y="0"/>
                  <a:pt x="188103" y="465"/>
                  <a:pt x="189032" y="1396"/>
                </a:cubicBezTo>
                <a:cubicBezTo>
                  <a:pt x="189961" y="2326"/>
                  <a:pt x="190425" y="3461"/>
                  <a:pt x="190425" y="4800"/>
                </a:cubicBezTo>
                <a:lnTo>
                  <a:pt x="190425" y="109501"/>
                </a:lnTo>
                <a:cubicBezTo>
                  <a:pt x="190425" y="110766"/>
                  <a:pt x="189942" y="111882"/>
                  <a:pt x="188976" y="112849"/>
                </a:cubicBezTo>
                <a:cubicBezTo>
                  <a:pt x="188010" y="113817"/>
                  <a:pt x="186895" y="114300"/>
                  <a:pt x="185632" y="114300"/>
                </a:cubicBezTo>
                <a:lnTo>
                  <a:pt x="161892" y="114300"/>
                </a:lnTo>
                <a:lnTo>
                  <a:pt x="161892" y="142875"/>
                </a:lnTo>
                <a:lnTo>
                  <a:pt x="133359" y="114300"/>
                </a:lnTo>
                <a:lnTo>
                  <a:pt x="42967" y="114300"/>
                </a:lnTo>
                <a:cubicBezTo>
                  <a:pt x="41630" y="114300"/>
                  <a:pt x="40497" y="113835"/>
                  <a:pt x="39568" y="112905"/>
                </a:cubicBezTo>
                <a:cubicBezTo>
                  <a:pt x="38639" y="111975"/>
                  <a:pt x="38174" y="110840"/>
                  <a:pt x="38174" y="109501"/>
                </a:cubicBezTo>
                <a:lnTo>
                  <a:pt x="38174" y="4800"/>
                </a:lnTo>
                <a:cubicBezTo>
                  <a:pt x="38174" y="3386"/>
                  <a:pt x="38620" y="2233"/>
                  <a:pt x="39512" y="1340"/>
                </a:cubicBezTo>
                <a:cubicBezTo>
                  <a:pt x="40404" y="447"/>
                  <a:pt x="41555" y="0"/>
                  <a:pt x="4296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id-ID" dirty="0"/>
          </a:p>
        </p:txBody>
      </p:sp>
    </p:spTree>
    <p:extLst>
      <p:ext uri="{BB962C8B-B14F-4D97-AF65-F5344CB8AC3E}">
        <p14:creationId xmlns:p14="http://schemas.microsoft.com/office/powerpoint/2010/main" val="3241441503"/>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500"/>
                                        <p:tgtEl>
                                          <p:spTgt spid="39"/>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41"/>
                                        </p:tgtEl>
                                        <p:attrNameLst>
                                          <p:attrName>style.visibility</p:attrName>
                                        </p:attrNameLst>
                                      </p:cBhvr>
                                      <p:to>
                                        <p:strVal val="visible"/>
                                      </p:to>
                                    </p:set>
                                    <p:animEffect transition="in" filter="fade">
                                      <p:cBhvr>
                                        <p:cTn id="1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4400" y="304800"/>
            <a:ext cx="7472695" cy="538609"/>
          </a:xfrm>
          <a:prstGeom prst="rect">
            <a:avLst/>
          </a:prstGeom>
        </p:spPr>
        <p:txBody>
          <a:bodyPr vert="horz" wrap="square" lIns="0" tIns="0" rIns="0" bIns="0" rtlCol="0">
            <a:spAutoFit/>
          </a:bodyPr>
          <a:lstStyle/>
          <a:p>
            <a:pPr marL="7701">
              <a:lnSpc>
                <a:spcPct val="100000"/>
              </a:lnSpc>
            </a:pPr>
            <a:r>
              <a:rPr spc="-6" dirty="0"/>
              <a:t>ARAHAN PRESIDEN</a:t>
            </a:r>
            <a:r>
              <a:rPr spc="30" dirty="0"/>
              <a:t> </a:t>
            </a:r>
            <a:r>
              <a:rPr spc="-3" dirty="0"/>
              <a:t>TERPILIH*</a:t>
            </a:r>
          </a:p>
        </p:txBody>
      </p:sp>
      <p:sp>
        <p:nvSpPr>
          <p:cNvPr id="3" name="object 3"/>
          <p:cNvSpPr txBox="1"/>
          <p:nvPr/>
        </p:nvSpPr>
        <p:spPr>
          <a:xfrm>
            <a:off x="8686800" y="5334000"/>
            <a:ext cx="3048000" cy="347109"/>
          </a:xfrm>
          <a:prstGeom prst="rect">
            <a:avLst/>
          </a:prstGeom>
        </p:spPr>
        <p:txBody>
          <a:bodyPr vert="horz" wrap="square" lIns="0" tIns="0" rIns="0" bIns="0" rtlCol="0">
            <a:spAutoFit/>
          </a:bodyPr>
          <a:lstStyle/>
          <a:p>
            <a:pPr marL="7701"/>
            <a:r>
              <a:rPr sz="1100" spc="-3" dirty="0">
                <a:latin typeface="Calibri"/>
                <a:cs typeface="Calibri"/>
              </a:rPr>
              <a:t>*) Disampaikan pada pidato Visi Indonesia di Sentul, </a:t>
            </a:r>
            <a:r>
              <a:rPr sz="1100" dirty="0">
                <a:latin typeface="Calibri"/>
                <a:cs typeface="Calibri"/>
              </a:rPr>
              <a:t>Jawa </a:t>
            </a:r>
            <a:r>
              <a:rPr sz="1100" spc="-3" dirty="0">
                <a:latin typeface="Calibri"/>
                <a:cs typeface="Calibri"/>
              </a:rPr>
              <a:t>Barat, </a:t>
            </a:r>
            <a:r>
              <a:rPr sz="1100" dirty="0">
                <a:latin typeface="Calibri"/>
                <a:cs typeface="Calibri"/>
              </a:rPr>
              <a:t>14 Juli</a:t>
            </a:r>
            <a:r>
              <a:rPr sz="1100" spc="106" dirty="0">
                <a:latin typeface="Calibri"/>
                <a:cs typeface="Calibri"/>
              </a:rPr>
              <a:t> </a:t>
            </a:r>
            <a:r>
              <a:rPr sz="1100" spc="-3" dirty="0">
                <a:latin typeface="Calibri"/>
                <a:cs typeface="Calibri"/>
              </a:rPr>
              <a:t>2019</a:t>
            </a:r>
            <a:endParaRPr sz="1100" dirty="0">
              <a:latin typeface="Calibri"/>
              <a:cs typeface="Calibri"/>
            </a:endParaRPr>
          </a:p>
        </p:txBody>
      </p:sp>
      <p:sp>
        <p:nvSpPr>
          <p:cNvPr id="4" name="object 4"/>
          <p:cNvSpPr/>
          <p:nvPr/>
        </p:nvSpPr>
        <p:spPr>
          <a:xfrm>
            <a:off x="8763000" y="1905000"/>
            <a:ext cx="3114772" cy="3417998"/>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3118664" y="1219200"/>
            <a:ext cx="5568136" cy="837515"/>
          </a:xfrm>
          <a:custGeom>
            <a:avLst/>
            <a:gdLst/>
            <a:ahLst/>
            <a:cxnLst/>
            <a:rect l="l" t="t" r="r" b="b"/>
            <a:pathLst>
              <a:path w="8427720" h="1381125">
                <a:moveTo>
                  <a:pt x="8197280" y="238"/>
                </a:moveTo>
                <a:lnTo>
                  <a:pt x="-108" y="238"/>
                </a:lnTo>
                <a:lnTo>
                  <a:pt x="-108" y="1380947"/>
                </a:lnTo>
                <a:lnTo>
                  <a:pt x="8197280" y="1380947"/>
                </a:lnTo>
                <a:lnTo>
                  <a:pt x="8243666" y="1376273"/>
                </a:lnTo>
                <a:lnTo>
                  <a:pt x="8286866" y="1362868"/>
                </a:lnTo>
                <a:lnTo>
                  <a:pt x="8325956" y="1341655"/>
                </a:lnTo>
                <a:lnTo>
                  <a:pt x="8360010" y="1313559"/>
                </a:lnTo>
                <a:lnTo>
                  <a:pt x="8388106" y="1279504"/>
                </a:lnTo>
                <a:lnTo>
                  <a:pt x="8409319" y="1240415"/>
                </a:lnTo>
                <a:lnTo>
                  <a:pt x="8422724" y="1197215"/>
                </a:lnTo>
                <a:lnTo>
                  <a:pt x="8427398" y="1150829"/>
                </a:lnTo>
                <a:lnTo>
                  <a:pt x="8427398" y="230356"/>
                </a:lnTo>
                <a:lnTo>
                  <a:pt x="8422724" y="183970"/>
                </a:lnTo>
                <a:lnTo>
                  <a:pt x="8409319" y="140770"/>
                </a:lnTo>
                <a:lnTo>
                  <a:pt x="8388106" y="101680"/>
                </a:lnTo>
                <a:lnTo>
                  <a:pt x="8360010" y="67625"/>
                </a:lnTo>
                <a:lnTo>
                  <a:pt x="8325956" y="39530"/>
                </a:lnTo>
                <a:lnTo>
                  <a:pt x="8286866" y="18317"/>
                </a:lnTo>
                <a:lnTo>
                  <a:pt x="8243666" y="4912"/>
                </a:lnTo>
                <a:lnTo>
                  <a:pt x="8197280" y="238"/>
                </a:lnTo>
                <a:close/>
              </a:path>
            </a:pathLst>
          </a:custGeom>
          <a:solidFill>
            <a:srgbClr val="E8D0D0">
              <a:alpha val="90194"/>
            </a:srgbClr>
          </a:solidFill>
        </p:spPr>
        <p:txBody>
          <a:bodyPr wrap="square" lIns="0" tIns="0" rIns="0" bIns="0" rtlCol="0"/>
          <a:lstStyle/>
          <a:p>
            <a:endParaRPr sz="1400" b="1">
              <a:solidFill>
                <a:schemeClr val="bg1"/>
              </a:solidFill>
            </a:endParaRPr>
          </a:p>
        </p:txBody>
      </p:sp>
      <p:sp>
        <p:nvSpPr>
          <p:cNvPr id="6" name="object 6"/>
          <p:cNvSpPr/>
          <p:nvPr/>
        </p:nvSpPr>
        <p:spPr>
          <a:xfrm>
            <a:off x="3118664" y="1219200"/>
            <a:ext cx="5568136" cy="837515"/>
          </a:xfrm>
          <a:custGeom>
            <a:avLst/>
            <a:gdLst/>
            <a:ahLst/>
            <a:cxnLst/>
            <a:rect l="l" t="t" r="r" b="b"/>
            <a:pathLst>
              <a:path w="8427720" h="1381125">
                <a:moveTo>
                  <a:pt x="8427398" y="230356"/>
                </a:moveTo>
                <a:lnTo>
                  <a:pt x="8427398" y="1150829"/>
                </a:lnTo>
                <a:lnTo>
                  <a:pt x="8422724" y="1197215"/>
                </a:lnTo>
                <a:lnTo>
                  <a:pt x="8409319" y="1240415"/>
                </a:lnTo>
                <a:lnTo>
                  <a:pt x="8388106" y="1279504"/>
                </a:lnTo>
                <a:lnTo>
                  <a:pt x="8360010" y="1313559"/>
                </a:lnTo>
                <a:lnTo>
                  <a:pt x="8325956" y="1341655"/>
                </a:lnTo>
                <a:lnTo>
                  <a:pt x="8286866" y="1362868"/>
                </a:lnTo>
                <a:lnTo>
                  <a:pt x="8243666" y="1376273"/>
                </a:lnTo>
                <a:lnTo>
                  <a:pt x="8197280" y="1380947"/>
                </a:lnTo>
                <a:lnTo>
                  <a:pt x="-108" y="1380947"/>
                </a:lnTo>
                <a:lnTo>
                  <a:pt x="-108" y="238"/>
                </a:lnTo>
                <a:lnTo>
                  <a:pt x="8197280" y="238"/>
                </a:lnTo>
                <a:lnTo>
                  <a:pt x="8243666" y="4912"/>
                </a:lnTo>
                <a:lnTo>
                  <a:pt x="8286866" y="18317"/>
                </a:lnTo>
                <a:lnTo>
                  <a:pt x="8325956" y="39530"/>
                </a:lnTo>
                <a:lnTo>
                  <a:pt x="8360010" y="67625"/>
                </a:lnTo>
                <a:lnTo>
                  <a:pt x="8388106" y="101680"/>
                </a:lnTo>
                <a:lnTo>
                  <a:pt x="8409319" y="140770"/>
                </a:lnTo>
                <a:lnTo>
                  <a:pt x="8422724" y="183970"/>
                </a:lnTo>
                <a:lnTo>
                  <a:pt x="8427398" y="230356"/>
                </a:lnTo>
                <a:close/>
              </a:path>
            </a:pathLst>
          </a:custGeom>
          <a:ln w="25907">
            <a:solidFill>
              <a:srgbClr val="E8D0D0"/>
            </a:solidFill>
          </a:ln>
        </p:spPr>
        <p:txBody>
          <a:bodyPr wrap="square" lIns="0" tIns="0" rIns="0" bIns="0" rtlCol="0"/>
          <a:lstStyle/>
          <a:p>
            <a:endParaRPr sz="1400" b="1">
              <a:solidFill>
                <a:schemeClr val="bg1"/>
              </a:solidFill>
            </a:endParaRPr>
          </a:p>
        </p:txBody>
      </p:sp>
      <p:sp>
        <p:nvSpPr>
          <p:cNvPr id="7" name="object 7"/>
          <p:cNvSpPr txBox="1"/>
          <p:nvPr/>
        </p:nvSpPr>
        <p:spPr>
          <a:xfrm>
            <a:off x="3260924" y="1253794"/>
            <a:ext cx="5095733" cy="758861"/>
          </a:xfrm>
          <a:prstGeom prst="rect">
            <a:avLst/>
          </a:prstGeom>
        </p:spPr>
        <p:txBody>
          <a:bodyPr vert="horz" wrap="square" lIns="0" tIns="0" rIns="0" bIns="0" rtlCol="0">
            <a:spAutoFit/>
          </a:bodyPr>
          <a:lstStyle/>
          <a:p>
            <a:pPr marL="7701">
              <a:lnSpc>
                <a:spcPts val="1401"/>
              </a:lnSpc>
            </a:pPr>
            <a:r>
              <a:rPr sz="1400" b="1" spc="-9" dirty="0">
                <a:solidFill>
                  <a:schemeClr val="bg1"/>
                </a:solidFill>
                <a:latin typeface="Calibri"/>
                <a:cs typeface="Calibri"/>
              </a:rPr>
              <a:t>Menyambungkan </a:t>
            </a:r>
            <a:r>
              <a:rPr sz="1400" b="1" spc="-6" dirty="0">
                <a:solidFill>
                  <a:schemeClr val="bg1"/>
                </a:solidFill>
                <a:latin typeface="Calibri"/>
                <a:cs typeface="Calibri"/>
              </a:rPr>
              <a:t>infrastruktur </a:t>
            </a:r>
            <a:r>
              <a:rPr sz="1400" b="1" spc="-3" dirty="0">
                <a:solidFill>
                  <a:schemeClr val="bg1"/>
                </a:solidFill>
                <a:latin typeface="Calibri"/>
                <a:cs typeface="Calibri"/>
              </a:rPr>
              <a:t>besar </a:t>
            </a:r>
            <a:r>
              <a:rPr sz="1400" b="1" spc="-9" dirty="0">
                <a:solidFill>
                  <a:schemeClr val="bg1"/>
                </a:solidFill>
                <a:latin typeface="Calibri"/>
                <a:cs typeface="Calibri"/>
              </a:rPr>
              <a:t>dengan</a:t>
            </a:r>
            <a:r>
              <a:rPr sz="1400" b="1" spc="79" dirty="0">
                <a:solidFill>
                  <a:schemeClr val="bg1"/>
                </a:solidFill>
                <a:latin typeface="Calibri"/>
                <a:cs typeface="Calibri"/>
              </a:rPr>
              <a:t> </a:t>
            </a:r>
            <a:r>
              <a:rPr sz="1400" b="1" spc="-9" dirty="0">
                <a:solidFill>
                  <a:schemeClr val="bg1"/>
                </a:solidFill>
                <a:latin typeface="Calibri"/>
                <a:cs typeface="Calibri"/>
              </a:rPr>
              <a:t>kawasan-kawasan</a:t>
            </a:r>
            <a:endParaRPr sz="1400" b="1">
              <a:solidFill>
                <a:schemeClr val="bg1"/>
              </a:solidFill>
              <a:latin typeface="Calibri"/>
              <a:cs typeface="Calibri"/>
            </a:endParaRPr>
          </a:p>
          <a:p>
            <a:pPr marL="145939" marR="3081">
              <a:lnSpc>
                <a:spcPts val="1461"/>
              </a:lnSpc>
              <a:spcBef>
                <a:spcPts val="97"/>
              </a:spcBef>
            </a:pPr>
            <a:r>
              <a:rPr sz="1400" b="1" spc="-9" dirty="0">
                <a:solidFill>
                  <a:schemeClr val="bg1"/>
                </a:solidFill>
                <a:latin typeface="Calibri"/>
                <a:cs typeface="Calibri"/>
              </a:rPr>
              <a:t>produksi </a:t>
            </a:r>
            <a:r>
              <a:rPr sz="1400" b="1" spc="-12" dirty="0">
                <a:solidFill>
                  <a:schemeClr val="bg1"/>
                </a:solidFill>
                <a:latin typeface="Calibri"/>
                <a:cs typeface="Calibri"/>
              </a:rPr>
              <a:t>rakyat: </a:t>
            </a:r>
            <a:r>
              <a:rPr sz="1400" b="1" spc="-9" dirty="0">
                <a:solidFill>
                  <a:schemeClr val="bg1"/>
                </a:solidFill>
                <a:latin typeface="Calibri"/>
                <a:cs typeface="Calibri"/>
              </a:rPr>
              <a:t>kawasan </a:t>
            </a:r>
            <a:r>
              <a:rPr sz="1400" b="1" spc="-6" dirty="0">
                <a:solidFill>
                  <a:schemeClr val="bg1"/>
                </a:solidFill>
                <a:latin typeface="Calibri"/>
                <a:cs typeface="Calibri"/>
              </a:rPr>
              <a:t>industri </a:t>
            </a:r>
            <a:r>
              <a:rPr sz="1400" b="1" spc="-12" dirty="0">
                <a:solidFill>
                  <a:schemeClr val="bg1"/>
                </a:solidFill>
                <a:latin typeface="Calibri"/>
                <a:cs typeface="Calibri"/>
              </a:rPr>
              <a:t>kecil, </a:t>
            </a:r>
            <a:r>
              <a:rPr sz="1400" b="1" spc="-9" dirty="0">
                <a:solidFill>
                  <a:schemeClr val="bg1"/>
                </a:solidFill>
                <a:latin typeface="Calibri"/>
                <a:cs typeface="Calibri"/>
              </a:rPr>
              <a:t>Kawasan </a:t>
            </a:r>
            <a:r>
              <a:rPr sz="1400" b="1" spc="-12" dirty="0">
                <a:solidFill>
                  <a:schemeClr val="bg1"/>
                </a:solidFill>
                <a:latin typeface="Calibri"/>
                <a:cs typeface="Calibri"/>
              </a:rPr>
              <a:t>Ekonomi </a:t>
            </a:r>
            <a:r>
              <a:rPr sz="1400" b="1" spc="-3" dirty="0">
                <a:solidFill>
                  <a:schemeClr val="bg1"/>
                </a:solidFill>
                <a:latin typeface="Calibri"/>
                <a:cs typeface="Calibri"/>
              </a:rPr>
              <a:t>Khusus,  </a:t>
            </a:r>
            <a:r>
              <a:rPr sz="1400" b="1" spc="-9" dirty="0">
                <a:solidFill>
                  <a:schemeClr val="bg1"/>
                </a:solidFill>
                <a:latin typeface="Calibri"/>
                <a:cs typeface="Calibri"/>
              </a:rPr>
              <a:t>kawasan </a:t>
            </a:r>
            <a:r>
              <a:rPr sz="1400" b="1" spc="-6" dirty="0">
                <a:solidFill>
                  <a:schemeClr val="bg1"/>
                </a:solidFill>
                <a:latin typeface="Calibri"/>
                <a:cs typeface="Calibri"/>
              </a:rPr>
              <a:t>pariwisata, </a:t>
            </a:r>
            <a:r>
              <a:rPr sz="1400" b="1" spc="-9" dirty="0">
                <a:solidFill>
                  <a:schemeClr val="bg1"/>
                </a:solidFill>
                <a:latin typeface="Calibri"/>
                <a:cs typeface="Calibri"/>
              </a:rPr>
              <a:t>kawasan </a:t>
            </a:r>
            <a:r>
              <a:rPr sz="1400" b="1" spc="-6" dirty="0">
                <a:solidFill>
                  <a:schemeClr val="bg1"/>
                </a:solidFill>
                <a:latin typeface="Calibri"/>
                <a:cs typeface="Calibri"/>
              </a:rPr>
              <a:t>persawahan, </a:t>
            </a:r>
            <a:r>
              <a:rPr sz="1400" b="1" spc="-9" dirty="0">
                <a:solidFill>
                  <a:schemeClr val="bg1"/>
                </a:solidFill>
                <a:latin typeface="Calibri"/>
                <a:cs typeface="Calibri"/>
              </a:rPr>
              <a:t>kawasan perkebunan,  </a:t>
            </a:r>
            <a:r>
              <a:rPr sz="1400" b="1" spc="-6" dirty="0">
                <a:solidFill>
                  <a:schemeClr val="bg1"/>
                </a:solidFill>
                <a:latin typeface="Calibri"/>
                <a:cs typeface="Calibri"/>
              </a:rPr>
              <a:t>dan tambak-tambak</a:t>
            </a:r>
            <a:r>
              <a:rPr sz="1400" b="1" spc="12" dirty="0">
                <a:solidFill>
                  <a:schemeClr val="bg1"/>
                </a:solidFill>
                <a:latin typeface="Calibri"/>
                <a:cs typeface="Calibri"/>
              </a:rPr>
              <a:t> </a:t>
            </a:r>
            <a:r>
              <a:rPr sz="1400" b="1" spc="-6" dirty="0">
                <a:solidFill>
                  <a:schemeClr val="bg1"/>
                </a:solidFill>
                <a:latin typeface="Calibri"/>
                <a:cs typeface="Calibri"/>
              </a:rPr>
              <a:t>perikanan</a:t>
            </a:r>
            <a:endParaRPr sz="1400" b="1">
              <a:solidFill>
                <a:schemeClr val="bg1"/>
              </a:solidFill>
              <a:latin typeface="Calibri"/>
              <a:cs typeface="Calibri"/>
            </a:endParaRPr>
          </a:p>
        </p:txBody>
      </p:sp>
      <p:sp>
        <p:nvSpPr>
          <p:cNvPr id="8" name="object 8"/>
          <p:cNvSpPr/>
          <p:nvPr/>
        </p:nvSpPr>
        <p:spPr>
          <a:xfrm>
            <a:off x="512480" y="1037191"/>
            <a:ext cx="2611720" cy="1046220"/>
          </a:xfrm>
          <a:custGeom>
            <a:avLst/>
            <a:gdLst/>
            <a:ahLst/>
            <a:cxnLst/>
            <a:rect l="l" t="t" r="r" b="b"/>
            <a:pathLst>
              <a:path w="3444240" h="1725295">
                <a:moveTo>
                  <a:pt x="3156610" y="242"/>
                </a:moveTo>
                <a:lnTo>
                  <a:pt x="287499" y="242"/>
                </a:lnTo>
                <a:lnTo>
                  <a:pt x="240861" y="4007"/>
                </a:lnTo>
                <a:lnTo>
                  <a:pt x="196619" y="14905"/>
                </a:lnTo>
                <a:lnTo>
                  <a:pt x="155365" y="32344"/>
                </a:lnTo>
                <a:lnTo>
                  <a:pt x="117691" y="55731"/>
                </a:lnTo>
                <a:lnTo>
                  <a:pt x="84190" y="84473"/>
                </a:lnTo>
                <a:lnTo>
                  <a:pt x="55452" y="117977"/>
                </a:lnTo>
                <a:lnTo>
                  <a:pt x="32070" y="155651"/>
                </a:lnTo>
                <a:lnTo>
                  <a:pt x="14636" y="196902"/>
                </a:lnTo>
                <a:lnTo>
                  <a:pt x="3741" y="241137"/>
                </a:lnTo>
                <a:lnTo>
                  <a:pt x="-21" y="287763"/>
                </a:lnTo>
                <a:lnTo>
                  <a:pt x="-21" y="1437846"/>
                </a:lnTo>
                <a:lnTo>
                  <a:pt x="3741" y="1484472"/>
                </a:lnTo>
                <a:lnTo>
                  <a:pt x="14636" y="1528706"/>
                </a:lnTo>
                <a:lnTo>
                  <a:pt x="32070" y="1569957"/>
                </a:lnTo>
                <a:lnTo>
                  <a:pt x="55452" y="1607631"/>
                </a:lnTo>
                <a:lnTo>
                  <a:pt x="84190" y="1641136"/>
                </a:lnTo>
                <a:lnTo>
                  <a:pt x="117691" y="1669878"/>
                </a:lnTo>
                <a:lnTo>
                  <a:pt x="155365" y="1693265"/>
                </a:lnTo>
                <a:lnTo>
                  <a:pt x="196619" y="1710704"/>
                </a:lnTo>
                <a:lnTo>
                  <a:pt x="240861" y="1721602"/>
                </a:lnTo>
                <a:lnTo>
                  <a:pt x="287499" y="1725366"/>
                </a:lnTo>
                <a:lnTo>
                  <a:pt x="3156610" y="1725366"/>
                </a:lnTo>
                <a:lnTo>
                  <a:pt x="3203236" y="1721602"/>
                </a:lnTo>
                <a:lnTo>
                  <a:pt x="3247471" y="1710704"/>
                </a:lnTo>
                <a:lnTo>
                  <a:pt x="3288722" y="1693265"/>
                </a:lnTo>
                <a:lnTo>
                  <a:pt x="3326396" y="1669878"/>
                </a:lnTo>
                <a:lnTo>
                  <a:pt x="3359900" y="1641136"/>
                </a:lnTo>
                <a:lnTo>
                  <a:pt x="3388643" y="1607631"/>
                </a:lnTo>
                <a:lnTo>
                  <a:pt x="3412030" y="1569957"/>
                </a:lnTo>
                <a:lnTo>
                  <a:pt x="3429469" y="1528706"/>
                </a:lnTo>
                <a:lnTo>
                  <a:pt x="3440367" y="1484472"/>
                </a:lnTo>
                <a:lnTo>
                  <a:pt x="3444131" y="1437846"/>
                </a:lnTo>
                <a:lnTo>
                  <a:pt x="3444131" y="287763"/>
                </a:lnTo>
                <a:lnTo>
                  <a:pt x="3440367" y="241137"/>
                </a:lnTo>
                <a:lnTo>
                  <a:pt x="3429469" y="196902"/>
                </a:lnTo>
                <a:lnTo>
                  <a:pt x="3412030" y="155651"/>
                </a:lnTo>
                <a:lnTo>
                  <a:pt x="3388643" y="117977"/>
                </a:lnTo>
                <a:lnTo>
                  <a:pt x="3359900" y="84473"/>
                </a:lnTo>
                <a:lnTo>
                  <a:pt x="3326396" y="55731"/>
                </a:lnTo>
                <a:lnTo>
                  <a:pt x="3288722" y="32344"/>
                </a:lnTo>
                <a:lnTo>
                  <a:pt x="3247471" y="14905"/>
                </a:lnTo>
                <a:lnTo>
                  <a:pt x="3203236" y="4007"/>
                </a:lnTo>
                <a:lnTo>
                  <a:pt x="3156610" y="242"/>
                </a:lnTo>
                <a:close/>
              </a:path>
            </a:pathLst>
          </a:custGeom>
          <a:solidFill>
            <a:srgbClr val="C0504D"/>
          </a:solidFill>
        </p:spPr>
        <p:txBody>
          <a:bodyPr wrap="square" lIns="0" tIns="0" rIns="0" bIns="0" rtlCol="0"/>
          <a:lstStyle/>
          <a:p>
            <a:endParaRPr sz="2400" b="1">
              <a:solidFill>
                <a:schemeClr val="bg1"/>
              </a:solidFill>
            </a:endParaRPr>
          </a:p>
        </p:txBody>
      </p:sp>
      <p:sp>
        <p:nvSpPr>
          <p:cNvPr id="9" name="object 9"/>
          <p:cNvSpPr/>
          <p:nvPr/>
        </p:nvSpPr>
        <p:spPr>
          <a:xfrm>
            <a:off x="512480" y="1037191"/>
            <a:ext cx="2611720" cy="1046220"/>
          </a:xfrm>
          <a:custGeom>
            <a:avLst/>
            <a:gdLst/>
            <a:ahLst/>
            <a:cxnLst/>
            <a:rect l="l" t="t" r="r" b="b"/>
            <a:pathLst>
              <a:path w="3444240" h="1725295">
                <a:moveTo>
                  <a:pt x="-21" y="287763"/>
                </a:moveTo>
                <a:lnTo>
                  <a:pt x="3741" y="241137"/>
                </a:lnTo>
                <a:lnTo>
                  <a:pt x="14636" y="196902"/>
                </a:lnTo>
                <a:lnTo>
                  <a:pt x="32070" y="155651"/>
                </a:lnTo>
                <a:lnTo>
                  <a:pt x="55452" y="117977"/>
                </a:lnTo>
                <a:lnTo>
                  <a:pt x="84190" y="84473"/>
                </a:lnTo>
                <a:lnTo>
                  <a:pt x="117691" y="55731"/>
                </a:lnTo>
                <a:lnTo>
                  <a:pt x="155365" y="32344"/>
                </a:lnTo>
                <a:lnTo>
                  <a:pt x="196619" y="14905"/>
                </a:lnTo>
                <a:lnTo>
                  <a:pt x="240861" y="4007"/>
                </a:lnTo>
                <a:lnTo>
                  <a:pt x="287499" y="242"/>
                </a:lnTo>
                <a:lnTo>
                  <a:pt x="3156610" y="242"/>
                </a:lnTo>
                <a:lnTo>
                  <a:pt x="3203236" y="4007"/>
                </a:lnTo>
                <a:lnTo>
                  <a:pt x="3247471" y="14905"/>
                </a:lnTo>
                <a:lnTo>
                  <a:pt x="3288722" y="32344"/>
                </a:lnTo>
                <a:lnTo>
                  <a:pt x="3326396" y="55731"/>
                </a:lnTo>
                <a:lnTo>
                  <a:pt x="3359900" y="84473"/>
                </a:lnTo>
                <a:lnTo>
                  <a:pt x="3388643" y="117977"/>
                </a:lnTo>
                <a:lnTo>
                  <a:pt x="3412030" y="155651"/>
                </a:lnTo>
                <a:lnTo>
                  <a:pt x="3429469" y="196902"/>
                </a:lnTo>
                <a:lnTo>
                  <a:pt x="3440367" y="241137"/>
                </a:lnTo>
                <a:lnTo>
                  <a:pt x="3444131" y="287763"/>
                </a:lnTo>
                <a:lnTo>
                  <a:pt x="3444131" y="1437846"/>
                </a:lnTo>
                <a:lnTo>
                  <a:pt x="3440367" y="1484472"/>
                </a:lnTo>
                <a:lnTo>
                  <a:pt x="3429469" y="1528706"/>
                </a:lnTo>
                <a:lnTo>
                  <a:pt x="3412030" y="1569957"/>
                </a:lnTo>
                <a:lnTo>
                  <a:pt x="3388643" y="1607631"/>
                </a:lnTo>
                <a:lnTo>
                  <a:pt x="3359900" y="1641136"/>
                </a:lnTo>
                <a:lnTo>
                  <a:pt x="3326396" y="1669878"/>
                </a:lnTo>
                <a:lnTo>
                  <a:pt x="3288722" y="1693265"/>
                </a:lnTo>
                <a:lnTo>
                  <a:pt x="3247471" y="1710704"/>
                </a:lnTo>
                <a:lnTo>
                  <a:pt x="3203236" y="1721602"/>
                </a:lnTo>
                <a:lnTo>
                  <a:pt x="3156610" y="1725366"/>
                </a:lnTo>
                <a:lnTo>
                  <a:pt x="287499" y="1725366"/>
                </a:lnTo>
                <a:lnTo>
                  <a:pt x="240861" y="1721602"/>
                </a:lnTo>
                <a:lnTo>
                  <a:pt x="196619" y="1710704"/>
                </a:lnTo>
                <a:lnTo>
                  <a:pt x="155365" y="1693265"/>
                </a:lnTo>
                <a:lnTo>
                  <a:pt x="117691" y="1669878"/>
                </a:lnTo>
                <a:lnTo>
                  <a:pt x="84190" y="1641136"/>
                </a:lnTo>
                <a:lnTo>
                  <a:pt x="55452" y="1607631"/>
                </a:lnTo>
                <a:lnTo>
                  <a:pt x="32070" y="1569957"/>
                </a:lnTo>
                <a:lnTo>
                  <a:pt x="14636" y="1528706"/>
                </a:lnTo>
                <a:lnTo>
                  <a:pt x="3741" y="1484472"/>
                </a:lnTo>
                <a:lnTo>
                  <a:pt x="-21" y="1437846"/>
                </a:lnTo>
                <a:lnTo>
                  <a:pt x="-21" y="287763"/>
                </a:lnTo>
                <a:close/>
              </a:path>
            </a:pathLst>
          </a:custGeom>
          <a:ln w="25907">
            <a:solidFill>
              <a:srgbClr val="FFFFFF"/>
            </a:solidFill>
          </a:ln>
        </p:spPr>
        <p:txBody>
          <a:bodyPr wrap="square" lIns="0" tIns="0" rIns="0" bIns="0" rtlCol="0"/>
          <a:lstStyle/>
          <a:p>
            <a:endParaRPr sz="2400" b="1">
              <a:solidFill>
                <a:schemeClr val="bg1"/>
              </a:solidFill>
            </a:endParaRPr>
          </a:p>
        </p:txBody>
      </p:sp>
      <p:sp>
        <p:nvSpPr>
          <p:cNvPr id="10" name="object 10"/>
          <p:cNvSpPr txBox="1"/>
          <p:nvPr/>
        </p:nvSpPr>
        <p:spPr>
          <a:xfrm>
            <a:off x="811135" y="1276682"/>
            <a:ext cx="1862487" cy="563509"/>
          </a:xfrm>
          <a:prstGeom prst="rect">
            <a:avLst/>
          </a:prstGeom>
        </p:spPr>
        <p:txBody>
          <a:bodyPr vert="horz" wrap="square" lIns="0" tIns="0" rIns="0" bIns="0" rtlCol="0">
            <a:spAutoFit/>
          </a:bodyPr>
          <a:lstStyle/>
          <a:p>
            <a:pPr marL="92415" marR="3081" indent="-85099">
              <a:lnSpc>
                <a:spcPts val="2135"/>
              </a:lnSpc>
            </a:pPr>
            <a:r>
              <a:rPr sz="2400" b="1" spc="-30" dirty="0">
                <a:solidFill>
                  <a:schemeClr val="bg1"/>
                </a:solidFill>
                <a:latin typeface="Calibri"/>
                <a:cs typeface="Calibri"/>
              </a:rPr>
              <a:t>P</a:t>
            </a:r>
            <a:r>
              <a:rPr sz="2400" b="1" spc="-3" dirty="0">
                <a:solidFill>
                  <a:schemeClr val="bg1"/>
                </a:solidFill>
                <a:latin typeface="Calibri"/>
                <a:cs typeface="Calibri"/>
              </a:rPr>
              <a:t>emba</a:t>
            </a:r>
            <a:r>
              <a:rPr sz="2400" b="1" spc="-6" dirty="0">
                <a:solidFill>
                  <a:schemeClr val="bg1"/>
                </a:solidFill>
                <a:latin typeface="Calibri"/>
                <a:cs typeface="Calibri"/>
              </a:rPr>
              <a:t>n</a:t>
            </a:r>
            <a:r>
              <a:rPr sz="2400" b="1" spc="-3" dirty="0">
                <a:solidFill>
                  <a:schemeClr val="bg1"/>
                </a:solidFill>
                <a:latin typeface="Calibri"/>
                <a:cs typeface="Calibri"/>
              </a:rPr>
              <a:t>gunan  </a:t>
            </a:r>
            <a:r>
              <a:rPr sz="2400" b="1" spc="-6" dirty="0">
                <a:solidFill>
                  <a:schemeClr val="bg1"/>
                </a:solidFill>
                <a:latin typeface="Calibri"/>
                <a:cs typeface="Calibri"/>
              </a:rPr>
              <a:t>Infrastruktur</a:t>
            </a:r>
            <a:endParaRPr sz="2400" b="1">
              <a:solidFill>
                <a:schemeClr val="bg1"/>
              </a:solidFill>
              <a:latin typeface="Calibri"/>
              <a:cs typeface="Calibri"/>
            </a:endParaRPr>
          </a:p>
        </p:txBody>
      </p:sp>
      <p:sp>
        <p:nvSpPr>
          <p:cNvPr id="11" name="object 11"/>
          <p:cNvSpPr/>
          <p:nvPr/>
        </p:nvSpPr>
        <p:spPr>
          <a:xfrm>
            <a:off x="3118664" y="2243163"/>
            <a:ext cx="5568136" cy="986150"/>
          </a:xfrm>
          <a:custGeom>
            <a:avLst/>
            <a:gdLst/>
            <a:ahLst/>
            <a:cxnLst/>
            <a:rect l="l" t="t" r="r" b="b"/>
            <a:pathLst>
              <a:path w="8427720" h="1626235">
                <a:moveTo>
                  <a:pt x="8156387" y="195"/>
                </a:moveTo>
                <a:lnTo>
                  <a:pt x="-108" y="195"/>
                </a:lnTo>
                <a:lnTo>
                  <a:pt x="-108" y="1626262"/>
                </a:lnTo>
                <a:lnTo>
                  <a:pt x="8156387" y="1626262"/>
                </a:lnTo>
                <a:lnTo>
                  <a:pt x="8205116" y="1621897"/>
                </a:lnTo>
                <a:lnTo>
                  <a:pt x="8250973" y="1609313"/>
                </a:lnTo>
                <a:lnTo>
                  <a:pt x="8293195" y="1589273"/>
                </a:lnTo>
                <a:lnTo>
                  <a:pt x="8331018" y="1562541"/>
                </a:lnTo>
                <a:lnTo>
                  <a:pt x="8363677" y="1529882"/>
                </a:lnTo>
                <a:lnTo>
                  <a:pt x="8390409" y="1492059"/>
                </a:lnTo>
                <a:lnTo>
                  <a:pt x="8410449" y="1449837"/>
                </a:lnTo>
                <a:lnTo>
                  <a:pt x="8423034" y="1403980"/>
                </a:lnTo>
                <a:lnTo>
                  <a:pt x="8427398" y="1355251"/>
                </a:lnTo>
                <a:lnTo>
                  <a:pt x="8427398" y="271206"/>
                </a:lnTo>
                <a:lnTo>
                  <a:pt x="8423034" y="222477"/>
                </a:lnTo>
                <a:lnTo>
                  <a:pt x="8410449" y="176620"/>
                </a:lnTo>
                <a:lnTo>
                  <a:pt x="8390409" y="134398"/>
                </a:lnTo>
                <a:lnTo>
                  <a:pt x="8363677" y="96575"/>
                </a:lnTo>
                <a:lnTo>
                  <a:pt x="8331018" y="63916"/>
                </a:lnTo>
                <a:lnTo>
                  <a:pt x="8293195" y="37184"/>
                </a:lnTo>
                <a:lnTo>
                  <a:pt x="8250973" y="17144"/>
                </a:lnTo>
                <a:lnTo>
                  <a:pt x="8205116" y="4560"/>
                </a:lnTo>
                <a:lnTo>
                  <a:pt x="8156387" y="195"/>
                </a:lnTo>
                <a:close/>
              </a:path>
            </a:pathLst>
          </a:custGeom>
          <a:solidFill>
            <a:srgbClr val="DEE7D1">
              <a:alpha val="90194"/>
            </a:srgbClr>
          </a:solidFill>
        </p:spPr>
        <p:txBody>
          <a:bodyPr wrap="square" lIns="0" tIns="0" rIns="0" bIns="0" rtlCol="0"/>
          <a:lstStyle/>
          <a:p>
            <a:endParaRPr sz="1400" b="1">
              <a:solidFill>
                <a:schemeClr val="bg1"/>
              </a:solidFill>
            </a:endParaRPr>
          </a:p>
        </p:txBody>
      </p:sp>
      <p:sp>
        <p:nvSpPr>
          <p:cNvPr id="12" name="object 12"/>
          <p:cNvSpPr/>
          <p:nvPr/>
        </p:nvSpPr>
        <p:spPr>
          <a:xfrm>
            <a:off x="3118664" y="2243163"/>
            <a:ext cx="5568136" cy="986150"/>
          </a:xfrm>
          <a:custGeom>
            <a:avLst/>
            <a:gdLst/>
            <a:ahLst/>
            <a:cxnLst/>
            <a:rect l="l" t="t" r="r" b="b"/>
            <a:pathLst>
              <a:path w="8427720" h="1626235">
                <a:moveTo>
                  <a:pt x="8427398" y="271206"/>
                </a:moveTo>
                <a:lnTo>
                  <a:pt x="8427398" y="1355251"/>
                </a:lnTo>
                <a:lnTo>
                  <a:pt x="8423034" y="1403980"/>
                </a:lnTo>
                <a:lnTo>
                  <a:pt x="8410449" y="1449837"/>
                </a:lnTo>
                <a:lnTo>
                  <a:pt x="8390409" y="1492059"/>
                </a:lnTo>
                <a:lnTo>
                  <a:pt x="8363677" y="1529882"/>
                </a:lnTo>
                <a:lnTo>
                  <a:pt x="8331018" y="1562541"/>
                </a:lnTo>
                <a:lnTo>
                  <a:pt x="8293195" y="1589273"/>
                </a:lnTo>
                <a:lnTo>
                  <a:pt x="8250973" y="1609313"/>
                </a:lnTo>
                <a:lnTo>
                  <a:pt x="8205116" y="1621897"/>
                </a:lnTo>
                <a:lnTo>
                  <a:pt x="8156387" y="1626262"/>
                </a:lnTo>
                <a:lnTo>
                  <a:pt x="-108" y="1626262"/>
                </a:lnTo>
                <a:lnTo>
                  <a:pt x="-108" y="195"/>
                </a:lnTo>
                <a:lnTo>
                  <a:pt x="8156387" y="195"/>
                </a:lnTo>
                <a:lnTo>
                  <a:pt x="8205116" y="4560"/>
                </a:lnTo>
                <a:lnTo>
                  <a:pt x="8250973" y="17144"/>
                </a:lnTo>
                <a:lnTo>
                  <a:pt x="8293195" y="37184"/>
                </a:lnTo>
                <a:lnTo>
                  <a:pt x="8331018" y="63916"/>
                </a:lnTo>
                <a:lnTo>
                  <a:pt x="8363677" y="96575"/>
                </a:lnTo>
                <a:lnTo>
                  <a:pt x="8390409" y="134398"/>
                </a:lnTo>
                <a:lnTo>
                  <a:pt x="8410449" y="176620"/>
                </a:lnTo>
                <a:lnTo>
                  <a:pt x="8423034" y="222477"/>
                </a:lnTo>
                <a:lnTo>
                  <a:pt x="8427398" y="271206"/>
                </a:lnTo>
                <a:close/>
              </a:path>
            </a:pathLst>
          </a:custGeom>
          <a:ln w="25907">
            <a:solidFill>
              <a:srgbClr val="DEE7D1"/>
            </a:solidFill>
          </a:ln>
        </p:spPr>
        <p:txBody>
          <a:bodyPr wrap="square" lIns="0" tIns="0" rIns="0" bIns="0" rtlCol="0"/>
          <a:lstStyle/>
          <a:p>
            <a:endParaRPr sz="1400" b="1">
              <a:solidFill>
                <a:schemeClr val="bg1"/>
              </a:solidFill>
            </a:endParaRPr>
          </a:p>
        </p:txBody>
      </p:sp>
      <p:sp>
        <p:nvSpPr>
          <p:cNvPr id="13" name="object 13"/>
          <p:cNvSpPr txBox="1"/>
          <p:nvPr/>
        </p:nvSpPr>
        <p:spPr>
          <a:xfrm>
            <a:off x="3260925" y="2258815"/>
            <a:ext cx="4936728" cy="989748"/>
          </a:xfrm>
          <a:prstGeom prst="rect">
            <a:avLst/>
          </a:prstGeom>
        </p:spPr>
        <p:txBody>
          <a:bodyPr vert="horz" wrap="square" lIns="0" tIns="0" rIns="0" bIns="0" rtlCol="0">
            <a:spAutoFit/>
          </a:bodyPr>
          <a:lstStyle/>
          <a:p>
            <a:pPr marL="145939" marR="3081" indent="-138623">
              <a:lnSpc>
                <a:spcPct val="91600"/>
              </a:lnSpc>
            </a:pPr>
            <a:r>
              <a:rPr sz="1400" b="1" spc="-6" dirty="0">
                <a:solidFill>
                  <a:schemeClr val="bg1"/>
                </a:solidFill>
                <a:latin typeface="Calibri"/>
                <a:cs typeface="Calibri"/>
              </a:rPr>
              <a:t>Pembangunan SDM </a:t>
            </a:r>
            <a:r>
              <a:rPr sz="1400" b="1" spc="-9" dirty="0">
                <a:solidFill>
                  <a:schemeClr val="bg1"/>
                </a:solidFill>
                <a:latin typeface="Calibri"/>
                <a:cs typeface="Calibri"/>
              </a:rPr>
              <a:t>dengan </a:t>
            </a:r>
            <a:r>
              <a:rPr sz="1400" b="1" spc="-3" dirty="0">
                <a:solidFill>
                  <a:schemeClr val="bg1"/>
                </a:solidFill>
                <a:latin typeface="Calibri"/>
                <a:cs typeface="Calibri"/>
              </a:rPr>
              <a:t>menjamin </a:t>
            </a:r>
            <a:r>
              <a:rPr sz="1400" b="1" spc="-12" dirty="0">
                <a:solidFill>
                  <a:schemeClr val="bg1"/>
                </a:solidFill>
                <a:latin typeface="Calibri"/>
                <a:cs typeface="Calibri"/>
              </a:rPr>
              <a:t>kesehatan </a:t>
            </a:r>
            <a:r>
              <a:rPr sz="1400" b="1" spc="-3" dirty="0">
                <a:solidFill>
                  <a:schemeClr val="bg1"/>
                </a:solidFill>
                <a:latin typeface="Calibri"/>
                <a:cs typeface="Calibri"/>
              </a:rPr>
              <a:t>ibu hamil,  </a:t>
            </a:r>
            <a:r>
              <a:rPr sz="1400" b="1" spc="-12" dirty="0">
                <a:solidFill>
                  <a:schemeClr val="bg1"/>
                </a:solidFill>
                <a:latin typeface="Calibri"/>
                <a:cs typeface="Calibri"/>
              </a:rPr>
              <a:t>kesehatan </a:t>
            </a:r>
            <a:r>
              <a:rPr sz="1400" b="1" spc="-6" dirty="0">
                <a:solidFill>
                  <a:schemeClr val="bg1"/>
                </a:solidFill>
                <a:latin typeface="Calibri"/>
                <a:cs typeface="Calibri"/>
              </a:rPr>
              <a:t>bayi, </a:t>
            </a:r>
            <a:r>
              <a:rPr sz="1400" b="1" spc="-12" dirty="0">
                <a:solidFill>
                  <a:schemeClr val="bg1"/>
                </a:solidFill>
                <a:latin typeface="Calibri"/>
                <a:cs typeface="Calibri"/>
              </a:rPr>
              <a:t>kesehatan </a:t>
            </a:r>
            <a:r>
              <a:rPr sz="1400" b="1" spc="-6" dirty="0">
                <a:solidFill>
                  <a:schemeClr val="bg1"/>
                </a:solidFill>
                <a:latin typeface="Calibri"/>
                <a:cs typeface="Calibri"/>
              </a:rPr>
              <a:t>balita, </a:t>
            </a:r>
            <a:r>
              <a:rPr sz="1400" b="1" spc="-12" dirty="0">
                <a:solidFill>
                  <a:schemeClr val="bg1"/>
                </a:solidFill>
                <a:latin typeface="Calibri"/>
                <a:cs typeface="Calibri"/>
              </a:rPr>
              <a:t>kesehatan </a:t>
            </a:r>
            <a:r>
              <a:rPr sz="1400" b="1" spc="-3" dirty="0">
                <a:solidFill>
                  <a:schemeClr val="bg1"/>
                </a:solidFill>
                <a:latin typeface="Calibri"/>
                <a:cs typeface="Calibri"/>
              </a:rPr>
              <a:t>anak </a:t>
            </a:r>
            <a:r>
              <a:rPr sz="1400" b="1" spc="-6" dirty="0">
                <a:solidFill>
                  <a:schemeClr val="bg1"/>
                </a:solidFill>
                <a:latin typeface="Calibri"/>
                <a:cs typeface="Calibri"/>
              </a:rPr>
              <a:t>usia </a:t>
            </a:r>
            <a:r>
              <a:rPr sz="1400" b="1" spc="-9" dirty="0">
                <a:solidFill>
                  <a:schemeClr val="bg1"/>
                </a:solidFill>
                <a:latin typeface="Calibri"/>
                <a:cs typeface="Calibri"/>
              </a:rPr>
              <a:t>sekolah,  </a:t>
            </a:r>
            <a:r>
              <a:rPr sz="1400" b="1" spc="-6" dirty="0">
                <a:solidFill>
                  <a:schemeClr val="bg1"/>
                </a:solidFill>
                <a:latin typeface="Calibri"/>
                <a:cs typeface="Calibri"/>
              </a:rPr>
              <a:t>penurunan </a:t>
            </a:r>
            <a:r>
              <a:rPr sz="1400" b="1" spc="-9" dirty="0">
                <a:solidFill>
                  <a:schemeClr val="bg1"/>
                </a:solidFill>
                <a:latin typeface="Calibri"/>
                <a:cs typeface="Calibri"/>
              </a:rPr>
              <a:t>stunting-kematian ibu-kematian </a:t>
            </a:r>
            <a:r>
              <a:rPr sz="1400" b="1" spc="-6" dirty="0">
                <a:solidFill>
                  <a:schemeClr val="bg1"/>
                </a:solidFill>
                <a:latin typeface="Calibri"/>
                <a:cs typeface="Calibri"/>
              </a:rPr>
              <a:t>bayi, </a:t>
            </a:r>
            <a:r>
              <a:rPr sz="1400" b="1" spc="-9" dirty="0">
                <a:solidFill>
                  <a:schemeClr val="bg1"/>
                </a:solidFill>
                <a:latin typeface="Calibri"/>
                <a:cs typeface="Calibri"/>
              </a:rPr>
              <a:t>peningkatan  kualitas </a:t>
            </a:r>
            <a:r>
              <a:rPr sz="1400" b="1" spc="-6" dirty="0">
                <a:solidFill>
                  <a:schemeClr val="bg1"/>
                </a:solidFill>
                <a:latin typeface="Calibri"/>
                <a:cs typeface="Calibri"/>
              </a:rPr>
              <a:t>pendidikan, vokasi, membangun lembaga </a:t>
            </a:r>
            <a:r>
              <a:rPr sz="1400" b="1" spc="-3" dirty="0">
                <a:solidFill>
                  <a:schemeClr val="bg1"/>
                </a:solidFill>
                <a:latin typeface="Calibri"/>
                <a:cs typeface="Calibri"/>
              </a:rPr>
              <a:t>manajemen  </a:t>
            </a:r>
            <a:r>
              <a:rPr sz="1400" b="1" spc="-9" dirty="0">
                <a:solidFill>
                  <a:schemeClr val="bg1"/>
                </a:solidFill>
                <a:latin typeface="Calibri"/>
                <a:cs typeface="Calibri"/>
              </a:rPr>
              <a:t>talenta </a:t>
            </a:r>
            <a:r>
              <a:rPr sz="1400" b="1" spc="-3" dirty="0">
                <a:solidFill>
                  <a:schemeClr val="bg1"/>
                </a:solidFill>
                <a:latin typeface="Calibri"/>
                <a:cs typeface="Calibri"/>
              </a:rPr>
              <a:t>Indonesia, </a:t>
            </a:r>
            <a:r>
              <a:rPr sz="1400" b="1" spc="-6" dirty="0">
                <a:solidFill>
                  <a:schemeClr val="bg1"/>
                </a:solidFill>
                <a:latin typeface="Calibri"/>
                <a:cs typeface="Calibri"/>
              </a:rPr>
              <a:t>dan </a:t>
            </a:r>
            <a:r>
              <a:rPr sz="1400" b="1" spc="-9" dirty="0">
                <a:solidFill>
                  <a:schemeClr val="bg1"/>
                </a:solidFill>
                <a:latin typeface="Calibri"/>
                <a:cs typeface="Calibri"/>
              </a:rPr>
              <a:t>dukungan </a:t>
            </a:r>
            <a:r>
              <a:rPr sz="1400" b="1" spc="-6" dirty="0">
                <a:solidFill>
                  <a:schemeClr val="bg1"/>
                </a:solidFill>
                <a:latin typeface="Calibri"/>
                <a:cs typeface="Calibri"/>
              </a:rPr>
              <a:t>bagi diaspora </a:t>
            </a:r>
            <a:r>
              <a:rPr sz="1400" b="1" spc="-9" dirty="0">
                <a:solidFill>
                  <a:schemeClr val="bg1"/>
                </a:solidFill>
                <a:latin typeface="Calibri"/>
                <a:cs typeface="Calibri"/>
              </a:rPr>
              <a:t>bertalenta</a:t>
            </a:r>
            <a:r>
              <a:rPr sz="1400" b="1" spc="106" dirty="0">
                <a:solidFill>
                  <a:schemeClr val="bg1"/>
                </a:solidFill>
                <a:latin typeface="Calibri"/>
                <a:cs typeface="Calibri"/>
              </a:rPr>
              <a:t> </a:t>
            </a:r>
            <a:r>
              <a:rPr sz="1400" b="1" dirty="0">
                <a:solidFill>
                  <a:schemeClr val="bg1"/>
                </a:solidFill>
                <a:latin typeface="Calibri"/>
                <a:cs typeface="Calibri"/>
              </a:rPr>
              <a:t>tinggi</a:t>
            </a:r>
            <a:endParaRPr sz="1400" b="1">
              <a:solidFill>
                <a:schemeClr val="bg1"/>
              </a:solidFill>
              <a:latin typeface="Calibri"/>
              <a:cs typeface="Calibri"/>
            </a:endParaRPr>
          </a:p>
        </p:txBody>
      </p:sp>
      <p:sp>
        <p:nvSpPr>
          <p:cNvPr id="14" name="object 14"/>
          <p:cNvSpPr/>
          <p:nvPr/>
        </p:nvSpPr>
        <p:spPr>
          <a:xfrm>
            <a:off x="512480" y="2136011"/>
            <a:ext cx="2611720" cy="1045450"/>
          </a:xfrm>
          <a:custGeom>
            <a:avLst/>
            <a:gdLst/>
            <a:ahLst/>
            <a:cxnLst/>
            <a:rect l="l" t="t" r="r" b="b"/>
            <a:pathLst>
              <a:path w="3444240" h="1724025">
                <a:moveTo>
                  <a:pt x="3156864" y="196"/>
                </a:moveTo>
                <a:lnTo>
                  <a:pt x="287245" y="196"/>
                </a:lnTo>
                <a:lnTo>
                  <a:pt x="240651" y="3957"/>
                </a:lnTo>
                <a:lnTo>
                  <a:pt x="196450" y="14845"/>
                </a:lnTo>
                <a:lnTo>
                  <a:pt x="155233" y="32267"/>
                </a:lnTo>
                <a:lnTo>
                  <a:pt x="117593" y="55632"/>
                </a:lnTo>
                <a:lnTo>
                  <a:pt x="84120" y="84348"/>
                </a:lnTo>
                <a:lnTo>
                  <a:pt x="55406" y="117822"/>
                </a:lnTo>
                <a:lnTo>
                  <a:pt x="32044" y="155462"/>
                </a:lnTo>
                <a:lnTo>
                  <a:pt x="14624" y="196678"/>
                </a:lnTo>
                <a:lnTo>
                  <a:pt x="3738" y="240875"/>
                </a:lnTo>
                <a:lnTo>
                  <a:pt x="-21" y="287463"/>
                </a:lnTo>
                <a:lnTo>
                  <a:pt x="-21" y="1436530"/>
                </a:lnTo>
                <a:lnTo>
                  <a:pt x="3738" y="1483118"/>
                </a:lnTo>
                <a:lnTo>
                  <a:pt x="14624" y="1527315"/>
                </a:lnTo>
                <a:lnTo>
                  <a:pt x="32044" y="1568531"/>
                </a:lnTo>
                <a:lnTo>
                  <a:pt x="55406" y="1606171"/>
                </a:lnTo>
                <a:lnTo>
                  <a:pt x="84120" y="1639645"/>
                </a:lnTo>
                <a:lnTo>
                  <a:pt x="117593" y="1668361"/>
                </a:lnTo>
                <a:lnTo>
                  <a:pt x="155233" y="1691726"/>
                </a:lnTo>
                <a:lnTo>
                  <a:pt x="196450" y="1709148"/>
                </a:lnTo>
                <a:lnTo>
                  <a:pt x="240651" y="1720036"/>
                </a:lnTo>
                <a:lnTo>
                  <a:pt x="287245" y="1723797"/>
                </a:lnTo>
                <a:lnTo>
                  <a:pt x="3156864" y="1723797"/>
                </a:lnTo>
                <a:lnTo>
                  <a:pt x="3203452" y="1720036"/>
                </a:lnTo>
                <a:lnTo>
                  <a:pt x="3247650" y="1709148"/>
                </a:lnTo>
                <a:lnTo>
                  <a:pt x="3288865" y="1691726"/>
                </a:lnTo>
                <a:lnTo>
                  <a:pt x="3326506" y="1668361"/>
                </a:lnTo>
                <a:lnTo>
                  <a:pt x="3359980" y="1639645"/>
                </a:lnTo>
                <a:lnTo>
                  <a:pt x="3388695" y="1606171"/>
                </a:lnTo>
                <a:lnTo>
                  <a:pt x="3412060" y="1568531"/>
                </a:lnTo>
                <a:lnTo>
                  <a:pt x="3429483" y="1527315"/>
                </a:lnTo>
                <a:lnTo>
                  <a:pt x="3440370" y="1483118"/>
                </a:lnTo>
                <a:lnTo>
                  <a:pt x="3444131" y="1436530"/>
                </a:lnTo>
                <a:lnTo>
                  <a:pt x="3444131" y="287463"/>
                </a:lnTo>
                <a:lnTo>
                  <a:pt x="3440370" y="240875"/>
                </a:lnTo>
                <a:lnTo>
                  <a:pt x="3429483" y="196678"/>
                </a:lnTo>
                <a:lnTo>
                  <a:pt x="3412060" y="155462"/>
                </a:lnTo>
                <a:lnTo>
                  <a:pt x="3388695" y="117822"/>
                </a:lnTo>
                <a:lnTo>
                  <a:pt x="3359980" y="84348"/>
                </a:lnTo>
                <a:lnTo>
                  <a:pt x="3326506" y="55632"/>
                </a:lnTo>
                <a:lnTo>
                  <a:pt x="3288865" y="32267"/>
                </a:lnTo>
                <a:lnTo>
                  <a:pt x="3247650" y="14845"/>
                </a:lnTo>
                <a:lnTo>
                  <a:pt x="3203452" y="3957"/>
                </a:lnTo>
                <a:lnTo>
                  <a:pt x="3156864" y="196"/>
                </a:lnTo>
                <a:close/>
              </a:path>
            </a:pathLst>
          </a:custGeom>
          <a:solidFill>
            <a:srgbClr val="9BBA58"/>
          </a:solidFill>
        </p:spPr>
        <p:txBody>
          <a:bodyPr wrap="square" lIns="0" tIns="0" rIns="0" bIns="0" rtlCol="0"/>
          <a:lstStyle/>
          <a:p>
            <a:endParaRPr sz="2400" b="1">
              <a:solidFill>
                <a:schemeClr val="bg1"/>
              </a:solidFill>
            </a:endParaRPr>
          </a:p>
        </p:txBody>
      </p:sp>
      <p:sp>
        <p:nvSpPr>
          <p:cNvPr id="15" name="object 15"/>
          <p:cNvSpPr/>
          <p:nvPr/>
        </p:nvSpPr>
        <p:spPr>
          <a:xfrm>
            <a:off x="512480" y="2136011"/>
            <a:ext cx="2611720" cy="1045450"/>
          </a:xfrm>
          <a:custGeom>
            <a:avLst/>
            <a:gdLst/>
            <a:ahLst/>
            <a:cxnLst/>
            <a:rect l="l" t="t" r="r" b="b"/>
            <a:pathLst>
              <a:path w="3444240" h="1724025">
                <a:moveTo>
                  <a:pt x="-21" y="287463"/>
                </a:moveTo>
                <a:lnTo>
                  <a:pt x="3738" y="240875"/>
                </a:lnTo>
                <a:lnTo>
                  <a:pt x="14624" y="196678"/>
                </a:lnTo>
                <a:lnTo>
                  <a:pt x="32044" y="155462"/>
                </a:lnTo>
                <a:lnTo>
                  <a:pt x="55406" y="117822"/>
                </a:lnTo>
                <a:lnTo>
                  <a:pt x="84120" y="84348"/>
                </a:lnTo>
                <a:lnTo>
                  <a:pt x="117593" y="55632"/>
                </a:lnTo>
                <a:lnTo>
                  <a:pt x="155233" y="32267"/>
                </a:lnTo>
                <a:lnTo>
                  <a:pt x="196450" y="14845"/>
                </a:lnTo>
                <a:lnTo>
                  <a:pt x="240651" y="3957"/>
                </a:lnTo>
                <a:lnTo>
                  <a:pt x="287245" y="196"/>
                </a:lnTo>
                <a:lnTo>
                  <a:pt x="3156864" y="196"/>
                </a:lnTo>
                <a:lnTo>
                  <a:pt x="3203452" y="3957"/>
                </a:lnTo>
                <a:lnTo>
                  <a:pt x="3247650" y="14845"/>
                </a:lnTo>
                <a:lnTo>
                  <a:pt x="3288865" y="32267"/>
                </a:lnTo>
                <a:lnTo>
                  <a:pt x="3326506" y="55632"/>
                </a:lnTo>
                <a:lnTo>
                  <a:pt x="3359980" y="84348"/>
                </a:lnTo>
                <a:lnTo>
                  <a:pt x="3388695" y="117822"/>
                </a:lnTo>
                <a:lnTo>
                  <a:pt x="3412060" y="155462"/>
                </a:lnTo>
                <a:lnTo>
                  <a:pt x="3429483" y="196678"/>
                </a:lnTo>
                <a:lnTo>
                  <a:pt x="3440370" y="240875"/>
                </a:lnTo>
                <a:lnTo>
                  <a:pt x="3444131" y="287463"/>
                </a:lnTo>
                <a:lnTo>
                  <a:pt x="3444131" y="1436530"/>
                </a:lnTo>
                <a:lnTo>
                  <a:pt x="3440370" y="1483118"/>
                </a:lnTo>
                <a:lnTo>
                  <a:pt x="3429483" y="1527315"/>
                </a:lnTo>
                <a:lnTo>
                  <a:pt x="3412060" y="1568531"/>
                </a:lnTo>
                <a:lnTo>
                  <a:pt x="3388695" y="1606171"/>
                </a:lnTo>
                <a:lnTo>
                  <a:pt x="3359980" y="1639645"/>
                </a:lnTo>
                <a:lnTo>
                  <a:pt x="3326506" y="1668361"/>
                </a:lnTo>
                <a:lnTo>
                  <a:pt x="3288865" y="1691726"/>
                </a:lnTo>
                <a:lnTo>
                  <a:pt x="3247650" y="1709148"/>
                </a:lnTo>
                <a:lnTo>
                  <a:pt x="3203452" y="1720036"/>
                </a:lnTo>
                <a:lnTo>
                  <a:pt x="3156864" y="1723797"/>
                </a:lnTo>
                <a:lnTo>
                  <a:pt x="287245" y="1723797"/>
                </a:lnTo>
                <a:lnTo>
                  <a:pt x="240651" y="1720036"/>
                </a:lnTo>
                <a:lnTo>
                  <a:pt x="196450" y="1709148"/>
                </a:lnTo>
                <a:lnTo>
                  <a:pt x="155233" y="1691726"/>
                </a:lnTo>
                <a:lnTo>
                  <a:pt x="117593" y="1668361"/>
                </a:lnTo>
                <a:lnTo>
                  <a:pt x="84120" y="1639645"/>
                </a:lnTo>
                <a:lnTo>
                  <a:pt x="55406" y="1606171"/>
                </a:lnTo>
                <a:lnTo>
                  <a:pt x="32044" y="1568531"/>
                </a:lnTo>
                <a:lnTo>
                  <a:pt x="14624" y="1527315"/>
                </a:lnTo>
                <a:lnTo>
                  <a:pt x="3738" y="1483118"/>
                </a:lnTo>
                <a:lnTo>
                  <a:pt x="-21" y="1436530"/>
                </a:lnTo>
                <a:lnTo>
                  <a:pt x="-21" y="287463"/>
                </a:lnTo>
                <a:close/>
              </a:path>
            </a:pathLst>
          </a:custGeom>
          <a:ln w="25907">
            <a:solidFill>
              <a:srgbClr val="FFFFFF"/>
            </a:solidFill>
          </a:ln>
        </p:spPr>
        <p:txBody>
          <a:bodyPr wrap="square" lIns="0" tIns="0" rIns="0" bIns="0" rtlCol="0"/>
          <a:lstStyle/>
          <a:p>
            <a:endParaRPr sz="2400" b="1">
              <a:solidFill>
                <a:schemeClr val="bg1"/>
              </a:solidFill>
            </a:endParaRPr>
          </a:p>
        </p:txBody>
      </p:sp>
      <p:sp>
        <p:nvSpPr>
          <p:cNvPr id="16" name="object 16"/>
          <p:cNvSpPr txBox="1"/>
          <p:nvPr/>
        </p:nvSpPr>
        <p:spPr>
          <a:xfrm>
            <a:off x="811135" y="2345594"/>
            <a:ext cx="1862487" cy="586079"/>
          </a:xfrm>
          <a:prstGeom prst="rect">
            <a:avLst/>
          </a:prstGeom>
        </p:spPr>
        <p:txBody>
          <a:bodyPr vert="horz" wrap="square" lIns="0" tIns="0" rIns="0" bIns="0" rtlCol="0">
            <a:spAutoFit/>
          </a:bodyPr>
          <a:lstStyle/>
          <a:p>
            <a:pPr algn="ctr">
              <a:lnSpc>
                <a:spcPts val="2231"/>
              </a:lnSpc>
            </a:pPr>
            <a:r>
              <a:rPr sz="2400" b="1" spc="-6" dirty="0">
                <a:solidFill>
                  <a:schemeClr val="bg1"/>
                </a:solidFill>
                <a:latin typeface="Calibri"/>
                <a:cs typeface="Calibri"/>
              </a:rPr>
              <a:t>Pembangunan</a:t>
            </a:r>
            <a:endParaRPr sz="2400" b="1">
              <a:solidFill>
                <a:schemeClr val="bg1"/>
              </a:solidFill>
              <a:latin typeface="Calibri"/>
              <a:cs typeface="Calibri"/>
            </a:endParaRPr>
          </a:p>
          <a:p>
            <a:pPr marL="770" algn="ctr">
              <a:lnSpc>
                <a:spcPts val="2231"/>
              </a:lnSpc>
            </a:pPr>
            <a:r>
              <a:rPr sz="2400" b="1" spc="-3" dirty="0">
                <a:solidFill>
                  <a:schemeClr val="bg1"/>
                </a:solidFill>
                <a:latin typeface="Calibri"/>
                <a:cs typeface="Calibri"/>
              </a:rPr>
              <a:t>SDM</a:t>
            </a:r>
            <a:endParaRPr sz="2400" b="1">
              <a:solidFill>
                <a:schemeClr val="bg1"/>
              </a:solidFill>
              <a:latin typeface="Calibri"/>
              <a:cs typeface="Calibri"/>
            </a:endParaRPr>
          </a:p>
        </p:txBody>
      </p:sp>
      <p:sp>
        <p:nvSpPr>
          <p:cNvPr id="17" name="object 17"/>
          <p:cNvSpPr/>
          <p:nvPr/>
        </p:nvSpPr>
        <p:spPr>
          <a:xfrm>
            <a:off x="3118664" y="3415916"/>
            <a:ext cx="5568136" cy="837515"/>
          </a:xfrm>
          <a:custGeom>
            <a:avLst/>
            <a:gdLst/>
            <a:ahLst/>
            <a:cxnLst/>
            <a:rect l="l" t="t" r="r" b="b"/>
            <a:pathLst>
              <a:path w="8427720" h="1381125">
                <a:moveTo>
                  <a:pt x="8197280" y="146"/>
                </a:moveTo>
                <a:lnTo>
                  <a:pt x="-108" y="146"/>
                </a:lnTo>
                <a:lnTo>
                  <a:pt x="-108" y="1380855"/>
                </a:lnTo>
                <a:lnTo>
                  <a:pt x="8197280" y="1380855"/>
                </a:lnTo>
                <a:lnTo>
                  <a:pt x="8243666" y="1376181"/>
                </a:lnTo>
                <a:lnTo>
                  <a:pt x="8286866" y="1362776"/>
                </a:lnTo>
                <a:lnTo>
                  <a:pt x="8325956" y="1341563"/>
                </a:lnTo>
                <a:lnTo>
                  <a:pt x="8360010" y="1313468"/>
                </a:lnTo>
                <a:lnTo>
                  <a:pt x="8388106" y="1279413"/>
                </a:lnTo>
                <a:lnTo>
                  <a:pt x="8409319" y="1240323"/>
                </a:lnTo>
                <a:lnTo>
                  <a:pt x="8422724" y="1197123"/>
                </a:lnTo>
                <a:lnTo>
                  <a:pt x="8427398" y="1150737"/>
                </a:lnTo>
                <a:lnTo>
                  <a:pt x="8427398" y="230264"/>
                </a:lnTo>
                <a:lnTo>
                  <a:pt x="8422724" y="183878"/>
                </a:lnTo>
                <a:lnTo>
                  <a:pt x="8409319" y="140678"/>
                </a:lnTo>
                <a:lnTo>
                  <a:pt x="8388106" y="101589"/>
                </a:lnTo>
                <a:lnTo>
                  <a:pt x="8360010" y="67534"/>
                </a:lnTo>
                <a:lnTo>
                  <a:pt x="8325956" y="39438"/>
                </a:lnTo>
                <a:lnTo>
                  <a:pt x="8286866" y="18225"/>
                </a:lnTo>
                <a:lnTo>
                  <a:pt x="8243666" y="4820"/>
                </a:lnTo>
                <a:lnTo>
                  <a:pt x="8197280" y="146"/>
                </a:lnTo>
                <a:close/>
              </a:path>
            </a:pathLst>
          </a:custGeom>
          <a:solidFill>
            <a:srgbClr val="D7D2DF">
              <a:alpha val="90194"/>
            </a:srgbClr>
          </a:solidFill>
        </p:spPr>
        <p:txBody>
          <a:bodyPr wrap="square" lIns="0" tIns="0" rIns="0" bIns="0" rtlCol="0"/>
          <a:lstStyle/>
          <a:p>
            <a:endParaRPr sz="1400" b="1">
              <a:solidFill>
                <a:schemeClr val="bg1"/>
              </a:solidFill>
            </a:endParaRPr>
          </a:p>
        </p:txBody>
      </p:sp>
      <p:sp>
        <p:nvSpPr>
          <p:cNvPr id="18" name="object 18"/>
          <p:cNvSpPr/>
          <p:nvPr/>
        </p:nvSpPr>
        <p:spPr>
          <a:xfrm>
            <a:off x="3118664" y="3415916"/>
            <a:ext cx="5568136" cy="837515"/>
          </a:xfrm>
          <a:custGeom>
            <a:avLst/>
            <a:gdLst/>
            <a:ahLst/>
            <a:cxnLst/>
            <a:rect l="l" t="t" r="r" b="b"/>
            <a:pathLst>
              <a:path w="8427720" h="1381125">
                <a:moveTo>
                  <a:pt x="8427398" y="230264"/>
                </a:moveTo>
                <a:lnTo>
                  <a:pt x="8427398" y="1150737"/>
                </a:lnTo>
                <a:lnTo>
                  <a:pt x="8422724" y="1197123"/>
                </a:lnTo>
                <a:lnTo>
                  <a:pt x="8409319" y="1240323"/>
                </a:lnTo>
                <a:lnTo>
                  <a:pt x="8388106" y="1279413"/>
                </a:lnTo>
                <a:lnTo>
                  <a:pt x="8360010" y="1313468"/>
                </a:lnTo>
                <a:lnTo>
                  <a:pt x="8325956" y="1341563"/>
                </a:lnTo>
                <a:lnTo>
                  <a:pt x="8286866" y="1362776"/>
                </a:lnTo>
                <a:lnTo>
                  <a:pt x="8243666" y="1376181"/>
                </a:lnTo>
                <a:lnTo>
                  <a:pt x="8197280" y="1380855"/>
                </a:lnTo>
                <a:lnTo>
                  <a:pt x="-108" y="1380855"/>
                </a:lnTo>
                <a:lnTo>
                  <a:pt x="-108" y="146"/>
                </a:lnTo>
                <a:lnTo>
                  <a:pt x="8197280" y="146"/>
                </a:lnTo>
                <a:lnTo>
                  <a:pt x="8243666" y="4820"/>
                </a:lnTo>
                <a:lnTo>
                  <a:pt x="8286866" y="18225"/>
                </a:lnTo>
                <a:lnTo>
                  <a:pt x="8325956" y="39438"/>
                </a:lnTo>
                <a:lnTo>
                  <a:pt x="8360010" y="67534"/>
                </a:lnTo>
                <a:lnTo>
                  <a:pt x="8388106" y="101589"/>
                </a:lnTo>
                <a:lnTo>
                  <a:pt x="8409319" y="140678"/>
                </a:lnTo>
                <a:lnTo>
                  <a:pt x="8422724" y="183878"/>
                </a:lnTo>
                <a:lnTo>
                  <a:pt x="8427398" y="230264"/>
                </a:lnTo>
                <a:close/>
              </a:path>
            </a:pathLst>
          </a:custGeom>
          <a:ln w="25907">
            <a:solidFill>
              <a:srgbClr val="D7D2DF"/>
            </a:solidFill>
          </a:ln>
        </p:spPr>
        <p:txBody>
          <a:bodyPr wrap="square" lIns="0" tIns="0" rIns="0" bIns="0" rtlCol="0"/>
          <a:lstStyle/>
          <a:p>
            <a:endParaRPr sz="1400" b="1">
              <a:solidFill>
                <a:schemeClr val="bg1"/>
              </a:solidFill>
            </a:endParaRPr>
          </a:p>
        </p:txBody>
      </p:sp>
      <p:sp>
        <p:nvSpPr>
          <p:cNvPr id="19" name="object 19"/>
          <p:cNvSpPr txBox="1"/>
          <p:nvPr/>
        </p:nvSpPr>
        <p:spPr>
          <a:xfrm>
            <a:off x="3260924" y="3517562"/>
            <a:ext cx="4598998" cy="594445"/>
          </a:xfrm>
          <a:prstGeom prst="rect">
            <a:avLst/>
          </a:prstGeom>
        </p:spPr>
        <p:txBody>
          <a:bodyPr vert="horz" wrap="square" lIns="0" tIns="0" rIns="0" bIns="0" rtlCol="0">
            <a:spAutoFit/>
          </a:bodyPr>
          <a:lstStyle/>
          <a:p>
            <a:pPr marL="145939" marR="3081" indent="-138623">
              <a:lnSpc>
                <a:spcPct val="91500"/>
              </a:lnSpc>
            </a:pPr>
            <a:r>
              <a:rPr sz="1400" b="1" dirty="0">
                <a:solidFill>
                  <a:schemeClr val="bg1"/>
                </a:solidFill>
                <a:latin typeface="Calibri"/>
                <a:cs typeface="Calibri"/>
              </a:rPr>
              <a:t>Mengundang </a:t>
            </a:r>
            <a:r>
              <a:rPr sz="1400" b="1" spc="-9" dirty="0">
                <a:solidFill>
                  <a:schemeClr val="bg1"/>
                </a:solidFill>
                <a:latin typeface="Calibri"/>
                <a:cs typeface="Calibri"/>
              </a:rPr>
              <a:t>investasi </a:t>
            </a:r>
            <a:r>
              <a:rPr sz="1400" b="1" spc="-6" dirty="0">
                <a:solidFill>
                  <a:schemeClr val="bg1"/>
                </a:solidFill>
                <a:latin typeface="Calibri"/>
                <a:cs typeface="Calibri"/>
              </a:rPr>
              <a:t>seluas-luasnya untuk membuka  lapangan pekerjaan, </a:t>
            </a:r>
            <a:r>
              <a:rPr sz="1400" b="1" spc="-3" dirty="0">
                <a:solidFill>
                  <a:schemeClr val="bg1"/>
                </a:solidFill>
                <a:latin typeface="Calibri"/>
                <a:cs typeface="Calibri"/>
              </a:rPr>
              <a:t>memangkas perizinan, pungli dan  </a:t>
            </a:r>
            <a:r>
              <a:rPr sz="1400" b="1" spc="-6" dirty="0">
                <a:solidFill>
                  <a:schemeClr val="bg1"/>
                </a:solidFill>
                <a:latin typeface="Calibri"/>
                <a:cs typeface="Calibri"/>
              </a:rPr>
              <a:t>hambatan </a:t>
            </a:r>
            <a:r>
              <a:rPr sz="1400" b="1" spc="-9" dirty="0">
                <a:solidFill>
                  <a:schemeClr val="bg1"/>
                </a:solidFill>
                <a:latin typeface="Calibri"/>
                <a:cs typeface="Calibri"/>
              </a:rPr>
              <a:t>investasi</a:t>
            </a:r>
            <a:r>
              <a:rPr sz="1400" b="1" spc="-39" dirty="0">
                <a:solidFill>
                  <a:schemeClr val="bg1"/>
                </a:solidFill>
                <a:latin typeface="Calibri"/>
                <a:cs typeface="Calibri"/>
              </a:rPr>
              <a:t> </a:t>
            </a:r>
            <a:r>
              <a:rPr sz="1400" b="1" spc="-9" dirty="0">
                <a:solidFill>
                  <a:schemeClr val="bg1"/>
                </a:solidFill>
                <a:latin typeface="Calibri"/>
                <a:cs typeface="Calibri"/>
              </a:rPr>
              <a:t>lainnya</a:t>
            </a:r>
            <a:endParaRPr sz="1400" b="1">
              <a:solidFill>
                <a:schemeClr val="bg1"/>
              </a:solidFill>
              <a:latin typeface="Calibri"/>
              <a:cs typeface="Calibri"/>
            </a:endParaRPr>
          </a:p>
        </p:txBody>
      </p:sp>
      <p:sp>
        <p:nvSpPr>
          <p:cNvPr id="20" name="object 20"/>
          <p:cNvSpPr/>
          <p:nvPr/>
        </p:nvSpPr>
        <p:spPr>
          <a:xfrm>
            <a:off x="512480" y="3233907"/>
            <a:ext cx="2611720" cy="1046220"/>
          </a:xfrm>
          <a:custGeom>
            <a:avLst/>
            <a:gdLst/>
            <a:ahLst/>
            <a:cxnLst/>
            <a:rect l="l" t="t" r="r" b="b"/>
            <a:pathLst>
              <a:path w="3444240" h="1725295">
                <a:moveTo>
                  <a:pt x="3156610" y="151"/>
                </a:moveTo>
                <a:lnTo>
                  <a:pt x="287499" y="151"/>
                </a:lnTo>
                <a:lnTo>
                  <a:pt x="240861" y="3915"/>
                </a:lnTo>
                <a:lnTo>
                  <a:pt x="196619" y="14813"/>
                </a:lnTo>
                <a:lnTo>
                  <a:pt x="155365" y="32252"/>
                </a:lnTo>
                <a:lnTo>
                  <a:pt x="117691" y="55639"/>
                </a:lnTo>
                <a:lnTo>
                  <a:pt x="84190" y="84381"/>
                </a:lnTo>
                <a:lnTo>
                  <a:pt x="55452" y="117886"/>
                </a:lnTo>
                <a:lnTo>
                  <a:pt x="32070" y="155560"/>
                </a:lnTo>
                <a:lnTo>
                  <a:pt x="14636" y="196811"/>
                </a:lnTo>
                <a:lnTo>
                  <a:pt x="3741" y="241045"/>
                </a:lnTo>
                <a:lnTo>
                  <a:pt x="-21" y="287671"/>
                </a:lnTo>
                <a:lnTo>
                  <a:pt x="-21" y="1437754"/>
                </a:lnTo>
                <a:lnTo>
                  <a:pt x="3741" y="1484380"/>
                </a:lnTo>
                <a:lnTo>
                  <a:pt x="14636" y="1528615"/>
                </a:lnTo>
                <a:lnTo>
                  <a:pt x="32070" y="1569866"/>
                </a:lnTo>
                <a:lnTo>
                  <a:pt x="55452" y="1607540"/>
                </a:lnTo>
                <a:lnTo>
                  <a:pt x="84190" y="1641044"/>
                </a:lnTo>
                <a:lnTo>
                  <a:pt x="117691" y="1669786"/>
                </a:lnTo>
                <a:lnTo>
                  <a:pt x="155365" y="1693173"/>
                </a:lnTo>
                <a:lnTo>
                  <a:pt x="196619" y="1710612"/>
                </a:lnTo>
                <a:lnTo>
                  <a:pt x="240861" y="1721510"/>
                </a:lnTo>
                <a:lnTo>
                  <a:pt x="287499" y="1725275"/>
                </a:lnTo>
                <a:lnTo>
                  <a:pt x="3156610" y="1725275"/>
                </a:lnTo>
                <a:lnTo>
                  <a:pt x="3203236" y="1721510"/>
                </a:lnTo>
                <a:lnTo>
                  <a:pt x="3247471" y="1710612"/>
                </a:lnTo>
                <a:lnTo>
                  <a:pt x="3288722" y="1693173"/>
                </a:lnTo>
                <a:lnTo>
                  <a:pt x="3326396" y="1669786"/>
                </a:lnTo>
                <a:lnTo>
                  <a:pt x="3359900" y="1641044"/>
                </a:lnTo>
                <a:lnTo>
                  <a:pt x="3388643" y="1607540"/>
                </a:lnTo>
                <a:lnTo>
                  <a:pt x="3412030" y="1569866"/>
                </a:lnTo>
                <a:lnTo>
                  <a:pt x="3429469" y="1528615"/>
                </a:lnTo>
                <a:lnTo>
                  <a:pt x="3440367" y="1484380"/>
                </a:lnTo>
                <a:lnTo>
                  <a:pt x="3444131" y="1437754"/>
                </a:lnTo>
                <a:lnTo>
                  <a:pt x="3444131" y="287671"/>
                </a:lnTo>
                <a:lnTo>
                  <a:pt x="3440367" y="241045"/>
                </a:lnTo>
                <a:lnTo>
                  <a:pt x="3429469" y="196811"/>
                </a:lnTo>
                <a:lnTo>
                  <a:pt x="3412030" y="155560"/>
                </a:lnTo>
                <a:lnTo>
                  <a:pt x="3388643" y="117886"/>
                </a:lnTo>
                <a:lnTo>
                  <a:pt x="3359900" y="84381"/>
                </a:lnTo>
                <a:lnTo>
                  <a:pt x="3326396" y="55639"/>
                </a:lnTo>
                <a:lnTo>
                  <a:pt x="3288722" y="32252"/>
                </a:lnTo>
                <a:lnTo>
                  <a:pt x="3247471" y="14813"/>
                </a:lnTo>
                <a:lnTo>
                  <a:pt x="3203236" y="3915"/>
                </a:lnTo>
                <a:lnTo>
                  <a:pt x="3156610" y="151"/>
                </a:lnTo>
                <a:close/>
              </a:path>
            </a:pathLst>
          </a:custGeom>
          <a:solidFill>
            <a:srgbClr val="8063A1"/>
          </a:solidFill>
        </p:spPr>
        <p:txBody>
          <a:bodyPr wrap="square" lIns="0" tIns="0" rIns="0" bIns="0" rtlCol="0"/>
          <a:lstStyle/>
          <a:p>
            <a:endParaRPr sz="2400" b="1">
              <a:solidFill>
                <a:schemeClr val="bg1"/>
              </a:solidFill>
            </a:endParaRPr>
          </a:p>
        </p:txBody>
      </p:sp>
      <p:sp>
        <p:nvSpPr>
          <p:cNvPr id="21" name="object 21"/>
          <p:cNvSpPr/>
          <p:nvPr/>
        </p:nvSpPr>
        <p:spPr>
          <a:xfrm>
            <a:off x="512480" y="3233907"/>
            <a:ext cx="2611720" cy="1046220"/>
          </a:xfrm>
          <a:custGeom>
            <a:avLst/>
            <a:gdLst/>
            <a:ahLst/>
            <a:cxnLst/>
            <a:rect l="l" t="t" r="r" b="b"/>
            <a:pathLst>
              <a:path w="3444240" h="1725295">
                <a:moveTo>
                  <a:pt x="-21" y="287671"/>
                </a:moveTo>
                <a:lnTo>
                  <a:pt x="3741" y="241045"/>
                </a:lnTo>
                <a:lnTo>
                  <a:pt x="14636" y="196811"/>
                </a:lnTo>
                <a:lnTo>
                  <a:pt x="32070" y="155560"/>
                </a:lnTo>
                <a:lnTo>
                  <a:pt x="55452" y="117886"/>
                </a:lnTo>
                <a:lnTo>
                  <a:pt x="84190" y="84381"/>
                </a:lnTo>
                <a:lnTo>
                  <a:pt x="117691" y="55639"/>
                </a:lnTo>
                <a:lnTo>
                  <a:pt x="155365" y="32252"/>
                </a:lnTo>
                <a:lnTo>
                  <a:pt x="196619" y="14813"/>
                </a:lnTo>
                <a:lnTo>
                  <a:pt x="240861" y="3915"/>
                </a:lnTo>
                <a:lnTo>
                  <a:pt x="287499" y="151"/>
                </a:lnTo>
                <a:lnTo>
                  <a:pt x="3156610" y="151"/>
                </a:lnTo>
                <a:lnTo>
                  <a:pt x="3203236" y="3915"/>
                </a:lnTo>
                <a:lnTo>
                  <a:pt x="3247471" y="14813"/>
                </a:lnTo>
                <a:lnTo>
                  <a:pt x="3288722" y="32252"/>
                </a:lnTo>
                <a:lnTo>
                  <a:pt x="3326396" y="55639"/>
                </a:lnTo>
                <a:lnTo>
                  <a:pt x="3359900" y="84381"/>
                </a:lnTo>
                <a:lnTo>
                  <a:pt x="3388643" y="117886"/>
                </a:lnTo>
                <a:lnTo>
                  <a:pt x="3412030" y="155560"/>
                </a:lnTo>
                <a:lnTo>
                  <a:pt x="3429469" y="196811"/>
                </a:lnTo>
                <a:lnTo>
                  <a:pt x="3440367" y="241045"/>
                </a:lnTo>
                <a:lnTo>
                  <a:pt x="3444131" y="287671"/>
                </a:lnTo>
                <a:lnTo>
                  <a:pt x="3444131" y="1437754"/>
                </a:lnTo>
                <a:lnTo>
                  <a:pt x="3440367" y="1484380"/>
                </a:lnTo>
                <a:lnTo>
                  <a:pt x="3429469" y="1528615"/>
                </a:lnTo>
                <a:lnTo>
                  <a:pt x="3412030" y="1569866"/>
                </a:lnTo>
                <a:lnTo>
                  <a:pt x="3388643" y="1607540"/>
                </a:lnTo>
                <a:lnTo>
                  <a:pt x="3359900" y="1641044"/>
                </a:lnTo>
                <a:lnTo>
                  <a:pt x="3326396" y="1669786"/>
                </a:lnTo>
                <a:lnTo>
                  <a:pt x="3288722" y="1693173"/>
                </a:lnTo>
                <a:lnTo>
                  <a:pt x="3247471" y="1710612"/>
                </a:lnTo>
                <a:lnTo>
                  <a:pt x="3203236" y="1721510"/>
                </a:lnTo>
                <a:lnTo>
                  <a:pt x="3156610" y="1725275"/>
                </a:lnTo>
                <a:lnTo>
                  <a:pt x="287499" y="1725275"/>
                </a:lnTo>
                <a:lnTo>
                  <a:pt x="240861" y="1721510"/>
                </a:lnTo>
                <a:lnTo>
                  <a:pt x="196619" y="1710612"/>
                </a:lnTo>
                <a:lnTo>
                  <a:pt x="155365" y="1693173"/>
                </a:lnTo>
                <a:lnTo>
                  <a:pt x="117691" y="1669786"/>
                </a:lnTo>
                <a:lnTo>
                  <a:pt x="84190" y="1641044"/>
                </a:lnTo>
                <a:lnTo>
                  <a:pt x="55452" y="1607540"/>
                </a:lnTo>
                <a:lnTo>
                  <a:pt x="32070" y="1569866"/>
                </a:lnTo>
                <a:lnTo>
                  <a:pt x="14636" y="1528615"/>
                </a:lnTo>
                <a:lnTo>
                  <a:pt x="3741" y="1484380"/>
                </a:lnTo>
                <a:lnTo>
                  <a:pt x="-21" y="1437754"/>
                </a:lnTo>
                <a:lnTo>
                  <a:pt x="-21" y="287671"/>
                </a:lnTo>
                <a:close/>
              </a:path>
            </a:pathLst>
          </a:custGeom>
          <a:ln w="25907">
            <a:solidFill>
              <a:srgbClr val="FFFFFF"/>
            </a:solidFill>
          </a:ln>
        </p:spPr>
        <p:txBody>
          <a:bodyPr wrap="square" lIns="0" tIns="0" rIns="0" bIns="0" rtlCol="0"/>
          <a:lstStyle/>
          <a:p>
            <a:endParaRPr sz="2400" b="1">
              <a:solidFill>
                <a:schemeClr val="bg1"/>
              </a:solidFill>
            </a:endParaRPr>
          </a:p>
        </p:txBody>
      </p:sp>
      <p:sp>
        <p:nvSpPr>
          <p:cNvPr id="22" name="object 22"/>
          <p:cNvSpPr txBox="1"/>
          <p:nvPr/>
        </p:nvSpPr>
        <p:spPr>
          <a:xfrm>
            <a:off x="946068" y="3444001"/>
            <a:ext cx="1525429" cy="586079"/>
          </a:xfrm>
          <a:prstGeom prst="rect">
            <a:avLst/>
          </a:prstGeom>
        </p:spPr>
        <p:txBody>
          <a:bodyPr vert="horz" wrap="square" lIns="0" tIns="0" rIns="0" bIns="0" rtlCol="0">
            <a:spAutoFit/>
          </a:bodyPr>
          <a:lstStyle/>
          <a:p>
            <a:pPr algn="ctr">
              <a:lnSpc>
                <a:spcPts val="2231"/>
              </a:lnSpc>
            </a:pPr>
            <a:r>
              <a:rPr sz="2400" b="1" spc="3" dirty="0">
                <a:solidFill>
                  <a:schemeClr val="bg1"/>
                </a:solidFill>
                <a:latin typeface="Calibri"/>
                <a:cs typeface="Calibri"/>
              </a:rPr>
              <a:t>M</a:t>
            </a:r>
            <a:r>
              <a:rPr sz="2400" b="1" spc="-9" dirty="0">
                <a:solidFill>
                  <a:schemeClr val="bg1"/>
                </a:solidFill>
                <a:latin typeface="Calibri"/>
                <a:cs typeface="Calibri"/>
              </a:rPr>
              <a:t>e</a:t>
            </a:r>
            <a:r>
              <a:rPr sz="2400" b="1" dirty="0">
                <a:solidFill>
                  <a:schemeClr val="bg1"/>
                </a:solidFill>
                <a:latin typeface="Calibri"/>
                <a:cs typeface="Calibri"/>
              </a:rPr>
              <a:t>n</a:t>
            </a:r>
            <a:r>
              <a:rPr sz="2400" b="1" spc="-9" dirty="0">
                <a:solidFill>
                  <a:schemeClr val="bg1"/>
                </a:solidFill>
                <a:latin typeface="Calibri"/>
                <a:cs typeface="Calibri"/>
              </a:rPr>
              <a:t>d</a:t>
            </a:r>
            <a:r>
              <a:rPr sz="2400" b="1" dirty="0">
                <a:solidFill>
                  <a:schemeClr val="bg1"/>
                </a:solidFill>
                <a:latin typeface="Calibri"/>
                <a:cs typeface="Calibri"/>
              </a:rPr>
              <a:t>o</a:t>
            </a:r>
            <a:r>
              <a:rPr sz="2400" b="1" spc="-21" dirty="0">
                <a:solidFill>
                  <a:schemeClr val="bg1"/>
                </a:solidFill>
                <a:latin typeface="Calibri"/>
                <a:cs typeface="Calibri"/>
              </a:rPr>
              <a:t>r</a:t>
            </a:r>
            <a:r>
              <a:rPr sz="2400" b="1" dirty="0">
                <a:solidFill>
                  <a:schemeClr val="bg1"/>
                </a:solidFill>
                <a:latin typeface="Calibri"/>
                <a:cs typeface="Calibri"/>
              </a:rPr>
              <a:t>ong</a:t>
            </a:r>
            <a:endParaRPr sz="2400" b="1">
              <a:solidFill>
                <a:schemeClr val="bg1"/>
              </a:solidFill>
              <a:latin typeface="Calibri"/>
              <a:cs typeface="Calibri"/>
            </a:endParaRPr>
          </a:p>
          <a:p>
            <a:pPr algn="ctr">
              <a:lnSpc>
                <a:spcPts val="2231"/>
              </a:lnSpc>
            </a:pPr>
            <a:r>
              <a:rPr sz="2400" b="1" spc="-12" dirty="0">
                <a:solidFill>
                  <a:schemeClr val="bg1"/>
                </a:solidFill>
                <a:latin typeface="Calibri"/>
                <a:cs typeface="Calibri"/>
              </a:rPr>
              <a:t>Investasi</a:t>
            </a:r>
            <a:endParaRPr sz="2400" b="1">
              <a:solidFill>
                <a:schemeClr val="bg1"/>
              </a:solidFill>
              <a:latin typeface="Calibri"/>
              <a:cs typeface="Calibri"/>
            </a:endParaRPr>
          </a:p>
        </p:txBody>
      </p:sp>
      <p:sp>
        <p:nvSpPr>
          <p:cNvPr id="23" name="object 23"/>
          <p:cNvSpPr/>
          <p:nvPr/>
        </p:nvSpPr>
        <p:spPr>
          <a:xfrm>
            <a:off x="3118664" y="4463907"/>
            <a:ext cx="5568136" cy="937247"/>
          </a:xfrm>
          <a:custGeom>
            <a:avLst/>
            <a:gdLst/>
            <a:ahLst/>
            <a:cxnLst/>
            <a:rect l="l" t="t" r="r" b="b"/>
            <a:pathLst>
              <a:path w="8427720" h="1545590">
                <a:moveTo>
                  <a:pt x="8169849" y="103"/>
                </a:moveTo>
                <a:lnTo>
                  <a:pt x="-108" y="103"/>
                </a:lnTo>
                <a:lnTo>
                  <a:pt x="-108" y="1545399"/>
                </a:lnTo>
                <a:lnTo>
                  <a:pt x="8169849" y="1545399"/>
                </a:lnTo>
                <a:lnTo>
                  <a:pt x="8216142" y="1541250"/>
                </a:lnTo>
                <a:lnTo>
                  <a:pt x="8259714" y="1529286"/>
                </a:lnTo>
                <a:lnTo>
                  <a:pt x="8299837" y="1510235"/>
                </a:lnTo>
                <a:lnTo>
                  <a:pt x="8335783" y="1484826"/>
                </a:lnTo>
                <a:lnTo>
                  <a:pt x="8366824" y="1453784"/>
                </a:lnTo>
                <a:lnTo>
                  <a:pt x="8392234" y="1417838"/>
                </a:lnTo>
                <a:lnTo>
                  <a:pt x="8411285" y="1377716"/>
                </a:lnTo>
                <a:lnTo>
                  <a:pt x="8423249" y="1334144"/>
                </a:lnTo>
                <a:lnTo>
                  <a:pt x="8427398" y="1287850"/>
                </a:lnTo>
                <a:lnTo>
                  <a:pt x="8427398" y="257652"/>
                </a:lnTo>
                <a:lnTo>
                  <a:pt x="8423249" y="211358"/>
                </a:lnTo>
                <a:lnTo>
                  <a:pt x="8411285" y="167786"/>
                </a:lnTo>
                <a:lnTo>
                  <a:pt x="8392234" y="127664"/>
                </a:lnTo>
                <a:lnTo>
                  <a:pt x="8366824" y="91718"/>
                </a:lnTo>
                <a:lnTo>
                  <a:pt x="8335783" y="60676"/>
                </a:lnTo>
                <a:lnTo>
                  <a:pt x="8299837" y="35267"/>
                </a:lnTo>
                <a:lnTo>
                  <a:pt x="8259714" y="16216"/>
                </a:lnTo>
                <a:lnTo>
                  <a:pt x="8216142" y="4252"/>
                </a:lnTo>
                <a:lnTo>
                  <a:pt x="8169849" y="103"/>
                </a:lnTo>
                <a:close/>
              </a:path>
            </a:pathLst>
          </a:custGeom>
          <a:solidFill>
            <a:srgbClr val="D0E2EA">
              <a:alpha val="90194"/>
            </a:srgbClr>
          </a:solidFill>
        </p:spPr>
        <p:txBody>
          <a:bodyPr wrap="square" lIns="0" tIns="0" rIns="0" bIns="0" rtlCol="0"/>
          <a:lstStyle/>
          <a:p>
            <a:endParaRPr sz="1400" b="1">
              <a:solidFill>
                <a:schemeClr val="bg1"/>
              </a:solidFill>
            </a:endParaRPr>
          </a:p>
        </p:txBody>
      </p:sp>
      <p:sp>
        <p:nvSpPr>
          <p:cNvPr id="24" name="object 24"/>
          <p:cNvSpPr/>
          <p:nvPr/>
        </p:nvSpPr>
        <p:spPr>
          <a:xfrm>
            <a:off x="3118664" y="4463907"/>
            <a:ext cx="5568136" cy="937247"/>
          </a:xfrm>
          <a:custGeom>
            <a:avLst/>
            <a:gdLst/>
            <a:ahLst/>
            <a:cxnLst/>
            <a:rect l="l" t="t" r="r" b="b"/>
            <a:pathLst>
              <a:path w="8427720" h="1545590">
                <a:moveTo>
                  <a:pt x="8427398" y="257652"/>
                </a:moveTo>
                <a:lnTo>
                  <a:pt x="8427398" y="1287850"/>
                </a:lnTo>
                <a:lnTo>
                  <a:pt x="8423249" y="1334144"/>
                </a:lnTo>
                <a:lnTo>
                  <a:pt x="8411285" y="1377716"/>
                </a:lnTo>
                <a:lnTo>
                  <a:pt x="8392234" y="1417838"/>
                </a:lnTo>
                <a:lnTo>
                  <a:pt x="8366824" y="1453784"/>
                </a:lnTo>
                <a:lnTo>
                  <a:pt x="8335783" y="1484826"/>
                </a:lnTo>
                <a:lnTo>
                  <a:pt x="8299837" y="1510235"/>
                </a:lnTo>
                <a:lnTo>
                  <a:pt x="8259714" y="1529286"/>
                </a:lnTo>
                <a:lnTo>
                  <a:pt x="8216142" y="1541250"/>
                </a:lnTo>
                <a:lnTo>
                  <a:pt x="8169849" y="1545399"/>
                </a:lnTo>
                <a:lnTo>
                  <a:pt x="-108" y="1545399"/>
                </a:lnTo>
                <a:lnTo>
                  <a:pt x="-108" y="103"/>
                </a:lnTo>
                <a:lnTo>
                  <a:pt x="8169849" y="103"/>
                </a:lnTo>
                <a:lnTo>
                  <a:pt x="8216142" y="4252"/>
                </a:lnTo>
                <a:lnTo>
                  <a:pt x="8259714" y="16216"/>
                </a:lnTo>
                <a:lnTo>
                  <a:pt x="8299837" y="35267"/>
                </a:lnTo>
                <a:lnTo>
                  <a:pt x="8335783" y="60676"/>
                </a:lnTo>
                <a:lnTo>
                  <a:pt x="8366824" y="91718"/>
                </a:lnTo>
                <a:lnTo>
                  <a:pt x="8392234" y="127664"/>
                </a:lnTo>
                <a:lnTo>
                  <a:pt x="8411285" y="167786"/>
                </a:lnTo>
                <a:lnTo>
                  <a:pt x="8423249" y="211358"/>
                </a:lnTo>
                <a:lnTo>
                  <a:pt x="8427398" y="257652"/>
                </a:lnTo>
                <a:close/>
              </a:path>
            </a:pathLst>
          </a:custGeom>
          <a:ln w="25907">
            <a:solidFill>
              <a:srgbClr val="D0E2EA"/>
            </a:solidFill>
          </a:ln>
        </p:spPr>
        <p:txBody>
          <a:bodyPr wrap="square" lIns="0" tIns="0" rIns="0" bIns="0" rtlCol="0"/>
          <a:lstStyle/>
          <a:p>
            <a:endParaRPr sz="1400" b="1">
              <a:solidFill>
                <a:schemeClr val="bg1"/>
              </a:solidFill>
            </a:endParaRPr>
          </a:p>
        </p:txBody>
      </p:sp>
      <p:sp>
        <p:nvSpPr>
          <p:cNvPr id="25" name="object 25"/>
          <p:cNvSpPr txBox="1"/>
          <p:nvPr/>
        </p:nvSpPr>
        <p:spPr>
          <a:xfrm>
            <a:off x="3260925" y="4628969"/>
            <a:ext cx="5061750" cy="594445"/>
          </a:xfrm>
          <a:prstGeom prst="rect">
            <a:avLst/>
          </a:prstGeom>
        </p:spPr>
        <p:txBody>
          <a:bodyPr vert="horz" wrap="square" lIns="0" tIns="0" rIns="0" bIns="0" rtlCol="0">
            <a:spAutoFit/>
          </a:bodyPr>
          <a:lstStyle/>
          <a:p>
            <a:pPr marL="145939" marR="3081" indent="-138623" algn="just">
              <a:lnSpc>
                <a:spcPct val="91500"/>
              </a:lnSpc>
            </a:pPr>
            <a:r>
              <a:rPr sz="1400" b="1" spc="-9" dirty="0">
                <a:solidFill>
                  <a:schemeClr val="bg1"/>
                </a:solidFill>
                <a:latin typeface="Calibri"/>
                <a:cs typeface="Calibri"/>
              </a:rPr>
              <a:t>Reformasi </a:t>
            </a:r>
            <a:r>
              <a:rPr sz="1400" b="1" spc="-6" dirty="0">
                <a:solidFill>
                  <a:schemeClr val="bg1"/>
                </a:solidFill>
                <a:latin typeface="Calibri"/>
                <a:cs typeface="Calibri"/>
              </a:rPr>
              <a:t>struktural </a:t>
            </a:r>
            <a:r>
              <a:rPr sz="1400" b="1" spc="-9" dirty="0">
                <a:solidFill>
                  <a:schemeClr val="bg1"/>
                </a:solidFill>
                <a:latin typeface="Calibri"/>
                <a:cs typeface="Calibri"/>
              </a:rPr>
              <a:t>agar </a:t>
            </a:r>
            <a:r>
              <a:rPr sz="1400" b="1" spc="-6" dirty="0">
                <a:solidFill>
                  <a:schemeClr val="bg1"/>
                </a:solidFill>
                <a:latin typeface="Calibri"/>
                <a:cs typeface="Calibri"/>
              </a:rPr>
              <a:t>lembaga </a:t>
            </a:r>
            <a:r>
              <a:rPr sz="1400" b="1" spc="-3" dirty="0">
                <a:solidFill>
                  <a:schemeClr val="bg1"/>
                </a:solidFill>
                <a:latin typeface="Calibri"/>
                <a:cs typeface="Calibri"/>
              </a:rPr>
              <a:t>semakin </a:t>
            </a:r>
            <a:r>
              <a:rPr sz="1400" b="1" dirty="0">
                <a:solidFill>
                  <a:schemeClr val="bg1"/>
                </a:solidFill>
                <a:latin typeface="Calibri"/>
                <a:cs typeface="Calibri"/>
              </a:rPr>
              <a:t>sederhana, </a:t>
            </a:r>
            <a:r>
              <a:rPr sz="1400" b="1" spc="-3" dirty="0">
                <a:solidFill>
                  <a:schemeClr val="bg1"/>
                </a:solidFill>
                <a:latin typeface="Calibri"/>
                <a:cs typeface="Calibri"/>
              </a:rPr>
              <a:t>semakin  simple, semakin lincah, </a:t>
            </a:r>
            <a:r>
              <a:rPr sz="1400" b="1" dirty="0">
                <a:solidFill>
                  <a:schemeClr val="bg1"/>
                </a:solidFill>
                <a:latin typeface="Calibri"/>
                <a:cs typeface="Calibri"/>
              </a:rPr>
              <a:t>mindset berubah, </a:t>
            </a:r>
            <a:r>
              <a:rPr sz="1400" b="1" spc="-9" dirty="0">
                <a:solidFill>
                  <a:schemeClr val="bg1"/>
                </a:solidFill>
                <a:latin typeface="Calibri"/>
                <a:cs typeface="Calibri"/>
              </a:rPr>
              <a:t>kecepatan </a:t>
            </a:r>
            <a:r>
              <a:rPr sz="1400" b="1" spc="-6" dirty="0">
                <a:solidFill>
                  <a:schemeClr val="bg1"/>
                </a:solidFill>
                <a:latin typeface="Calibri"/>
                <a:cs typeface="Calibri"/>
              </a:rPr>
              <a:t>melayani,  </a:t>
            </a:r>
            <a:r>
              <a:rPr sz="1400" b="1" spc="-9" dirty="0">
                <a:solidFill>
                  <a:schemeClr val="bg1"/>
                </a:solidFill>
                <a:latin typeface="Calibri"/>
                <a:cs typeface="Calibri"/>
              </a:rPr>
              <a:t>kecepatan </a:t>
            </a:r>
            <a:r>
              <a:rPr sz="1400" b="1" spc="-3" dirty="0">
                <a:solidFill>
                  <a:schemeClr val="bg1"/>
                </a:solidFill>
                <a:latin typeface="Calibri"/>
                <a:cs typeface="Calibri"/>
              </a:rPr>
              <a:t>memberikan </a:t>
            </a:r>
            <a:r>
              <a:rPr sz="1400" b="1" dirty="0">
                <a:solidFill>
                  <a:schemeClr val="bg1"/>
                </a:solidFill>
                <a:latin typeface="Calibri"/>
                <a:cs typeface="Calibri"/>
              </a:rPr>
              <a:t>izin, </a:t>
            </a:r>
            <a:r>
              <a:rPr sz="1400" b="1" spc="-3" dirty="0">
                <a:solidFill>
                  <a:schemeClr val="bg1"/>
                </a:solidFill>
                <a:latin typeface="Calibri"/>
                <a:cs typeface="Calibri"/>
              </a:rPr>
              <a:t>efisiensi</a:t>
            </a:r>
            <a:r>
              <a:rPr sz="1400" b="1" spc="-45" dirty="0">
                <a:solidFill>
                  <a:schemeClr val="bg1"/>
                </a:solidFill>
                <a:latin typeface="Calibri"/>
                <a:cs typeface="Calibri"/>
              </a:rPr>
              <a:t> </a:t>
            </a:r>
            <a:r>
              <a:rPr sz="1400" b="1" spc="-6" dirty="0">
                <a:solidFill>
                  <a:schemeClr val="bg1"/>
                </a:solidFill>
                <a:latin typeface="Calibri"/>
                <a:cs typeface="Calibri"/>
              </a:rPr>
              <a:t>lembaga</a:t>
            </a:r>
            <a:endParaRPr sz="1400" b="1" dirty="0">
              <a:solidFill>
                <a:schemeClr val="bg1"/>
              </a:solidFill>
              <a:latin typeface="Calibri"/>
              <a:cs typeface="Calibri"/>
            </a:endParaRPr>
          </a:p>
        </p:txBody>
      </p:sp>
      <p:sp>
        <p:nvSpPr>
          <p:cNvPr id="26" name="object 26"/>
          <p:cNvSpPr/>
          <p:nvPr/>
        </p:nvSpPr>
        <p:spPr>
          <a:xfrm>
            <a:off x="512480" y="4331803"/>
            <a:ext cx="2611720" cy="1046220"/>
          </a:xfrm>
          <a:custGeom>
            <a:avLst/>
            <a:gdLst/>
            <a:ahLst/>
            <a:cxnLst/>
            <a:rect l="l" t="t" r="r" b="b"/>
            <a:pathLst>
              <a:path w="3444240" h="1725295">
                <a:moveTo>
                  <a:pt x="3156610" y="105"/>
                </a:moveTo>
                <a:lnTo>
                  <a:pt x="287499" y="105"/>
                </a:lnTo>
                <a:lnTo>
                  <a:pt x="240861" y="3869"/>
                </a:lnTo>
                <a:lnTo>
                  <a:pt x="196619" y="14767"/>
                </a:lnTo>
                <a:lnTo>
                  <a:pt x="155365" y="32206"/>
                </a:lnTo>
                <a:lnTo>
                  <a:pt x="117691" y="55593"/>
                </a:lnTo>
                <a:lnTo>
                  <a:pt x="84190" y="84335"/>
                </a:lnTo>
                <a:lnTo>
                  <a:pt x="55452" y="117840"/>
                </a:lnTo>
                <a:lnTo>
                  <a:pt x="32070" y="155514"/>
                </a:lnTo>
                <a:lnTo>
                  <a:pt x="14636" y="196765"/>
                </a:lnTo>
                <a:lnTo>
                  <a:pt x="3741" y="241000"/>
                </a:lnTo>
                <a:lnTo>
                  <a:pt x="-21" y="287626"/>
                </a:lnTo>
                <a:lnTo>
                  <a:pt x="-21" y="1437708"/>
                </a:lnTo>
                <a:lnTo>
                  <a:pt x="3741" y="1484334"/>
                </a:lnTo>
                <a:lnTo>
                  <a:pt x="14636" y="1528569"/>
                </a:lnTo>
                <a:lnTo>
                  <a:pt x="32070" y="1569820"/>
                </a:lnTo>
                <a:lnTo>
                  <a:pt x="55452" y="1607494"/>
                </a:lnTo>
                <a:lnTo>
                  <a:pt x="84190" y="1640999"/>
                </a:lnTo>
                <a:lnTo>
                  <a:pt x="117691" y="1669741"/>
                </a:lnTo>
                <a:lnTo>
                  <a:pt x="155365" y="1693128"/>
                </a:lnTo>
                <a:lnTo>
                  <a:pt x="196619" y="1710567"/>
                </a:lnTo>
                <a:lnTo>
                  <a:pt x="240861" y="1721465"/>
                </a:lnTo>
                <a:lnTo>
                  <a:pt x="287499" y="1725229"/>
                </a:lnTo>
                <a:lnTo>
                  <a:pt x="3156610" y="1725229"/>
                </a:lnTo>
                <a:lnTo>
                  <a:pt x="3203236" y="1721465"/>
                </a:lnTo>
                <a:lnTo>
                  <a:pt x="3247471" y="1710567"/>
                </a:lnTo>
                <a:lnTo>
                  <a:pt x="3288722" y="1693128"/>
                </a:lnTo>
                <a:lnTo>
                  <a:pt x="3326396" y="1669741"/>
                </a:lnTo>
                <a:lnTo>
                  <a:pt x="3359900" y="1640999"/>
                </a:lnTo>
                <a:lnTo>
                  <a:pt x="3388643" y="1607494"/>
                </a:lnTo>
                <a:lnTo>
                  <a:pt x="3412030" y="1569820"/>
                </a:lnTo>
                <a:lnTo>
                  <a:pt x="3429469" y="1528569"/>
                </a:lnTo>
                <a:lnTo>
                  <a:pt x="3440367" y="1484334"/>
                </a:lnTo>
                <a:lnTo>
                  <a:pt x="3444131" y="1437708"/>
                </a:lnTo>
                <a:lnTo>
                  <a:pt x="3444131" y="287626"/>
                </a:lnTo>
                <a:lnTo>
                  <a:pt x="3440367" y="241000"/>
                </a:lnTo>
                <a:lnTo>
                  <a:pt x="3429469" y="196765"/>
                </a:lnTo>
                <a:lnTo>
                  <a:pt x="3412030" y="155514"/>
                </a:lnTo>
                <a:lnTo>
                  <a:pt x="3388643" y="117840"/>
                </a:lnTo>
                <a:lnTo>
                  <a:pt x="3359900" y="84335"/>
                </a:lnTo>
                <a:lnTo>
                  <a:pt x="3326396" y="55593"/>
                </a:lnTo>
                <a:lnTo>
                  <a:pt x="3288722" y="32206"/>
                </a:lnTo>
                <a:lnTo>
                  <a:pt x="3247471" y="14767"/>
                </a:lnTo>
                <a:lnTo>
                  <a:pt x="3203236" y="3869"/>
                </a:lnTo>
                <a:lnTo>
                  <a:pt x="3156610" y="105"/>
                </a:lnTo>
                <a:close/>
              </a:path>
            </a:pathLst>
          </a:custGeom>
          <a:solidFill>
            <a:srgbClr val="4AACC5"/>
          </a:solidFill>
        </p:spPr>
        <p:txBody>
          <a:bodyPr wrap="square" lIns="0" tIns="0" rIns="0" bIns="0" rtlCol="0"/>
          <a:lstStyle/>
          <a:p>
            <a:endParaRPr sz="2400" b="1">
              <a:solidFill>
                <a:schemeClr val="bg1"/>
              </a:solidFill>
            </a:endParaRPr>
          </a:p>
        </p:txBody>
      </p:sp>
      <p:sp>
        <p:nvSpPr>
          <p:cNvPr id="27" name="object 27"/>
          <p:cNvSpPr/>
          <p:nvPr/>
        </p:nvSpPr>
        <p:spPr>
          <a:xfrm>
            <a:off x="512480" y="4331803"/>
            <a:ext cx="2611720" cy="1046220"/>
          </a:xfrm>
          <a:custGeom>
            <a:avLst/>
            <a:gdLst/>
            <a:ahLst/>
            <a:cxnLst/>
            <a:rect l="l" t="t" r="r" b="b"/>
            <a:pathLst>
              <a:path w="3444240" h="1725295">
                <a:moveTo>
                  <a:pt x="-21" y="287626"/>
                </a:moveTo>
                <a:lnTo>
                  <a:pt x="3741" y="241000"/>
                </a:lnTo>
                <a:lnTo>
                  <a:pt x="14636" y="196765"/>
                </a:lnTo>
                <a:lnTo>
                  <a:pt x="32070" y="155514"/>
                </a:lnTo>
                <a:lnTo>
                  <a:pt x="55452" y="117840"/>
                </a:lnTo>
                <a:lnTo>
                  <a:pt x="84190" y="84335"/>
                </a:lnTo>
                <a:lnTo>
                  <a:pt x="117691" y="55593"/>
                </a:lnTo>
                <a:lnTo>
                  <a:pt x="155365" y="32206"/>
                </a:lnTo>
                <a:lnTo>
                  <a:pt x="196619" y="14767"/>
                </a:lnTo>
                <a:lnTo>
                  <a:pt x="240861" y="3869"/>
                </a:lnTo>
                <a:lnTo>
                  <a:pt x="287499" y="105"/>
                </a:lnTo>
                <a:lnTo>
                  <a:pt x="3156610" y="105"/>
                </a:lnTo>
                <a:lnTo>
                  <a:pt x="3203236" y="3869"/>
                </a:lnTo>
                <a:lnTo>
                  <a:pt x="3247471" y="14767"/>
                </a:lnTo>
                <a:lnTo>
                  <a:pt x="3288722" y="32206"/>
                </a:lnTo>
                <a:lnTo>
                  <a:pt x="3326396" y="55593"/>
                </a:lnTo>
                <a:lnTo>
                  <a:pt x="3359900" y="84335"/>
                </a:lnTo>
                <a:lnTo>
                  <a:pt x="3388643" y="117840"/>
                </a:lnTo>
                <a:lnTo>
                  <a:pt x="3412030" y="155514"/>
                </a:lnTo>
                <a:lnTo>
                  <a:pt x="3429469" y="196765"/>
                </a:lnTo>
                <a:lnTo>
                  <a:pt x="3440367" y="241000"/>
                </a:lnTo>
                <a:lnTo>
                  <a:pt x="3444131" y="287626"/>
                </a:lnTo>
                <a:lnTo>
                  <a:pt x="3444131" y="1437708"/>
                </a:lnTo>
                <a:lnTo>
                  <a:pt x="3440367" y="1484334"/>
                </a:lnTo>
                <a:lnTo>
                  <a:pt x="3429469" y="1528569"/>
                </a:lnTo>
                <a:lnTo>
                  <a:pt x="3412030" y="1569820"/>
                </a:lnTo>
                <a:lnTo>
                  <a:pt x="3388643" y="1607494"/>
                </a:lnTo>
                <a:lnTo>
                  <a:pt x="3359900" y="1640999"/>
                </a:lnTo>
                <a:lnTo>
                  <a:pt x="3326396" y="1669741"/>
                </a:lnTo>
                <a:lnTo>
                  <a:pt x="3288722" y="1693128"/>
                </a:lnTo>
                <a:lnTo>
                  <a:pt x="3247471" y="1710567"/>
                </a:lnTo>
                <a:lnTo>
                  <a:pt x="3203236" y="1721465"/>
                </a:lnTo>
                <a:lnTo>
                  <a:pt x="3156610" y="1725229"/>
                </a:lnTo>
                <a:lnTo>
                  <a:pt x="287499" y="1725229"/>
                </a:lnTo>
                <a:lnTo>
                  <a:pt x="240861" y="1721465"/>
                </a:lnTo>
                <a:lnTo>
                  <a:pt x="196619" y="1710567"/>
                </a:lnTo>
                <a:lnTo>
                  <a:pt x="155365" y="1693128"/>
                </a:lnTo>
                <a:lnTo>
                  <a:pt x="117691" y="1669741"/>
                </a:lnTo>
                <a:lnTo>
                  <a:pt x="84190" y="1640999"/>
                </a:lnTo>
                <a:lnTo>
                  <a:pt x="55452" y="1607494"/>
                </a:lnTo>
                <a:lnTo>
                  <a:pt x="32070" y="1569820"/>
                </a:lnTo>
                <a:lnTo>
                  <a:pt x="14636" y="1528569"/>
                </a:lnTo>
                <a:lnTo>
                  <a:pt x="3741" y="1484334"/>
                </a:lnTo>
                <a:lnTo>
                  <a:pt x="-21" y="1437708"/>
                </a:lnTo>
                <a:lnTo>
                  <a:pt x="-21" y="287626"/>
                </a:lnTo>
                <a:close/>
              </a:path>
            </a:pathLst>
          </a:custGeom>
          <a:ln w="25907">
            <a:solidFill>
              <a:srgbClr val="FFFFFF"/>
            </a:solidFill>
          </a:ln>
        </p:spPr>
        <p:txBody>
          <a:bodyPr wrap="square" lIns="0" tIns="0" rIns="0" bIns="0" rtlCol="0"/>
          <a:lstStyle/>
          <a:p>
            <a:endParaRPr sz="2400" b="1">
              <a:solidFill>
                <a:schemeClr val="bg1"/>
              </a:solidFill>
            </a:endParaRPr>
          </a:p>
        </p:txBody>
      </p:sp>
      <p:sp>
        <p:nvSpPr>
          <p:cNvPr id="28" name="object 28"/>
          <p:cNvSpPr txBox="1"/>
          <p:nvPr/>
        </p:nvSpPr>
        <p:spPr>
          <a:xfrm>
            <a:off x="1031094" y="4572135"/>
            <a:ext cx="1313564" cy="563509"/>
          </a:xfrm>
          <a:prstGeom prst="rect">
            <a:avLst/>
          </a:prstGeom>
        </p:spPr>
        <p:txBody>
          <a:bodyPr vert="horz" wrap="square" lIns="0" tIns="0" rIns="0" bIns="0" rtlCol="0">
            <a:spAutoFit/>
          </a:bodyPr>
          <a:lstStyle/>
          <a:p>
            <a:pPr marL="75087" marR="3081" indent="-67771">
              <a:lnSpc>
                <a:spcPts val="2135"/>
              </a:lnSpc>
            </a:pPr>
            <a:r>
              <a:rPr sz="2400" b="1" spc="-30" dirty="0">
                <a:solidFill>
                  <a:schemeClr val="bg1"/>
                </a:solidFill>
                <a:latin typeface="Calibri"/>
                <a:cs typeface="Calibri"/>
              </a:rPr>
              <a:t>R</a:t>
            </a:r>
            <a:r>
              <a:rPr sz="2400" b="1" spc="-18" dirty="0">
                <a:solidFill>
                  <a:schemeClr val="bg1"/>
                </a:solidFill>
                <a:latin typeface="Calibri"/>
                <a:cs typeface="Calibri"/>
              </a:rPr>
              <a:t>e</a:t>
            </a:r>
            <a:r>
              <a:rPr sz="2400" b="1" spc="-33" dirty="0">
                <a:solidFill>
                  <a:schemeClr val="bg1"/>
                </a:solidFill>
                <a:latin typeface="Calibri"/>
                <a:cs typeface="Calibri"/>
              </a:rPr>
              <a:t>f</a:t>
            </a:r>
            <a:r>
              <a:rPr sz="2400" b="1" dirty="0">
                <a:solidFill>
                  <a:schemeClr val="bg1"/>
                </a:solidFill>
                <a:latin typeface="Calibri"/>
                <a:cs typeface="Calibri"/>
              </a:rPr>
              <a:t>o</a:t>
            </a:r>
            <a:r>
              <a:rPr sz="2400" b="1" spc="3" dirty="0">
                <a:solidFill>
                  <a:schemeClr val="bg1"/>
                </a:solidFill>
                <a:latin typeface="Calibri"/>
                <a:cs typeface="Calibri"/>
              </a:rPr>
              <a:t>r</a:t>
            </a:r>
            <a:r>
              <a:rPr sz="2400" b="1" spc="-3" dirty="0">
                <a:solidFill>
                  <a:schemeClr val="bg1"/>
                </a:solidFill>
                <a:latin typeface="Calibri"/>
                <a:cs typeface="Calibri"/>
              </a:rPr>
              <a:t>ma</a:t>
            </a:r>
            <a:r>
              <a:rPr sz="2400" b="1" spc="6" dirty="0">
                <a:solidFill>
                  <a:schemeClr val="bg1"/>
                </a:solidFill>
                <a:latin typeface="Calibri"/>
                <a:cs typeface="Calibri"/>
              </a:rPr>
              <a:t>s</a:t>
            </a:r>
            <a:r>
              <a:rPr sz="2400" b="1" dirty="0">
                <a:solidFill>
                  <a:schemeClr val="bg1"/>
                </a:solidFill>
                <a:latin typeface="Calibri"/>
                <a:cs typeface="Calibri"/>
              </a:rPr>
              <a:t>i  </a:t>
            </a:r>
            <a:r>
              <a:rPr sz="2400" b="1" spc="-6" dirty="0">
                <a:solidFill>
                  <a:schemeClr val="bg1"/>
                </a:solidFill>
                <a:latin typeface="Calibri"/>
                <a:cs typeface="Calibri"/>
              </a:rPr>
              <a:t>Birokrasi</a:t>
            </a:r>
            <a:endParaRPr sz="2400" b="1">
              <a:solidFill>
                <a:schemeClr val="bg1"/>
              </a:solidFill>
              <a:latin typeface="Calibri"/>
              <a:cs typeface="Calibri"/>
            </a:endParaRPr>
          </a:p>
        </p:txBody>
      </p:sp>
      <p:sp>
        <p:nvSpPr>
          <p:cNvPr id="29" name="object 29"/>
          <p:cNvSpPr/>
          <p:nvPr/>
        </p:nvSpPr>
        <p:spPr>
          <a:xfrm>
            <a:off x="3118664" y="5612632"/>
            <a:ext cx="5568136" cy="837515"/>
          </a:xfrm>
          <a:custGeom>
            <a:avLst/>
            <a:gdLst/>
            <a:ahLst/>
            <a:cxnLst/>
            <a:rect l="l" t="t" r="r" b="b"/>
            <a:pathLst>
              <a:path w="8427720" h="1381125">
                <a:moveTo>
                  <a:pt x="8197280" y="55"/>
                </a:moveTo>
                <a:lnTo>
                  <a:pt x="-108" y="55"/>
                </a:lnTo>
                <a:lnTo>
                  <a:pt x="-108" y="1380764"/>
                </a:lnTo>
                <a:lnTo>
                  <a:pt x="8197280" y="1380764"/>
                </a:lnTo>
                <a:lnTo>
                  <a:pt x="8243666" y="1376088"/>
                </a:lnTo>
                <a:lnTo>
                  <a:pt x="8286866" y="1362679"/>
                </a:lnTo>
                <a:lnTo>
                  <a:pt x="8325956" y="1341461"/>
                </a:lnTo>
                <a:lnTo>
                  <a:pt x="8360010" y="1313360"/>
                </a:lnTo>
                <a:lnTo>
                  <a:pt x="8388106" y="1279301"/>
                </a:lnTo>
                <a:lnTo>
                  <a:pt x="8409319" y="1240210"/>
                </a:lnTo>
                <a:lnTo>
                  <a:pt x="8422724" y="1197012"/>
                </a:lnTo>
                <a:lnTo>
                  <a:pt x="8427398" y="1150633"/>
                </a:lnTo>
                <a:lnTo>
                  <a:pt x="8427398" y="230173"/>
                </a:lnTo>
                <a:lnTo>
                  <a:pt x="8422724" y="183786"/>
                </a:lnTo>
                <a:lnTo>
                  <a:pt x="8409319" y="140587"/>
                </a:lnTo>
                <a:lnTo>
                  <a:pt x="8388106" y="101497"/>
                </a:lnTo>
                <a:lnTo>
                  <a:pt x="8360010" y="67442"/>
                </a:lnTo>
                <a:lnTo>
                  <a:pt x="8325956" y="39346"/>
                </a:lnTo>
                <a:lnTo>
                  <a:pt x="8286866" y="18134"/>
                </a:lnTo>
                <a:lnTo>
                  <a:pt x="8243666" y="4728"/>
                </a:lnTo>
                <a:lnTo>
                  <a:pt x="8197280" y="55"/>
                </a:lnTo>
                <a:close/>
              </a:path>
            </a:pathLst>
          </a:custGeom>
          <a:solidFill>
            <a:srgbClr val="FBDDCF">
              <a:alpha val="90194"/>
            </a:srgbClr>
          </a:solidFill>
        </p:spPr>
        <p:txBody>
          <a:bodyPr wrap="square" lIns="0" tIns="0" rIns="0" bIns="0" rtlCol="0"/>
          <a:lstStyle/>
          <a:p>
            <a:endParaRPr sz="1400" b="1">
              <a:solidFill>
                <a:schemeClr val="bg1"/>
              </a:solidFill>
            </a:endParaRPr>
          </a:p>
        </p:txBody>
      </p:sp>
      <p:sp>
        <p:nvSpPr>
          <p:cNvPr id="30" name="object 30"/>
          <p:cNvSpPr/>
          <p:nvPr/>
        </p:nvSpPr>
        <p:spPr>
          <a:xfrm>
            <a:off x="3118664" y="5612632"/>
            <a:ext cx="5568136" cy="837515"/>
          </a:xfrm>
          <a:custGeom>
            <a:avLst/>
            <a:gdLst/>
            <a:ahLst/>
            <a:cxnLst/>
            <a:rect l="l" t="t" r="r" b="b"/>
            <a:pathLst>
              <a:path w="8427720" h="1381125">
                <a:moveTo>
                  <a:pt x="8427398" y="230173"/>
                </a:moveTo>
                <a:lnTo>
                  <a:pt x="8427398" y="1150633"/>
                </a:lnTo>
                <a:lnTo>
                  <a:pt x="8422724" y="1197012"/>
                </a:lnTo>
                <a:lnTo>
                  <a:pt x="8409319" y="1240210"/>
                </a:lnTo>
                <a:lnTo>
                  <a:pt x="8388106" y="1279301"/>
                </a:lnTo>
                <a:lnTo>
                  <a:pt x="8360010" y="1313360"/>
                </a:lnTo>
                <a:lnTo>
                  <a:pt x="8325956" y="1341461"/>
                </a:lnTo>
                <a:lnTo>
                  <a:pt x="8286866" y="1362679"/>
                </a:lnTo>
                <a:lnTo>
                  <a:pt x="8243666" y="1376088"/>
                </a:lnTo>
                <a:lnTo>
                  <a:pt x="8197280" y="1380764"/>
                </a:lnTo>
                <a:lnTo>
                  <a:pt x="-108" y="1380764"/>
                </a:lnTo>
                <a:lnTo>
                  <a:pt x="-108" y="55"/>
                </a:lnTo>
                <a:lnTo>
                  <a:pt x="8197280" y="55"/>
                </a:lnTo>
                <a:lnTo>
                  <a:pt x="8243666" y="4728"/>
                </a:lnTo>
                <a:lnTo>
                  <a:pt x="8286866" y="18134"/>
                </a:lnTo>
                <a:lnTo>
                  <a:pt x="8325956" y="39346"/>
                </a:lnTo>
                <a:lnTo>
                  <a:pt x="8360010" y="67442"/>
                </a:lnTo>
                <a:lnTo>
                  <a:pt x="8388106" y="101497"/>
                </a:lnTo>
                <a:lnTo>
                  <a:pt x="8409319" y="140587"/>
                </a:lnTo>
                <a:lnTo>
                  <a:pt x="8422724" y="183786"/>
                </a:lnTo>
                <a:lnTo>
                  <a:pt x="8427398" y="230173"/>
                </a:lnTo>
                <a:close/>
              </a:path>
            </a:pathLst>
          </a:custGeom>
          <a:ln w="25907">
            <a:solidFill>
              <a:srgbClr val="FBDDCF"/>
            </a:solidFill>
          </a:ln>
        </p:spPr>
        <p:txBody>
          <a:bodyPr wrap="square" lIns="0" tIns="0" rIns="0" bIns="0" rtlCol="0"/>
          <a:lstStyle/>
          <a:p>
            <a:endParaRPr sz="1400" b="1">
              <a:solidFill>
                <a:schemeClr val="bg1"/>
              </a:solidFill>
            </a:endParaRPr>
          </a:p>
        </p:txBody>
      </p:sp>
      <p:sp>
        <p:nvSpPr>
          <p:cNvPr id="31" name="object 31"/>
          <p:cNvSpPr txBox="1"/>
          <p:nvPr/>
        </p:nvSpPr>
        <p:spPr>
          <a:xfrm>
            <a:off x="3260925" y="5647655"/>
            <a:ext cx="4993785" cy="758861"/>
          </a:xfrm>
          <a:prstGeom prst="rect">
            <a:avLst/>
          </a:prstGeom>
        </p:spPr>
        <p:txBody>
          <a:bodyPr vert="horz" wrap="square" lIns="0" tIns="0" rIns="0" bIns="0" rtlCol="0">
            <a:spAutoFit/>
          </a:bodyPr>
          <a:lstStyle/>
          <a:p>
            <a:pPr marL="7701">
              <a:lnSpc>
                <a:spcPts val="1401"/>
              </a:lnSpc>
            </a:pPr>
            <a:r>
              <a:rPr sz="1400" b="1" spc="-6" dirty="0">
                <a:solidFill>
                  <a:schemeClr val="bg1"/>
                </a:solidFill>
                <a:latin typeface="Calibri"/>
                <a:cs typeface="Calibri"/>
              </a:rPr>
              <a:t>Menjamin </a:t>
            </a:r>
            <a:r>
              <a:rPr sz="1400" b="1" spc="-3" dirty="0">
                <a:solidFill>
                  <a:schemeClr val="bg1"/>
                </a:solidFill>
                <a:latin typeface="Calibri"/>
                <a:cs typeface="Calibri"/>
              </a:rPr>
              <a:t>penggunaan APBN </a:t>
            </a:r>
            <a:r>
              <a:rPr sz="1400" b="1" spc="-9" dirty="0">
                <a:solidFill>
                  <a:schemeClr val="bg1"/>
                </a:solidFill>
                <a:latin typeface="Calibri"/>
                <a:cs typeface="Calibri"/>
              </a:rPr>
              <a:t>yang </a:t>
            </a:r>
            <a:r>
              <a:rPr sz="1400" b="1" spc="-12" dirty="0">
                <a:solidFill>
                  <a:schemeClr val="bg1"/>
                </a:solidFill>
                <a:latin typeface="Calibri"/>
                <a:cs typeface="Calibri"/>
              </a:rPr>
              <a:t>fokus </a:t>
            </a:r>
            <a:r>
              <a:rPr sz="1400" b="1" spc="-6" dirty="0">
                <a:solidFill>
                  <a:schemeClr val="bg1"/>
                </a:solidFill>
                <a:latin typeface="Calibri"/>
                <a:cs typeface="Calibri"/>
              </a:rPr>
              <a:t>dan </a:t>
            </a:r>
            <a:r>
              <a:rPr sz="1400" b="1" spc="-9" dirty="0">
                <a:solidFill>
                  <a:schemeClr val="bg1"/>
                </a:solidFill>
                <a:latin typeface="Calibri"/>
                <a:cs typeface="Calibri"/>
              </a:rPr>
              <a:t>tepat</a:t>
            </a:r>
            <a:r>
              <a:rPr sz="1400" b="1" spc="106" dirty="0">
                <a:solidFill>
                  <a:schemeClr val="bg1"/>
                </a:solidFill>
                <a:latin typeface="Calibri"/>
                <a:cs typeface="Calibri"/>
              </a:rPr>
              <a:t> </a:t>
            </a:r>
            <a:r>
              <a:rPr sz="1400" b="1" spc="-6" dirty="0">
                <a:solidFill>
                  <a:schemeClr val="bg1"/>
                </a:solidFill>
                <a:latin typeface="Calibri"/>
                <a:cs typeface="Calibri"/>
              </a:rPr>
              <a:t>sasaran,</a:t>
            </a:r>
            <a:endParaRPr sz="1400" b="1">
              <a:solidFill>
                <a:schemeClr val="bg1"/>
              </a:solidFill>
              <a:latin typeface="Calibri"/>
              <a:cs typeface="Calibri"/>
            </a:endParaRPr>
          </a:p>
          <a:p>
            <a:pPr marL="145939" marR="3081" algn="just">
              <a:lnSpc>
                <a:spcPts val="1461"/>
              </a:lnSpc>
              <a:spcBef>
                <a:spcPts val="97"/>
              </a:spcBef>
            </a:pPr>
            <a:r>
              <a:rPr sz="1400" b="1" spc="-6" dirty="0">
                <a:solidFill>
                  <a:schemeClr val="bg1"/>
                </a:solidFill>
                <a:latin typeface="Calibri"/>
                <a:cs typeface="Calibri"/>
              </a:rPr>
              <a:t>memastikan </a:t>
            </a:r>
            <a:r>
              <a:rPr sz="1400" b="1" spc="-3" dirty="0">
                <a:solidFill>
                  <a:schemeClr val="bg1"/>
                </a:solidFill>
                <a:latin typeface="Calibri"/>
                <a:cs typeface="Calibri"/>
              </a:rPr>
              <a:t>setiap rupiah </a:t>
            </a:r>
            <a:r>
              <a:rPr sz="1400" b="1" spc="-6" dirty="0">
                <a:solidFill>
                  <a:schemeClr val="bg1"/>
                </a:solidFill>
                <a:latin typeface="Calibri"/>
                <a:cs typeface="Calibri"/>
              </a:rPr>
              <a:t>dari </a:t>
            </a:r>
            <a:r>
              <a:rPr sz="1400" b="1" spc="-3" dirty="0">
                <a:solidFill>
                  <a:schemeClr val="bg1"/>
                </a:solidFill>
                <a:latin typeface="Calibri"/>
                <a:cs typeface="Calibri"/>
              </a:rPr>
              <a:t>APBN memiliki </a:t>
            </a:r>
            <a:r>
              <a:rPr sz="1400" b="1" spc="-9" dirty="0">
                <a:solidFill>
                  <a:schemeClr val="bg1"/>
                </a:solidFill>
                <a:latin typeface="Calibri"/>
                <a:cs typeface="Calibri"/>
              </a:rPr>
              <a:t>manfaat ekonomi,  </a:t>
            </a:r>
            <a:r>
              <a:rPr sz="1400" b="1" spc="-6" dirty="0">
                <a:solidFill>
                  <a:schemeClr val="bg1"/>
                </a:solidFill>
                <a:latin typeface="Calibri"/>
                <a:cs typeface="Calibri"/>
              </a:rPr>
              <a:t>memberikan </a:t>
            </a:r>
            <a:r>
              <a:rPr sz="1400" b="1" spc="-9" dirty="0">
                <a:solidFill>
                  <a:schemeClr val="bg1"/>
                </a:solidFill>
                <a:latin typeface="Calibri"/>
                <a:cs typeface="Calibri"/>
              </a:rPr>
              <a:t>manfaat </a:t>
            </a:r>
            <a:r>
              <a:rPr sz="1400" b="1" spc="-6" dirty="0">
                <a:solidFill>
                  <a:schemeClr val="bg1"/>
                </a:solidFill>
                <a:latin typeface="Calibri"/>
                <a:cs typeface="Calibri"/>
              </a:rPr>
              <a:t>untuk </a:t>
            </a:r>
            <a:r>
              <a:rPr sz="1400" b="1" spc="-12" dirty="0">
                <a:solidFill>
                  <a:schemeClr val="bg1"/>
                </a:solidFill>
                <a:latin typeface="Calibri"/>
                <a:cs typeface="Calibri"/>
              </a:rPr>
              <a:t>rakyat, </a:t>
            </a:r>
            <a:r>
              <a:rPr sz="1400" b="1" spc="-9" dirty="0">
                <a:solidFill>
                  <a:schemeClr val="bg1"/>
                </a:solidFill>
                <a:latin typeface="Calibri"/>
                <a:cs typeface="Calibri"/>
              </a:rPr>
              <a:t>meningkatkan </a:t>
            </a:r>
            <a:r>
              <a:rPr sz="1400" b="1" spc="-12" dirty="0">
                <a:solidFill>
                  <a:schemeClr val="bg1"/>
                </a:solidFill>
                <a:latin typeface="Calibri"/>
                <a:cs typeface="Calibri"/>
              </a:rPr>
              <a:t>kesejahteraan  masyarakat</a:t>
            </a:r>
            <a:endParaRPr sz="1400" b="1">
              <a:solidFill>
                <a:schemeClr val="bg1"/>
              </a:solidFill>
              <a:latin typeface="Calibri"/>
              <a:cs typeface="Calibri"/>
            </a:endParaRPr>
          </a:p>
        </p:txBody>
      </p:sp>
      <p:sp>
        <p:nvSpPr>
          <p:cNvPr id="32" name="object 32"/>
          <p:cNvSpPr/>
          <p:nvPr/>
        </p:nvSpPr>
        <p:spPr>
          <a:xfrm>
            <a:off x="512480" y="5430623"/>
            <a:ext cx="2611720" cy="1046220"/>
          </a:xfrm>
          <a:custGeom>
            <a:avLst/>
            <a:gdLst/>
            <a:ahLst/>
            <a:cxnLst/>
            <a:rect l="l" t="t" r="r" b="b"/>
            <a:pathLst>
              <a:path w="3444240" h="1725295">
                <a:moveTo>
                  <a:pt x="3156610" y="59"/>
                </a:moveTo>
                <a:lnTo>
                  <a:pt x="287499" y="59"/>
                </a:lnTo>
                <a:lnTo>
                  <a:pt x="240861" y="3823"/>
                </a:lnTo>
                <a:lnTo>
                  <a:pt x="196619" y="14722"/>
                </a:lnTo>
                <a:lnTo>
                  <a:pt x="155365" y="32160"/>
                </a:lnTo>
                <a:lnTo>
                  <a:pt x="117691" y="55547"/>
                </a:lnTo>
                <a:lnTo>
                  <a:pt x="84190" y="84290"/>
                </a:lnTo>
                <a:lnTo>
                  <a:pt x="55452" y="117794"/>
                </a:lnTo>
                <a:lnTo>
                  <a:pt x="32070" y="155468"/>
                </a:lnTo>
                <a:lnTo>
                  <a:pt x="14636" y="196719"/>
                </a:lnTo>
                <a:lnTo>
                  <a:pt x="3741" y="240954"/>
                </a:lnTo>
                <a:lnTo>
                  <a:pt x="-21" y="287580"/>
                </a:lnTo>
                <a:lnTo>
                  <a:pt x="-21" y="1437663"/>
                </a:lnTo>
                <a:lnTo>
                  <a:pt x="3741" y="1484298"/>
                </a:lnTo>
                <a:lnTo>
                  <a:pt x="14636" y="1528538"/>
                </a:lnTo>
                <a:lnTo>
                  <a:pt x="32070" y="1569791"/>
                </a:lnTo>
                <a:lnTo>
                  <a:pt x="55452" y="1607465"/>
                </a:lnTo>
                <a:lnTo>
                  <a:pt x="84190" y="1640967"/>
                </a:lnTo>
                <a:lnTo>
                  <a:pt x="117691" y="1669706"/>
                </a:lnTo>
                <a:lnTo>
                  <a:pt x="155365" y="1693089"/>
                </a:lnTo>
                <a:lnTo>
                  <a:pt x="196619" y="1710525"/>
                </a:lnTo>
                <a:lnTo>
                  <a:pt x="240861" y="1721420"/>
                </a:lnTo>
                <a:lnTo>
                  <a:pt x="287499" y="1725183"/>
                </a:lnTo>
                <a:lnTo>
                  <a:pt x="3156610" y="1725183"/>
                </a:lnTo>
                <a:lnTo>
                  <a:pt x="3203236" y="1721420"/>
                </a:lnTo>
                <a:lnTo>
                  <a:pt x="3247471" y="1710525"/>
                </a:lnTo>
                <a:lnTo>
                  <a:pt x="3288722" y="1693089"/>
                </a:lnTo>
                <a:lnTo>
                  <a:pt x="3326396" y="1669706"/>
                </a:lnTo>
                <a:lnTo>
                  <a:pt x="3359900" y="1640967"/>
                </a:lnTo>
                <a:lnTo>
                  <a:pt x="3388643" y="1607465"/>
                </a:lnTo>
                <a:lnTo>
                  <a:pt x="3412030" y="1569791"/>
                </a:lnTo>
                <a:lnTo>
                  <a:pt x="3429469" y="1528538"/>
                </a:lnTo>
                <a:lnTo>
                  <a:pt x="3440367" y="1484298"/>
                </a:lnTo>
                <a:lnTo>
                  <a:pt x="3444131" y="1437663"/>
                </a:lnTo>
                <a:lnTo>
                  <a:pt x="3444131" y="287580"/>
                </a:lnTo>
                <a:lnTo>
                  <a:pt x="3440367" y="240954"/>
                </a:lnTo>
                <a:lnTo>
                  <a:pt x="3429469" y="196719"/>
                </a:lnTo>
                <a:lnTo>
                  <a:pt x="3412030" y="155468"/>
                </a:lnTo>
                <a:lnTo>
                  <a:pt x="3388643" y="117794"/>
                </a:lnTo>
                <a:lnTo>
                  <a:pt x="3359900" y="84290"/>
                </a:lnTo>
                <a:lnTo>
                  <a:pt x="3326396" y="55547"/>
                </a:lnTo>
                <a:lnTo>
                  <a:pt x="3288722" y="32160"/>
                </a:lnTo>
                <a:lnTo>
                  <a:pt x="3247471" y="14722"/>
                </a:lnTo>
                <a:lnTo>
                  <a:pt x="3203236" y="3823"/>
                </a:lnTo>
                <a:lnTo>
                  <a:pt x="3156610" y="59"/>
                </a:lnTo>
                <a:close/>
              </a:path>
            </a:pathLst>
          </a:custGeom>
          <a:solidFill>
            <a:srgbClr val="F79546"/>
          </a:solidFill>
        </p:spPr>
        <p:txBody>
          <a:bodyPr wrap="square" lIns="0" tIns="0" rIns="0" bIns="0" rtlCol="0"/>
          <a:lstStyle/>
          <a:p>
            <a:endParaRPr sz="2400" b="1">
              <a:solidFill>
                <a:schemeClr val="bg1"/>
              </a:solidFill>
            </a:endParaRPr>
          </a:p>
        </p:txBody>
      </p:sp>
      <p:sp>
        <p:nvSpPr>
          <p:cNvPr id="33" name="object 33"/>
          <p:cNvSpPr/>
          <p:nvPr/>
        </p:nvSpPr>
        <p:spPr>
          <a:xfrm>
            <a:off x="512480" y="5430623"/>
            <a:ext cx="2611720" cy="1046220"/>
          </a:xfrm>
          <a:custGeom>
            <a:avLst/>
            <a:gdLst/>
            <a:ahLst/>
            <a:cxnLst/>
            <a:rect l="l" t="t" r="r" b="b"/>
            <a:pathLst>
              <a:path w="3444240" h="1725295">
                <a:moveTo>
                  <a:pt x="-21" y="287580"/>
                </a:moveTo>
                <a:lnTo>
                  <a:pt x="3741" y="240954"/>
                </a:lnTo>
                <a:lnTo>
                  <a:pt x="14636" y="196719"/>
                </a:lnTo>
                <a:lnTo>
                  <a:pt x="32070" y="155468"/>
                </a:lnTo>
                <a:lnTo>
                  <a:pt x="55452" y="117794"/>
                </a:lnTo>
                <a:lnTo>
                  <a:pt x="84190" y="84290"/>
                </a:lnTo>
                <a:lnTo>
                  <a:pt x="117691" y="55547"/>
                </a:lnTo>
                <a:lnTo>
                  <a:pt x="155365" y="32160"/>
                </a:lnTo>
                <a:lnTo>
                  <a:pt x="196619" y="14722"/>
                </a:lnTo>
                <a:lnTo>
                  <a:pt x="240861" y="3823"/>
                </a:lnTo>
                <a:lnTo>
                  <a:pt x="287499" y="59"/>
                </a:lnTo>
                <a:lnTo>
                  <a:pt x="3156610" y="59"/>
                </a:lnTo>
                <a:lnTo>
                  <a:pt x="3203236" y="3823"/>
                </a:lnTo>
                <a:lnTo>
                  <a:pt x="3247471" y="14722"/>
                </a:lnTo>
                <a:lnTo>
                  <a:pt x="3288722" y="32160"/>
                </a:lnTo>
                <a:lnTo>
                  <a:pt x="3326396" y="55547"/>
                </a:lnTo>
                <a:lnTo>
                  <a:pt x="3359900" y="84290"/>
                </a:lnTo>
                <a:lnTo>
                  <a:pt x="3388643" y="117794"/>
                </a:lnTo>
                <a:lnTo>
                  <a:pt x="3412030" y="155468"/>
                </a:lnTo>
                <a:lnTo>
                  <a:pt x="3429469" y="196719"/>
                </a:lnTo>
                <a:lnTo>
                  <a:pt x="3440367" y="240954"/>
                </a:lnTo>
                <a:lnTo>
                  <a:pt x="3444131" y="287580"/>
                </a:lnTo>
                <a:lnTo>
                  <a:pt x="3444131" y="1437663"/>
                </a:lnTo>
                <a:lnTo>
                  <a:pt x="3440367" y="1484298"/>
                </a:lnTo>
                <a:lnTo>
                  <a:pt x="3429469" y="1528538"/>
                </a:lnTo>
                <a:lnTo>
                  <a:pt x="3412030" y="1569791"/>
                </a:lnTo>
                <a:lnTo>
                  <a:pt x="3388643" y="1607465"/>
                </a:lnTo>
                <a:lnTo>
                  <a:pt x="3359900" y="1640967"/>
                </a:lnTo>
                <a:lnTo>
                  <a:pt x="3326396" y="1669706"/>
                </a:lnTo>
                <a:lnTo>
                  <a:pt x="3288722" y="1693089"/>
                </a:lnTo>
                <a:lnTo>
                  <a:pt x="3247471" y="1710525"/>
                </a:lnTo>
                <a:lnTo>
                  <a:pt x="3203236" y="1721420"/>
                </a:lnTo>
                <a:lnTo>
                  <a:pt x="3156610" y="1725183"/>
                </a:lnTo>
                <a:lnTo>
                  <a:pt x="287499" y="1725183"/>
                </a:lnTo>
                <a:lnTo>
                  <a:pt x="240861" y="1721420"/>
                </a:lnTo>
                <a:lnTo>
                  <a:pt x="196619" y="1710525"/>
                </a:lnTo>
                <a:lnTo>
                  <a:pt x="155365" y="1693089"/>
                </a:lnTo>
                <a:lnTo>
                  <a:pt x="117691" y="1669706"/>
                </a:lnTo>
                <a:lnTo>
                  <a:pt x="84190" y="1640967"/>
                </a:lnTo>
                <a:lnTo>
                  <a:pt x="55452" y="1607465"/>
                </a:lnTo>
                <a:lnTo>
                  <a:pt x="32070" y="1569791"/>
                </a:lnTo>
                <a:lnTo>
                  <a:pt x="14636" y="1528538"/>
                </a:lnTo>
                <a:lnTo>
                  <a:pt x="3741" y="1484298"/>
                </a:lnTo>
                <a:lnTo>
                  <a:pt x="-21" y="1437663"/>
                </a:lnTo>
                <a:lnTo>
                  <a:pt x="-21" y="287580"/>
                </a:lnTo>
                <a:close/>
              </a:path>
            </a:pathLst>
          </a:custGeom>
          <a:ln w="25907">
            <a:solidFill>
              <a:srgbClr val="FFFFFF"/>
            </a:solidFill>
          </a:ln>
        </p:spPr>
        <p:txBody>
          <a:bodyPr wrap="square" lIns="0" tIns="0" rIns="0" bIns="0" rtlCol="0"/>
          <a:lstStyle/>
          <a:p>
            <a:endParaRPr sz="2400" b="1">
              <a:solidFill>
                <a:schemeClr val="bg1"/>
              </a:solidFill>
            </a:endParaRPr>
          </a:p>
        </p:txBody>
      </p:sp>
      <p:sp>
        <p:nvSpPr>
          <p:cNvPr id="34" name="object 34"/>
          <p:cNvSpPr txBox="1"/>
          <p:nvPr/>
        </p:nvSpPr>
        <p:spPr>
          <a:xfrm>
            <a:off x="918342" y="5670620"/>
            <a:ext cx="1595248" cy="563509"/>
          </a:xfrm>
          <a:prstGeom prst="rect">
            <a:avLst/>
          </a:prstGeom>
        </p:spPr>
        <p:txBody>
          <a:bodyPr vert="horz" wrap="square" lIns="0" tIns="0" rIns="0" bIns="0" rtlCol="0">
            <a:spAutoFit/>
          </a:bodyPr>
          <a:lstStyle/>
          <a:p>
            <a:pPr marL="346943" marR="3081" indent="-339626">
              <a:lnSpc>
                <a:spcPts val="2135"/>
              </a:lnSpc>
            </a:pPr>
            <a:r>
              <a:rPr sz="2400" b="1" spc="-30" dirty="0">
                <a:solidFill>
                  <a:schemeClr val="bg1"/>
                </a:solidFill>
                <a:latin typeface="Calibri"/>
                <a:cs typeface="Calibri"/>
              </a:rPr>
              <a:t>P</a:t>
            </a:r>
            <a:r>
              <a:rPr sz="2400" b="1" spc="-3" dirty="0">
                <a:solidFill>
                  <a:schemeClr val="bg1"/>
                </a:solidFill>
                <a:latin typeface="Calibri"/>
                <a:cs typeface="Calibri"/>
              </a:rPr>
              <a:t>en</a:t>
            </a:r>
            <a:r>
              <a:rPr sz="2400" b="1" spc="12" dirty="0">
                <a:solidFill>
                  <a:schemeClr val="bg1"/>
                </a:solidFill>
                <a:latin typeface="Calibri"/>
                <a:cs typeface="Calibri"/>
              </a:rPr>
              <a:t>g</a:t>
            </a:r>
            <a:r>
              <a:rPr sz="2400" b="1" spc="-3" dirty="0">
                <a:solidFill>
                  <a:schemeClr val="bg1"/>
                </a:solidFill>
                <a:latin typeface="Calibri"/>
                <a:cs typeface="Calibri"/>
              </a:rPr>
              <a:t>gunaan  </a:t>
            </a:r>
            <a:r>
              <a:rPr sz="2400" b="1" dirty="0">
                <a:solidFill>
                  <a:schemeClr val="bg1"/>
                </a:solidFill>
                <a:latin typeface="Calibri"/>
                <a:cs typeface="Calibri"/>
              </a:rPr>
              <a:t>APBN</a:t>
            </a:r>
            <a:endParaRPr sz="2400" b="1">
              <a:solidFill>
                <a:schemeClr val="bg1"/>
              </a:solidFill>
              <a:latin typeface="Calibri"/>
              <a:cs typeface="Calibri"/>
            </a:endParaRPr>
          </a:p>
        </p:txBody>
      </p:sp>
      <p:sp>
        <p:nvSpPr>
          <p:cNvPr id="35" name="object 35"/>
          <p:cNvSpPr txBox="1"/>
          <p:nvPr/>
        </p:nvSpPr>
        <p:spPr>
          <a:xfrm>
            <a:off x="11504090" y="6369481"/>
            <a:ext cx="85875" cy="169277"/>
          </a:xfrm>
          <a:prstGeom prst="rect">
            <a:avLst/>
          </a:prstGeom>
        </p:spPr>
        <p:txBody>
          <a:bodyPr vert="horz" wrap="square" lIns="0" tIns="0" rIns="0" bIns="0" rtlCol="0">
            <a:spAutoFit/>
          </a:bodyPr>
          <a:lstStyle/>
          <a:p>
            <a:pPr marL="7701"/>
            <a:r>
              <a:rPr sz="1100" dirty="0">
                <a:solidFill>
                  <a:srgbClr val="888888"/>
                </a:solidFill>
                <a:latin typeface="Calibri"/>
                <a:cs typeface="Calibri"/>
              </a:rPr>
              <a:t>3</a:t>
            </a:r>
            <a:endParaRPr sz="1100">
              <a:latin typeface="Calibri"/>
              <a:cs typeface="Calibri"/>
            </a:endParaRPr>
          </a:p>
        </p:txBody>
      </p:sp>
      <p:sp>
        <p:nvSpPr>
          <p:cNvPr id="36" name="TextBox 35"/>
          <p:cNvSpPr txBox="1"/>
          <p:nvPr/>
        </p:nvSpPr>
        <p:spPr>
          <a:xfrm>
            <a:off x="8915400" y="6324600"/>
            <a:ext cx="1767988" cy="261610"/>
          </a:xfrm>
          <a:prstGeom prst="rect">
            <a:avLst/>
          </a:prstGeom>
          <a:noFill/>
        </p:spPr>
        <p:txBody>
          <a:bodyPr wrap="none" rtlCol="0">
            <a:spAutoFit/>
          </a:bodyPr>
          <a:lstStyle/>
          <a:p>
            <a:r>
              <a:rPr lang="en-US" sz="1100" dirty="0" err="1" smtClean="0"/>
              <a:t>Sumber</a:t>
            </a:r>
            <a:r>
              <a:rPr lang="en-US" sz="1100" dirty="0" smtClean="0"/>
              <a:t> : </a:t>
            </a:r>
            <a:r>
              <a:rPr lang="en-US" sz="1100" dirty="0" err="1" smtClean="0"/>
              <a:t>Bappenas</a:t>
            </a:r>
            <a:r>
              <a:rPr lang="en-US" sz="1100" dirty="0" smtClean="0"/>
              <a:t> 2019</a:t>
            </a:r>
            <a:endParaRPr lang="en-US" sz="1100" dirty="0"/>
          </a:p>
        </p:txBody>
      </p:sp>
    </p:spTree>
    <p:extLst>
      <p:ext uri="{BB962C8B-B14F-4D97-AF65-F5344CB8AC3E}">
        <p14:creationId xmlns:p14="http://schemas.microsoft.com/office/powerpoint/2010/main" val="7116400"/>
      </p:ext>
    </p:extLst>
  </p:cSld>
  <p:clrMapOvr>
    <a:masterClrMapping/>
  </p:clrMapOvr>
  <p:transition xmlns:p14="http://schemas.microsoft.com/office/powerpoint/2010/main" spd="slow">
    <p:pull/>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57200" y="235184"/>
            <a:ext cx="10515600" cy="553998"/>
          </a:xfrm>
          <a:prstGeom prst="rect">
            <a:avLst/>
          </a:prstGeom>
        </p:spPr>
        <p:txBody>
          <a:bodyPr vert="horz" wrap="square" lIns="0" tIns="0" rIns="0" bIns="0" rtlCol="0">
            <a:spAutoFit/>
          </a:bodyPr>
          <a:lstStyle/>
          <a:p>
            <a:pPr marL="7701" algn="ctr"/>
            <a:r>
              <a:rPr sz="3600" b="1" dirty="0">
                <a:solidFill>
                  <a:srgbClr val="FFFF00"/>
                </a:solidFill>
                <a:latin typeface="Century Gothic"/>
                <a:cs typeface="Century Gothic"/>
              </a:rPr>
              <a:t>SUMBER </a:t>
            </a:r>
            <a:r>
              <a:rPr sz="3600" b="1" spc="-3" dirty="0">
                <a:solidFill>
                  <a:srgbClr val="FFFF00"/>
                </a:solidFill>
                <a:latin typeface="Century Gothic"/>
                <a:cs typeface="Century Gothic"/>
              </a:rPr>
              <a:t>DAYA </a:t>
            </a:r>
            <a:r>
              <a:rPr sz="3600" b="1" dirty="0">
                <a:solidFill>
                  <a:srgbClr val="FFFF00"/>
                </a:solidFill>
                <a:latin typeface="Century Gothic"/>
                <a:cs typeface="Century Gothic"/>
              </a:rPr>
              <a:t>MANUSIA:</a:t>
            </a:r>
            <a:r>
              <a:rPr sz="3600" b="1" spc="115" dirty="0">
                <a:solidFill>
                  <a:srgbClr val="FFFF00"/>
                </a:solidFill>
                <a:latin typeface="Century Gothic"/>
                <a:cs typeface="Century Gothic"/>
              </a:rPr>
              <a:t> </a:t>
            </a:r>
            <a:r>
              <a:rPr sz="3600" b="1" dirty="0">
                <a:solidFill>
                  <a:srgbClr val="FFFF00"/>
                </a:solidFill>
                <a:latin typeface="Century Gothic"/>
                <a:cs typeface="Century Gothic"/>
              </a:rPr>
              <a:t>KESEHATAN</a:t>
            </a:r>
            <a:endParaRPr sz="3600" dirty="0">
              <a:solidFill>
                <a:srgbClr val="FFFF00"/>
              </a:solidFill>
              <a:latin typeface="Century Gothic"/>
              <a:cs typeface="Century Gothic"/>
            </a:endParaRPr>
          </a:p>
        </p:txBody>
      </p:sp>
      <p:sp>
        <p:nvSpPr>
          <p:cNvPr id="3" name="object 3"/>
          <p:cNvSpPr txBox="1"/>
          <p:nvPr/>
        </p:nvSpPr>
        <p:spPr>
          <a:xfrm>
            <a:off x="868282" y="936141"/>
            <a:ext cx="10523783" cy="600164"/>
          </a:xfrm>
          <a:prstGeom prst="rect">
            <a:avLst/>
          </a:prstGeom>
        </p:spPr>
        <p:txBody>
          <a:bodyPr vert="horz" wrap="square" lIns="0" tIns="0" rIns="0" bIns="0" rtlCol="0">
            <a:spAutoFit/>
          </a:bodyPr>
          <a:lstStyle/>
          <a:p>
            <a:pPr marL="7701" marR="3081"/>
            <a:r>
              <a:rPr sz="1300" spc="-3" dirty="0">
                <a:latin typeface="Century Gothic"/>
                <a:cs typeface="Century Gothic"/>
              </a:rPr>
              <a:t>Meskipun </a:t>
            </a:r>
            <a:r>
              <a:rPr sz="1300" dirty="0">
                <a:latin typeface="Century Gothic"/>
                <a:cs typeface="Century Gothic"/>
              </a:rPr>
              <a:t>mengalami </a:t>
            </a:r>
            <a:r>
              <a:rPr sz="1300" spc="-3" dirty="0">
                <a:latin typeface="Century Gothic"/>
                <a:cs typeface="Century Gothic"/>
              </a:rPr>
              <a:t>perbaikan signifikan seperti peningkatan </a:t>
            </a:r>
            <a:r>
              <a:rPr sz="1300" dirty="0">
                <a:latin typeface="Century Gothic"/>
                <a:cs typeface="Century Gothic"/>
              </a:rPr>
              <a:t>usia harapan </a:t>
            </a:r>
            <a:r>
              <a:rPr sz="1300" spc="-3" dirty="0">
                <a:latin typeface="Century Gothic"/>
                <a:cs typeface="Century Gothic"/>
              </a:rPr>
              <a:t>hidup, </a:t>
            </a:r>
            <a:r>
              <a:rPr sz="1300" b="1" spc="-3" dirty="0">
                <a:latin typeface="Century Gothic"/>
                <a:cs typeface="Century Gothic"/>
              </a:rPr>
              <a:t>beberapa </a:t>
            </a:r>
            <a:r>
              <a:rPr sz="1300" b="1" dirty="0">
                <a:latin typeface="Century Gothic"/>
                <a:cs typeface="Century Gothic"/>
              </a:rPr>
              <a:t>capaian </a:t>
            </a:r>
            <a:r>
              <a:rPr sz="1300" b="1" spc="-3" dirty="0">
                <a:latin typeface="Century Gothic"/>
                <a:cs typeface="Century Gothic"/>
              </a:rPr>
              <a:t>indikator kesehatan </a:t>
            </a:r>
            <a:r>
              <a:rPr sz="1300" b="1" dirty="0">
                <a:latin typeface="Century Gothic"/>
                <a:cs typeface="Century Gothic"/>
              </a:rPr>
              <a:t>Indonesia  masih rendah dan </a:t>
            </a:r>
            <a:r>
              <a:rPr sz="1300" b="1" spc="-3" dirty="0">
                <a:latin typeface="Century Gothic"/>
                <a:cs typeface="Century Gothic"/>
              </a:rPr>
              <a:t>tertinggal </a:t>
            </a:r>
            <a:r>
              <a:rPr sz="1300" spc="-3" dirty="0">
                <a:latin typeface="Century Gothic"/>
                <a:cs typeface="Century Gothic"/>
              </a:rPr>
              <a:t>dibandingkan </a:t>
            </a:r>
            <a:r>
              <a:rPr sz="1300" dirty="0">
                <a:latin typeface="Century Gothic"/>
                <a:cs typeface="Century Gothic"/>
              </a:rPr>
              <a:t>negara </a:t>
            </a:r>
            <a:r>
              <a:rPr sz="1300" spc="-3" dirty="0">
                <a:latin typeface="Century Gothic"/>
                <a:cs typeface="Century Gothic"/>
              </a:rPr>
              <a:t>sebanding. </a:t>
            </a:r>
            <a:r>
              <a:rPr sz="1300" dirty="0">
                <a:latin typeface="Century Gothic"/>
                <a:cs typeface="Century Gothic"/>
              </a:rPr>
              <a:t>Hal </a:t>
            </a:r>
            <a:r>
              <a:rPr sz="1300" spc="-3" dirty="0">
                <a:latin typeface="Century Gothic"/>
                <a:cs typeface="Century Gothic"/>
              </a:rPr>
              <a:t>ini berpengaruh pada </a:t>
            </a:r>
            <a:r>
              <a:rPr sz="1300" b="1" spc="-3" dirty="0">
                <a:latin typeface="Century Gothic"/>
                <a:cs typeface="Century Gothic"/>
              </a:rPr>
              <a:t>produktivitas </a:t>
            </a:r>
            <a:r>
              <a:rPr sz="1300" b="1" dirty="0">
                <a:latin typeface="Century Gothic"/>
                <a:cs typeface="Century Gothic"/>
              </a:rPr>
              <a:t>tenaga </a:t>
            </a:r>
            <a:r>
              <a:rPr sz="1300" b="1" spc="-3" dirty="0">
                <a:latin typeface="Century Gothic"/>
                <a:cs typeface="Century Gothic"/>
              </a:rPr>
              <a:t>kerja </a:t>
            </a:r>
            <a:r>
              <a:rPr sz="1300" b="1" dirty="0">
                <a:latin typeface="Century Gothic"/>
                <a:cs typeface="Century Gothic"/>
              </a:rPr>
              <a:t>dalam</a:t>
            </a:r>
            <a:r>
              <a:rPr sz="1300" b="1" spc="58" dirty="0">
                <a:latin typeface="Century Gothic"/>
                <a:cs typeface="Century Gothic"/>
              </a:rPr>
              <a:t> </a:t>
            </a:r>
            <a:r>
              <a:rPr sz="1300" b="1" dirty="0">
                <a:latin typeface="Century Gothic"/>
                <a:cs typeface="Century Gothic"/>
              </a:rPr>
              <a:t>jangka</a:t>
            </a:r>
            <a:endParaRPr sz="1300">
              <a:latin typeface="Century Gothic"/>
              <a:cs typeface="Century Gothic"/>
            </a:endParaRPr>
          </a:p>
        </p:txBody>
      </p:sp>
      <p:sp>
        <p:nvSpPr>
          <p:cNvPr id="4" name="object 4"/>
          <p:cNvSpPr txBox="1"/>
          <p:nvPr/>
        </p:nvSpPr>
        <p:spPr>
          <a:xfrm>
            <a:off x="868282" y="1324277"/>
            <a:ext cx="724742" cy="205239"/>
          </a:xfrm>
          <a:prstGeom prst="rect">
            <a:avLst/>
          </a:prstGeom>
        </p:spPr>
        <p:txBody>
          <a:bodyPr vert="horz" wrap="square" lIns="0" tIns="0" rIns="0" bIns="0" rtlCol="0">
            <a:spAutoFit/>
          </a:bodyPr>
          <a:lstStyle/>
          <a:p>
            <a:pPr marL="7701"/>
            <a:r>
              <a:rPr sz="1300" b="1" spc="-3" dirty="0">
                <a:latin typeface="Century Gothic"/>
                <a:cs typeface="Century Gothic"/>
              </a:rPr>
              <a:t>panjang</a:t>
            </a:r>
            <a:r>
              <a:rPr sz="1300" spc="-3" dirty="0">
                <a:latin typeface="Century Gothic"/>
                <a:cs typeface="Century Gothic"/>
              </a:rPr>
              <a:t>.</a:t>
            </a:r>
            <a:endParaRPr sz="1300">
              <a:latin typeface="Century Gothic"/>
              <a:cs typeface="Century Gothic"/>
            </a:endParaRPr>
          </a:p>
        </p:txBody>
      </p:sp>
      <p:sp>
        <p:nvSpPr>
          <p:cNvPr id="5" name="object 5"/>
          <p:cNvSpPr/>
          <p:nvPr/>
        </p:nvSpPr>
        <p:spPr>
          <a:xfrm>
            <a:off x="2102547" y="1884304"/>
            <a:ext cx="285577" cy="285557"/>
          </a:xfrm>
          <a:prstGeom prst="rect">
            <a:avLst/>
          </a:prstGeom>
          <a:blipFill>
            <a:blip r:embed="rId2" cstate="print"/>
            <a:stretch>
              <a:fillRect/>
            </a:stretch>
          </a:blipFill>
        </p:spPr>
        <p:txBody>
          <a:bodyPr wrap="square" lIns="0" tIns="0" rIns="0" bIns="0" rtlCol="0"/>
          <a:lstStyle/>
          <a:p>
            <a:endParaRPr/>
          </a:p>
        </p:txBody>
      </p:sp>
      <p:sp>
        <p:nvSpPr>
          <p:cNvPr id="6" name="object 6"/>
          <p:cNvSpPr txBox="1"/>
          <p:nvPr/>
        </p:nvSpPr>
        <p:spPr>
          <a:xfrm>
            <a:off x="2621791" y="1592078"/>
            <a:ext cx="1683235" cy="941203"/>
          </a:xfrm>
          <a:prstGeom prst="rect">
            <a:avLst/>
          </a:prstGeom>
        </p:spPr>
        <p:txBody>
          <a:bodyPr vert="horz" wrap="square" lIns="0" tIns="0" rIns="0" bIns="0" rtlCol="0">
            <a:spAutoFit/>
          </a:bodyPr>
          <a:lstStyle/>
          <a:p>
            <a:pPr marL="7701" marR="3081">
              <a:lnSpc>
                <a:spcPct val="100299"/>
              </a:lnSpc>
            </a:pPr>
            <a:r>
              <a:rPr b="1" dirty="0">
                <a:solidFill>
                  <a:srgbClr val="FFFF00"/>
                </a:solidFill>
                <a:latin typeface="Century Gothic"/>
                <a:cs typeface="Century Gothic"/>
              </a:rPr>
              <a:t>3 </a:t>
            </a:r>
            <a:r>
              <a:rPr sz="1500" b="1" spc="-3" dirty="0">
                <a:solidFill>
                  <a:srgbClr val="FFFF00"/>
                </a:solidFill>
                <a:latin typeface="Century Gothic"/>
                <a:cs typeface="Century Gothic"/>
              </a:rPr>
              <a:t>dari </a:t>
            </a:r>
            <a:r>
              <a:rPr b="1" dirty="0">
                <a:solidFill>
                  <a:srgbClr val="FFFF00"/>
                </a:solidFill>
                <a:latin typeface="Century Gothic"/>
                <a:cs typeface="Century Gothic"/>
              </a:rPr>
              <a:t>10 </a:t>
            </a:r>
            <a:r>
              <a:rPr sz="1200" dirty="0">
                <a:solidFill>
                  <a:srgbClr val="FFFF00"/>
                </a:solidFill>
                <a:latin typeface="Century Gothic"/>
                <a:cs typeface="Century Gothic"/>
              </a:rPr>
              <a:t>anak </a:t>
            </a:r>
            <a:r>
              <a:rPr sz="1200" spc="-3" dirty="0">
                <a:solidFill>
                  <a:srgbClr val="FFFF00"/>
                </a:solidFill>
                <a:latin typeface="Century Gothic"/>
                <a:cs typeface="Century Gothic"/>
              </a:rPr>
              <a:t>di  bawah </a:t>
            </a:r>
            <a:r>
              <a:rPr sz="1200" dirty="0">
                <a:solidFill>
                  <a:srgbClr val="FFFF00"/>
                </a:solidFill>
                <a:latin typeface="Century Gothic"/>
                <a:cs typeface="Century Gothic"/>
              </a:rPr>
              <a:t>usia 5 tahun  </a:t>
            </a:r>
            <a:r>
              <a:rPr sz="1500" b="1" dirty="0">
                <a:solidFill>
                  <a:srgbClr val="FFFF00"/>
                </a:solidFill>
                <a:latin typeface="Century Gothic"/>
                <a:cs typeface="Century Gothic"/>
              </a:rPr>
              <a:t>menderita</a:t>
            </a:r>
            <a:r>
              <a:rPr sz="1500" b="1" spc="-64" dirty="0">
                <a:solidFill>
                  <a:srgbClr val="FFFF00"/>
                </a:solidFill>
                <a:latin typeface="Century Gothic"/>
                <a:cs typeface="Century Gothic"/>
              </a:rPr>
              <a:t> </a:t>
            </a:r>
            <a:r>
              <a:rPr sz="1500" b="1" i="1" dirty="0">
                <a:solidFill>
                  <a:srgbClr val="FFFF00"/>
                </a:solidFill>
                <a:latin typeface="CenturyGothic-BoldItalic"/>
                <a:cs typeface="CenturyGothic-BoldItalic"/>
              </a:rPr>
              <a:t>stunting</a:t>
            </a:r>
            <a:endParaRPr sz="1500" dirty="0">
              <a:solidFill>
                <a:srgbClr val="FFFF00"/>
              </a:solidFill>
              <a:latin typeface="CenturyGothic-BoldItalic"/>
              <a:cs typeface="CenturyGothic-BoldItalic"/>
            </a:endParaRPr>
          </a:p>
        </p:txBody>
      </p:sp>
      <p:sp>
        <p:nvSpPr>
          <p:cNvPr id="7" name="object 7"/>
          <p:cNvSpPr txBox="1"/>
          <p:nvPr/>
        </p:nvSpPr>
        <p:spPr>
          <a:xfrm>
            <a:off x="1504129" y="2642398"/>
            <a:ext cx="1340504" cy="123111"/>
          </a:xfrm>
          <a:prstGeom prst="rect">
            <a:avLst/>
          </a:prstGeom>
        </p:spPr>
        <p:txBody>
          <a:bodyPr vert="horz" wrap="square" lIns="0" tIns="0" rIns="0" bIns="0" rtlCol="0">
            <a:spAutoFit/>
          </a:bodyPr>
          <a:lstStyle/>
          <a:p>
            <a:pPr marL="7701"/>
            <a:r>
              <a:rPr sz="800" spc="-3" dirty="0">
                <a:latin typeface="Calibri"/>
                <a:cs typeface="Calibri"/>
              </a:rPr>
              <a:t>Sumber:  </a:t>
            </a:r>
            <a:r>
              <a:rPr sz="800" spc="-15" dirty="0">
                <a:latin typeface="Calibri"/>
                <a:cs typeface="Calibri"/>
              </a:rPr>
              <a:t>UNICEF, </a:t>
            </a:r>
            <a:r>
              <a:rPr sz="800" dirty="0">
                <a:latin typeface="Calibri"/>
                <a:cs typeface="Calibri"/>
              </a:rPr>
              <a:t>WHO</a:t>
            </a:r>
            <a:r>
              <a:rPr sz="800" spc="-27" dirty="0">
                <a:latin typeface="Calibri"/>
                <a:cs typeface="Calibri"/>
              </a:rPr>
              <a:t> </a:t>
            </a:r>
            <a:r>
              <a:rPr sz="800" spc="-3" dirty="0">
                <a:latin typeface="Calibri"/>
                <a:cs typeface="Calibri"/>
              </a:rPr>
              <a:t>(2016)</a:t>
            </a:r>
            <a:endParaRPr sz="800">
              <a:latin typeface="Calibri"/>
              <a:cs typeface="Calibri"/>
            </a:endParaRPr>
          </a:p>
        </p:txBody>
      </p:sp>
      <p:sp>
        <p:nvSpPr>
          <p:cNvPr id="8" name="object 8"/>
          <p:cNvSpPr/>
          <p:nvPr/>
        </p:nvSpPr>
        <p:spPr>
          <a:xfrm>
            <a:off x="816989" y="1656044"/>
            <a:ext cx="931590" cy="733760"/>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637696" y="5398776"/>
            <a:ext cx="1557271" cy="651512"/>
          </a:xfrm>
          <a:prstGeom prst="rect">
            <a:avLst/>
          </a:prstGeom>
          <a:blipFill>
            <a:blip r:embed="rId4" cstate="print"/>
            <a:stretch>
              <a:fillRect/>
            </a:stretch>
          </a:blipFill>
        </p:spPr>
        <p:txBody>
          <a:bodyPr wrap="square" lIns="0" tIns="0" rIns="0" bIns="0" rtlCol="0"/>
          <a:lstStyle/>
          <a:p>
            <a:endParaRPr>
              <a:solidFill>
                <a:srgbClr val="FFFFFF"/>
              </a:solidFill>
            </a:endParaRPr>
          </a:p>
        </p:txBody>
      </p:sp>
      <p:sp>
        <p:nvSpPr>
          <p:cNvPr id="10" name="object 10"/>
          <p:cNvSpPr txBox="1"/>
          <p:nvPr/>
        </p:nvSpPr>
        <p:spPr>
          <a:xfrm>
            <a:off x="2436027" y="5662689"/>
            <a:ext cx="2031743" cy="815736"/>
          </a:xfrm>
          <a:prstGeom prst="rect">
            <a:avLst/>
          </a:prstGeom>
        </p:spPr>
        <p:txBody>
          <a:bodyPr vert="horz" wrap="square" lIns="0" tIns="0" rIns="0" bIns="0" rtlCol="0">
            <a:spAutoFit/>
          </a:bodyPr>
          <a:lstStyle/>
          <a:p>
            <a:pPr marL="10012"/>
            <a:r>
              <a:rPr sz="1500" b="1" spc="-3" dirty="0">
                <a:solidFill>
                  <a:srgbClr val="FFFFFF"/>
                </a:solidFill>
                <a:latin typeface="Century Gothic"/>
                <a:cs typeface="Century Gothic"/>
              </a:rPr>
              <a:t>23 dari 100 </a:t>
            </a:r>
            <a:r>
              <a:rPr sz="1100" spc="-3" dirty="0">
                <a:solidFill>
                  <a:srgbClr val="FFFFFF"/>
                </a:solidFill>
                <a:latin typeface="Century Gothic"/>
                <a:cs typeface="Century Gothic"/>
              </a:rPr>
              <a:t>remaja</a:t>
            </a:r>
            <a:r>
              <a:rPr sz="1100" spc="-97" dirty="0">
                <a:solidFill>
                  <a:srgbClr val="FFFFFF"/>
                </a:solidFill>
                <a:latin typeface="Century Gothic"/>
                <a:cs typeface="Century Gothic"/>
              </a:rPr>
              <a:t> </a:t>
            </a:r>
            <a:r>
              <a:rPr sz="1100" spc="-3" dirty="0">
                <a:solidFill>
                  <a:srgbClr val="FFFFFF"/>
                </a:solidFill>
                <a:latin typeface="Century Gothic"/>
                <a:cs typeface="Century Gothic"/>
              </a:rPr>
              <a:t>laki-laki</a:t>
            </a:r>
            <a:endParaRPr sz="1100" dirty="0">
              <a:solidFill>
                <a:srgbClr val="FFFFFF"/>
              </a:solidFill>
              <a:latin typeface="Century Gothic"/>
              <a:cs typeface="Century Gothic"/>
            </a:endParaRPr>
          </a:p>
          <a:p>
            <a:pPr marL="10012">
              <a:spcBef>
                <a:spcPts val="3"/>
              </a:spcBef>
            </a:pPr>
            <a:r>
              <a:rPr sz="1100" dirty="0">
                <a:solidFill>
                  <a:srgbClr val="FFFFFF"/>
                </a:solidFill>
                <a:latin typeface="Century Gothic"/>
                <a:cs typeface="Century Gothic"/>
              </a:rPr>
              <a:t>usia </a:t>
            </a:r>
            <a:r>
              <a:rPr sz="1100" spc="-3" dirty="0">
                <a:solidFill>
                  <a:srgbClr val="FFFFFF"/>
                </a:solidFill>
                <a:latin typeface="Century Gothic"/>
                <a:cs typeface="Century Gothic"/>
              </a:rPr>
              <a:t>13-15 </a:t>
            </a:r>
            <a:r>
              <a:rPr sz="1100" spc="-6" dirty="0">
                <a:solidFill>
                  <a:srgbClr val="FFFFFF"/>
                </a:solidFill>
                <a:latin typeface="Century Gothic"/>
                <a:cs typeface="Century Gothic"/>
              </a:rPr>
              <a:t>tahun </a:t>
            </a:r>
            <a:r>
              <a:rPr sz="1200" b="1" dirty="0">
                <a:solidFill>
                  <a:srgbClr val="FFFFFF"/>
                </a:solidFill>
                <a:latin typeface="Century Gothic"/>
                <a:cs typeface="Century Gothic"/>
              </a:rPr>
              <a:t>merokok</a:t>
            </a:r>
            <a:endParaRPr sz="1200" dirty="0">
              <a:solidFill>
                <a:srgbClr val="FFFFFF"/>
              </a:solidFill>
              <a:latin typeface="Century Gothic"/>
              <a:cs typeface="Century Gothic"/>
            </a:endParaRPr>
          </a:p>
          <a:p>
            <a:pPr marL="7701">
              <a:spcBef>
                <a:spcPts val="958"/>
              </a:spcBef>
            </a:pPr>
            <a:r>
              <a:rPr sz="700" dirty="0">
                <a:solidFill>
                  <a:srgbClr val="FFFFFF"/>
                </a:solidFill>
                <a:latin typeface="Calibri"/>
                <a:cs typeface="Calibri"/>
              </a:rPr>
              <a:t>Sumber: </a:t>
            </a:r>
            <a:r>
              <a:rPr sz="700" spc="-3" dirty="0">
                <a:solidFill>
                  <a:srgbClr val="FFFFFF"/>
                </a:solidFill>
                <a:latin typeface="Calibri"/>
                <a:cs typeface="Calibri"/>
              </a:rPr>
              <a:t>WHO (2018),</a:t>
            </a:r>
            <a:r>
              <a:rPr sz="700" spc="-33" dirty="0">
                <a:solidFill>
                  <a:srgbClr val="FFFFFF"/>
                </a:solidFill>
                <a:latin typeface="Calibri"/>
                <a:cs typeface="Calibri"/>
              </a:rPr>
              <a:t> </a:t>
            </a:r>
            <a:r>
              <a:rPr sz="700" dirty="0">
                <a:solidFill>
                  <a:srgbClr val="FFFFFF"/>
                </a:solidFill>
                <a:latin typeface="Calibri"/>
                <a:cs typeface="Calibri"/>
              </a:rPr>
              <a:t>diolah</a:t>
            </a:r>
          </a:p>
        </p:txBody>
      </p:sp>
      <p:sp>
        <p:nvSpPr>
          <p:cNvPr id="11" name="object 11"/>
          <p:cNvSpPr/>
          <p:nvPr/>
        </p:nvSpPr>
        <p:spPr>
          <a:xfrm>
            <a:off x="4848919" y="1536234"/>
            <a:ext cx="0" cy="5149469"/>
          </a:xfrm>
          <a:custGeom>
            <a:avLst/>
            <a:gdLst/>
            <a:ahLst/>
            <a:cxnLst/>
            <a:rect l="l" t="t" r="r" b="b"/>
            <a:pathLst>
              <a:path h="8491855">
                <a:moveTo>
                  <a:pt x="-202" y="221"/>
                </a:moveTo>
                <a:lnTo>
                  <a:pt x="-202" y="8491646"/>
                </a:lnTo>
              </a:path>
            </a:pathLst>
          </a:custGeom>
          <a:ln w="10667">
            <a:solidFill>
              <a:srgbClr val="FFCE75"/>
            </a:solidFill>
          </a:ln>
        </p:spPr>
        <p:txBody>
          <a:bodyPr wrap="square" lIns="0" tIns="0" rIns="0" bIns="0" rtlCol="0"/>
          <a:lstStyle/>
          <a:p>
            <a:endParaRPr/>
          </a:p>
        </p:txBody>
      </p:sp>
      <p:sp>
        <p:nvSpPr>
          <p:cNvPr id="12" name="object 12"/>
          <p:cNvSpPr txBox="1"/>
          <p:nvPr/>
        </p:nvSpPr>
        <p:spPr>
          <a:xfrm>
            <a:off x="2589829" y="3733587"/>
            <a:ext cx="1727521" cy="938017"/>
          </a:xfrm>
          <a:prstGeom prst="rect">
            <a:avLst/>
          </a:prstGeom>
        </p:spPr>
        <p:txBody>
          <a:bodyPr vert="horz" wrap="square" lIns="0" tIns="385" rIns="0" bIns="0" rtlCol="0">
            <a:spAutoFit/>
          </a:bodyPr>
          <a:lstStyle/>
          <a:p>
            <a:pPr marL="7701">
              <a:spcBef>
                <a:spcPts val="3"/>
              </a:spcBef>
            </a:pPr>
            <a:r>
              <a:rPr sz="1200" spc="-3" dirty="0">
                <a:solidFill>
                  <a:srgbClr val="FFFFFF"/>
                </a:solidFill>
                <a:latin typeface="Century Gothic"/>
                <a:cs typeface="Century Gothic"/>
              </a:rPr>
              <a:t>Hanya </a:t>
            </a:r>
            <a:r>
              <a:rPr b="1" dirty="0">
                <a:solidFill>
                  <a:srgbClr val="FFFFFF"/>
                </a:solidFill>
                <a:latin typeface="Century Gothic"/>
                <a:cs typeface="Century Gothic"/>
              </a:rPr>
              <a:t>75 </a:t>
            </a:r>
            <a:r>
              <a:rPr sz="1500" b="1" spc="-3" dirty="0">
                <a:solidFill>
                  <a:srgbClr val="FFFFFF"/>
                </a:solidFill>
                <a:latin typeface="Century Gothic"/>
                <a:cs typeface="Century Gothic"/>
              </a:rPr>
              <a:t>dari</a:t>
            </a:r>
            <a:r>
              <a:rPr sz="1500" b="1" spc="79" dirty="0">
                <a:solidFill>
                  <a:srgbClr val="FFFFFF"/>
                </a:solidFill>
                <a:latin typeface="Century Gothic"/>
                <a:cs typeface="Century Gothic"/>
              </a:rPr>
              <a:t> </a:t>
            </a:r>
            <a:r>
              <a:rPr b="1" spc="3" dirty="0">
                <a:solidFill>
                  <a:srgbClr val="FFFFFF"/>
                </a:solidFill>
                <a:latin typeface="Century Gothic"/>
                <a:cs typeface="Century Gothic"/>
              </a:rPr>
              <a:t>100</a:t>
            </a:r>
            <a:endParaRPr dirty="0">
              <a:solidFill>
                <a:srgbClr val="FFFFFF"/>
              </a:solidFill>
              <a:latin typeface="Century Gothic"/>
              <a:cs typeface="Century Gothic"/>
            </a:endParaRPr>
          </a:p>
          <a:p>
            <a:pPr marL="7701" marR="46978">
              <a:lnSpc>
                <a:spcPct val="100200"/>
              </a:lnSpc>
              <a:spcBef>
                <a:spcPts val="3"/>
              </a:spcBef>
            </a:pPr>
            <a:r>
              <a:rPr sz="1200" spc="-3" dirty="0">
                <a:solidFill>
                  <a:srgbClr val="FFFFFF"/>
                </a:solidFill>
                <a:latin typeface="Century Gothic"/>
                <a:cs typeface="Century Gothic"/>
              </a:rPr>
              <a:t>anak </a:t>
            </a:r>
            <a:r>
              <a:rPr sz="1200" dirty="0">
                <a:solidFill>
                  <a:srgbClr val="FFFFFF"/>
                </a:solidFill>
                <a:latin typeface="Century Gothic"/>
                <a:cs typeface="Century Gothic"/>
              </a:rPr>
              <a:t>Indonesia  mendapat</a:t>
            </a:r>
            <a:r>
              <a:rPr sz="1200" spc="-67" dirty="0">
                <a:solidFill>
                  <a:srgbClr val="FFFFFF"/>
                </a:solidFill>
                <a:latin typeface="Century Gothic"/>
                <a:cs typeface="Century Gothic"/>
              </a:rPr>
              <a:t> </a:t>
            </a:r>
            <a:r>
              <a:rPr sz="1500" b="1" dirty="0">
                <a:solidFill>
                  <a:srgbClr val="FFFFFF"/>
                </a:solidFill>
                <a:latin typeface="Century Gothic"/>
                <a:cs typeface="Century Gothic"/>
              </a:rPr>
              <a:t>imunisasi  </a:t>
            </a:r>
            <a:r>
              <a:rPr sz="1500" b="1" spc="-3" dirty="0">
                <a:solidFill>
                  <a:srgbClr val="FFFFFF"/>
                </a:solidFill>
                <a:latin typeface="Century Gothic"/>
                <a:cs typeface="Century Gothic"/>
              </a:rPr>
              <a:t>campak</a:t>
            </a:r>
            <a:endParaRPr sz="1500" dirty="0">
              <a:solidFill>
                <a:srgbClr val="FFFFFF"/>
              </a:solidFill>
              <a:latin typeface="Century Gothic"/>
              <a:cs typeface="Century Gothic"/>
            </a:endParaRPr>
          </a:p>
        </p:txBody>
      </p:sp>
      <p:sp>
        <p:nvSpPr>
          <p:cNvPr id="13" name="object 13"/>
          <p:cNvSpPr/>
          <p:nvPr/>
        </p:nvSpPr>
        <p:spPr>
          <a:xfrm>
            <a:off x="2097926" y="3289908"/>
            <a:ext cx="290197" cy="291101"/>
          </a:xfrm>
          <a:prstGeom prst="rect">
            <a:avLst/>
          </a:prstGeom>
          <a:blipFill>
            <a:blip r:embed="rId5" cstate="print"/>
            <a:stretch>
              <a:fillRect/>
            </a:stretch>
          </a:blipFill>
        </p:spPr>
        <p:txBody>
          <a:bodyPr wrap="square" lIns="0" tIns="0" rIns="0" bIns="0" rtlCol="0"/>
          <a:lstStyle/>
          <a:p>
            <a:endParaRPr/>
          </a:p>
        </p:txBody>
      </p:sp>
      <p:sp>
        <p:nvSpPr>
          <p:cNvPr id="14" name="object 14"/>
          <p:cNvSpPr/>
          <p:nvPr/>
        </p:nvSpPr>
        <p:spPr>
          <a:xfrm>
            <a:off x="2097926" y="3989476"/>
            <a:ext cx="147871" cy="148785"/>
          </a:xfrm>
          <a:prstGeom prst="rect">
            <a:avLst/>
          </a:prstGeom>
          <a:blipFill>
            <a:blip r:embed="rId6" cstate="print"/>
            <a:stretch>
              <a:fillRect/>
            </a:stretch>
          </a:blipFill>
        </p:spPr>
        <p:txBody>
          <a:bodyPr wrap="square" lIns="0" tIns="0" rIns="0" bIns="0" rtlCol="0"/>
          <a:lstStyle/>
          <a:p>
            <a:endParaRPr/>
          </a:p>
        </p:txBody>
      </p:sp>
      <p:sp>
        <p:nvSpPr>
          <p:cNvPr id="15" name="object 15"/>
          <p:cNvSpPr/>
          <p:nvPr/>
        </p:nvSpPr>
        <p:spPr>
          <a:xfrm>
            <a:off x="2260584" y="3986704"/>
            <a:ext cx="151568" cy="151557"/>
          </a:xfrm>
          <a:prstGeom prst="rect">
            <a:avLst/>
          </a:prstGeom>
          <a:blipFill>
            <a:blip r:embed="rId7" cstate="print"/>
            <a:stretch>
              <a:fillRect/>
            </a:stretch>
          </a:blipFill>
        </p:spPr>
        <p:txBody>
          <a:bodyPr wrap="square" lIns="0" tIns="0" rIns="0" bIns="0" rtlCol="0"/>
          <a:lstStyle/>
          <a:p>
            <a:endParaRPr/>
          </a:p>
        </p:txBody>
      </p:sp>
      <p:sp>
        <p:nvSpPr>
          <p:cNvPr id="16" name="object 16"/>
          <p:cNvSpPr txBox="1"/>
          <p:nvPr/>
        </p:nvSpPr>
        <p:spPr>
          <a:xfrm>
            <a:off x="2106705" y="3530023"/>
            <a:ext cx="233751" cy="261610"/>
          </a:xfrm>
          <a:prstGeom prst="rect">
            <a:avLst/>
          </a:prstGeom>
        </p:spPr>
        <p:txBody>
          <a:bodyPr vert="horz" wrap="square" lIns="0" tIns="0" rIns="0" bIns="0" rtlCol="0">
            <a:spAutoFit/>
          </a:bodyPr>
          <a:lstStyle/>
          <a:p>
            <a:pPr marL="7701"/>
            <a:r>
              <a:rPr sz="1700" b="1" spc="-6" dirty="0">
                <a:solidFill>
                  <a:srgbClr val="FFFFFF"/>
                </a:solidFill>
                <a:latin typeface="Calibri"/>
                <a:cs typeface="Calibri"/>
              </a:rPr>
              <a:t>75</a:t>
            </a:r>
            <a:endParaRPr sz="1700" dirty="0">
              <a:solidFill>
                <a:srgbClr val="FFFFFF"/>
              </a:solidFill>
              <a:latin typeface="Calibri"/>
              <a:cs typeface="Calibri"/>
            </a:endParaRPr>
          </a:p>
        </p:txBody>
      </p:sp>
      <p:sp>
        <p:nvSpPr>
          <p:cNvPr id="17" name="object 17"/>
          <p:cNvSpPr txBox="1"/>
          <p:nvPr/>
        </p:nvSpPr>
        <p:spPr>
          <a:xfrm>
            <a:off x="2106705" y="4130709"/>
            <a:ext cx="233751" cy="261610"/>
          </a:xfrm>
          <a:prstGeom prst="rect">
            <a:avLst/>
          </a:prstGeom>
        </p:spPr>
        <p:txBody>
          <a:bodyPr vert="horz" wrap="square" lIns="0" tIns="0" rIns="0" bIns="0" rtlCol="0">
            <a:spAutoFit/>
          </a:bodyPr>
          <a:lstStyle/>
          <a:p>
            <a:pPr marL="7701"/>
            <a:r>
              <a:rPr sz="1700" b="1" spc="-6" dirty="0">
                <a:solidFill>
                  <a:srgbClr val="7E7E7E"/>
                </a:solidFill>
                <a:latin typeface="Calibri"/>
                <a:cs typeface="Calibri"/>
              </a:rPr>
              <a:t>99</a:t>
            </a:r>
            <a:endParaRPr sz="1700">
              <a:latin typeface="Calibri"/>
              <a:cs typeface="Calibri"/>
            </a:endParaRPr>
          </a:p>
        </p:txBody>
      </p:sp>
      <p:sp>
        <p:nvSpPr>
          <p:cNvPr id="18" name="object 18"/>
          <p:cNvSpPr txBox="1"/>
          <p:nvPr/>
        </p:nvSpPr>
        <p:spPr>
          <a:xfrm>
            <a:off x="2106705" y="4721460"/>
            <a:ext cx="233751" cy="261610"/>
          </a:xfrm>
          <a:prstGeom prst="rect">
            <a:avLst/>
          </a:prstGeom>
        </p:spPr>
        <p:txBody>
          <a:bodyPr vert="horz" wrap="square" lIns="0" tIns="0" rIns="0" bIns="0" rtlCol="0">
            <a:spAutoFit/>
          </a:bodyPr>
          <a:lstStyle/>
          <a:p>
            <a:pPr marL="7701"/>
            <a:r>
              <a:rPr sz="1700" b="1" spc="-6" dirty="0">
                <a:solidFill>
                  <a:srgbClr val="7E7E7E"/>
                </a:solidFill>
                <a:latin typeface="Calibri"/>
                <a:cs typeface="Calibri"/>
              </a:rPr>
              <a:t>97</a:t>
            </a:r>
            <a:endParaRPr sz="1700">
              <a:latin typeface="Calibri"/>
              <a:cs typeface="Calibri"/>
            </a:endParaRPr>
          </a:p>
        </p:txBody>
      </p:sp>
      <p:sp>
        <p:nvSpPr>
          <p:cNvPr id="19" name="object 19"/>
          <p:cNvSpPr/>
          <p:nvPr/>
        </p:nvSpPr>
        <p:spPr>
          <a:xfrm>
            <a:off x="2079442" y="4519003"/>
            <a:ext cx="291121" cy="291101"/>
          </a:xfrm>
          <a:prstGeom prst="rect">
            <a:avLst/>
          </a:prstGeom>
          <a:blipFill>
            <a:blip r:embed="rId8" cstate="print"/>
            <a:stretch>
              <a:fillRect/>
            </a:stretch>
          </a:blipFill>
        </p:spPr>
        <p:txBody>
          <a:bodyPr wrap="square" lIns="0" tIns="0" rIns="0" bIns="0" rtlCol="0"/>
          <a:lstStyle/>
          <a:p>
            <a:endParaRPr/>
          </a:p>
        </p:txBody>
      </p:sp>
      <p:sp>
        <p:nvSpPr>
          <p:cNvPr id="20" name="object 20"/>
          <p:cNvSpPr txBox="1"/>
          <p:nvPr/>
        </p:nvSpPr>
        <p:spPr>
          <a:xfrm>
            <a:off x="5214778" y="1436939"/>
            <a:ext cx="6427949" cy="1049467"/>
          </a:xfrm>
          <a:prstGeom prst="rect">
            <a:avLst/>
          </a:prstGeom>
        </p:spPr>
        <p:txBody>
          <a:bodyPr vert="horz" wrap="square" lIns="0" tIns="0" rIns="0" bIns="0" rtlCol="0">
            <a:spAutoFit/>
          </a:bodyPr>
          <a:lstStyle/>
          <a:p>
            <a:pPr marL="7701"/>
            <a:r>
              <a:rPr sz="2700" b="1" dirty="0">
                <a:solidFill>
                  <a:srgbClr val="FFFFFF"/>
                </a:solidFill>
                <a:latin typeface="Century Gothic"/>
                <a:cs typeface="Century Gothic"/>
              </a:rPr>
              <a:t>26 </a:t>
            </a:r>
            <a:r>
              <a:rPr sz="1500" b="1" spc="-3" dirty="0">
                <a:solidFill>
                  <a:srgbClr val="FFFFFF"/>
                </a:solidFill>
                <a:latin typeface="Century Gothic"/>
                <a:cs typeface="Century Gothic"/>
              </a:rPr>
              <a:t>dari </a:t>
            </a:r>
            <a:r>
              <a:rPr b="1" spc="3" dirty="0">
                <a:solidFill>
                  <a:srgbClr val="FFFFFF"/>
                </a:solidFill>
                <a:latin typeface="Century Gothic"/>
                <a:cs typeface="Century Gothic"/>
              </a:rPr>
              <a:t>100 </a:t>
            </a:r>
            <a:r>
              <a:rPr sz="1500" b="1" spc="-3" dirty="0">
                <a:solidFill>
                  <a:srgbClr val="FFFFFF"/>
                </a:solidFill>
                <a:latin typeface="Century Gothic"/>
                <a:cs typeface="Century Gothic"/>
              </a:rPr>
              <a:t>kematian penduduk </a:t>
            </a:r>
            <a:r>
              <a:rPr sz="1100" dirty="0">
                <a:solidFill>
                  <a:srgbClr val="FFFFFF"/>
                </a:solidFill>
                <a:latin typeface="Century Gothic"/>
                <a:cs typeface="Century Gothic"/>
              </a:rPr>
              <a:t>usia </a:t>
            </a:r>
            <a:r>
              <a:rPr sz="1100" spc="-3" dirty="0">
                <a:solidFill>
                  <a:srgbClr val="FFFFFF"/>
                </a:solidFill>
                <a:latin typeface="Century Gothic"/>
                <a:cs typeface="Century Gothic"/>
              </a:rPr>
              <a:t>30-70 </a:t>
            </a:r>
            <a:r>
              <a:rPr sz="1100" spc="-6" dirty="0">
                <a:solidFill>
                  <a:srgbClr val="FFFFFF"/>
                </a:solidFill>
                <a:latin typeface="Century Gothic"/>
                <a:cs typeface="Century Gothic"/>
              </a:rPr>
              <a:t>tahun </a:t>
            </a:r>
            <a:r>
              <a:rPr sz="1100" spc="-3" dirty="0">
                <a:solidFill>
                  <a:srgbClr val="FFFFFF"/>
                </a:solidFill>
                <a:latin typeface="Century Gothic"/>
                <a:cs typeface="Century Gothic"/>
              </a:rPr>
              <a:t>disebabkan oleh </a:t>
            </a:r>
            <a:r>
              <a:rPr sz="1100" b="1" dirty="0">
                <a:solidFill>
                  <a:srgbClr val="FFFFFF"/>
                </a:solidFill>
                <a:latin typeface="Century Gothic"/>
                <a:cs typeface="Century Gothic"/>
              </a:rPr>
              <a:t>4</a:t>
            </a:r>
            <a:r>
              <a:rPr sz="1100" b="1" spc="-191" dirty="0">
                <a:solidFill>
                  <a:srgbClr val="FFFFFF"/>
                </a:solidFill>
                <a:latin typeface="Century Gothic"/>
                <a:cs typeface="Century Gothic"/>
              </a:rPr>
              <a:t> </a:t>
            </a:r>
            <a:r>
              <a:rPr sz="1500" b="1" spc="-3" dirty="0">
                <a:solidFill>
                  <a:srgbClr val="FFFFFF"/>
                </a:solidFill>
                <a:latin typeface="Century Gothic"/>
                <a:cs typeface="Century Gothic"/>
              </a:rPr>
              <a:t>penyakit</a:t>
            </a:r>
            <a:endParaRPr sz="1500" dirty="0">
              <a:solidFill>
                <a:srgbClr val="FFFFFF"/>
              </a:solidFill>
              <a:latin typeface="Century Gothic"/>
              <a:cs typeface="Century Gothic"/>
            </a:endParaRPr>
          </a:p>
          <a:p>
            <a:pPr marL="7701" marR="427036">
              <a:lnSpc>
                <a:spcPct val="100400"/>
              </a:lnSpc>
              <a:spcBef>
                <a:spcPts val="12"/>
              </a:spcBef>
            </a:pPr>
            <a:r>
              <a:rPr sz="1500" b="1" dirty="0">
                <a:solidFill>
                  <a:srgbClr val="FFFFFF"/>
                </a:solidFill>
                <a:latin typeface="Century Gothic"/>
                <a:cs typeface="Century Gothic"/>
              </a:rPr>
              <a:t>tidak menular</a:t>
            </a:r>
            <a:r>
              <a:rPr sz="1100" b="1" dirty="0">
                <a:solidFill>
                  <a:srgbClr val="FFFFFF"/>
                </a:solidFill>
                <a:latin typeface="Century Gothic"/>
                <a:cs typeface="Century Gothic"/>
              </a:rPr>
              <a:t>: </a:t>
            </a:r>
            <a:r>
              <a:rPr sz="1100" spc="-3" dirty="0">
                <a:solidFill>
                  <a:srgbClr val="FFFFFF"/>
                </a:solidFill>
                <a:latin typeface="Century Gothic"/>
                <a:cs typeface="Century Gothic"/>
              </a:rPr>
              <a:t>kanker, diabetes, kardiovaskular </a:t>
            </a:r>
            <a:r>
              <a:rPr sz="1100" spc="-9" dirty="0">
                <a:solidFill>
                  <a:srgbClr val="FFFFFF"/>
                </a:solidFill>
                <a:latin typeface="Century Gothic"/>
                <a:cs typeface="Century Gothic"/>
              </a:rPr>
              <a:t>(CVD), </a:t>
            </a:r>
            <a:r>
              <a:rPr sz="1100" spc="-6" dirty="0">
                <a:solidFill>
                  <a:srgbClr val="FFFFFF"/>
                </a:solidFill>
                <a:latin typeface="Century Gothic"/>
                <a:cs typeface="Century Gothic"/>
              </a:rPr>
              <a:t>atau pernafasan </a:t>
            </a:r>
            <a:r>
              <a:rPr sz="1100" dirty="0">
                <a:solidFill>
                  <a:srgbClr val="FFFFFF"/>
                </a:solidFill>
                <a:latin typeface="Century Gothic"/>
                <a:cs typeface="Century Gothic"/>
              </a:rPr>
              <a:t>kronis </a:t>
            </a:r>
            <a:r>
              <a:rPr sz="1100" spc="-6" dirty="0">
                <a:solidFill>
                  <a:srgbClr val="FFFFFF"/>
                </a:solidFill>
                <a:latin typeface="Century Gothic"/>
                <a:cs typeface="Century Gothic"/>
              </a:rPr>
              <a:t>(CRD)  </a:t>
            </a:r>
            <a:r>
              <a:rPr sz="1100" spc="-3" dirty="0">
                <a:solidFill>
                  <a:srgbClr val="FFFFFF"/>
                </a:solidFill>
                <a:latin typeface="Century Gothic"/>
                <a:cs typeface="Century Gothic"/>
              </a:rPr>
              <a:t>dibandingkan…</a:t>
            </a:r>
            <a:endParaRPr sz="1100" dirty="0">
              <a:solidFill>
                <a:srgbClr val="FFFFFF"/>
              </a:solidFill>
              <a:latin typeface="Century Gothic"/>
              <a:cs typeface="Century Gothic"/>
            </a:endParaRPr>
          </a:p>
        </p:txBody>
      </p:sp>
      <p:sp>
        <p:nvSpPr>
          <p:cNvPr id="21" name="object 21"/>
          <p:cNvSpPr txBox="1"/>
          <p:nvPr/>
        </p:nvSpPr>
        <p:spPr>
          <a:xfrm>
            <a:off x="5231414" y="4159820"/>
            <a:ext cx="4031909" cy="184666"/>
          </a:xfrm>
          <a:prstGeom prst="rect">
            <a:avLst/>
          </a:prstGeom>
        </p:spPr>
        <p:txBody>
          <a:bodyPr vert="horz" wrap="square" lIns="0" tIns="0" rIns="0" bIns="0" rtlCol="0">
            <a:spAutoFit/>
          </a:bodyPr>
          <a:lstStyle/>
          <a:p>
            <a:pPr marL="7701"/>
            <a:r>
              <a:rPr sz="1200" b="1" spc="-3" dirty="0">
                <a:solidFill>
                  <a:srgbClr val="FFFF00"/>
                </a:solidFill>
                <a:latin typeface="Century Gothic"/>
                <a:cs typeface="Century Gothic"/>
              </a:rPr>
              <a:t>Fasilitas kesehatan </a:t>
            </a:r>
            <a:r>
              <a:rPr sz="1200" b="1" dirty="0">
                <a:solidFill>
                  <a:srgbClr val="FFFF00"/>
                </a:solidFill>
                <a:latin typeface="Century Gothic"/>
                <a:cs typeface="Century Gothic"/>
              </a:rPr>
              <a:t>Indonesia masih </a:t>
            </a:r>
            <a:r>
              <a:rPr sz="1200" b="1" spc="-3" dirty="0">
                <a:solidFill>
                  <a:srgbClr val="FFFF00"/>
                </a:solidFill>
                <a:latin typeface="Century Gothic"/>
                <a:cs typeface="Century Gothic"/>
              </a:rPr>
              <a:t>sangat tertinggal</a:t>
            </a:r>
            <a:r>
              <a:rPr sz="1200" spc="-3" dirty="0">
                <a:solidFill>
                  <a:srgbClr val="FFFF00"/>
                </a:solidFill>
                <a:latin typeface="Century Gothic"/>
                <a:cs typeface="Century Gothic"/>
              </a:rPr>
              <a:t>:</a:t>
            </a:r>
            <a:endParaRPr sz="1200" dirty="0">
              <a:solidFill>
                <a:srgbClr val="FFFF00"/>
              </a:solidFill>
              <a:latin typeface="Century Gothic"/>
              <a:cs typeface="Century Gothic"/>
            </a:endParaRPr>
          </a:p>
        </p:txBody>
      </p:sp>
      <p:sp>
        <p:nvSpPr>
          <p:cNvPr id="22" name="object 22"/>
          <p:cNvSpPr txBox="1"/>
          <p:nvPr/>
        </p:nvSpPr>
        <p:spPr>
          <a:xfrm>
            <a:off x="10158459" y="3128645"/>
            <a:ext cx="1315473" cy="246221"/>
          </a:xfrm>
          <a:prstGeom prst="rect">
            <a:avLst/>
          </a:prstGeom>
        </p:spPr>
        <p:txBody>
          <a:bodyPr vert="horz" wrap="square" lIns="0" tIns="0" rIns="0" bIns="0" rtlCol="0">
            <a:spAutoFit/>
          </a:bodyPr>
          <a:lstStyle/>
          <a:p>
            <a:pPr marL="244131" marR="3081" indent="-236814"/>
            <a:r>
              <a:rPr sz="800" spc="-3" dirty="0">
                <a:latin typeface="Calibri"/>
                <a:cs typeface="Calibri"/>
              </a:rPr>
              <a:t>Sumber: </a:t>
            </a:r>
            <a:r>
              <a:rPr sz="800" spc="-9" dirty="0">
                <a:latin typeface="Calibri"/>
                <a:cs typeface="Calibri"/>
              </a:rPr>
              <a:t>World </a:t>
            </a:r>
            <a:r>
              <a:rPr sz="800" spc="-3" dirty="0">
                <a:latin typeface="Calibri"/>
                <a:cs typeface="Calibri"/>
              </a:rPr>
              <a:t>Development  </a:t>
            </a:r>
            <a:r>
              <a:rPr sz="800" spc="-6" dirty="0">
                <a:latin typeface="Calibri"/>
                <a:cs typeface="Calibri"/>
              </a:rPr>
              <a:t>Indicators </a:t>
            </a:r>
            <a:r>
              <a:rPr sz="800" spc="-3" dirty="0">
                <a:latin typeface="Calibri"/>
                <a:cs typeface="Calibri"/>
              </a:rPr>
              <a:t>(2016),</a:t>
            </a:r>
            <a:r>
              <a:rPr sz="800" spc="-30" dirty="0">
                <a:latin typeface="Calibri"/>
                <a:cs typeface="Calibri"/>
              </a:rPr>
              <a:t> </a:t>
            </a:r>
            <a:r>
              <a:rPr sz="800" dirty="0">
                <a:latin typeface="Calibri"/>
                <a:cs typeface="Calibri"/>
              </a:rPr>
              <a:t>diolah</a:t>
            </a:r>
            <a:endParaRPr sz="800">
              <a:latin typeface="Calibri"/>
              <a:cs typeface="Calibri"/>
            </a:endParaRPr>
          </a:p>
        </p:txBody>
      </p:sp>
      <p:sp>
        <p:nvSpPr>
          <p:cNvPr id="23" name="object 23"/>
          <p:cNvSpPr txBox="1"/>
          <p:nvPr/>
        </p:nvSpPr>
        <p:spPr>
          <a:xfrm>
            <a:off x="10776747" y="5504433"/>
            <a:ext cx="842580" cy="754053"/>
          </a:xfrm>
          <a:prstGeom prst="rect">
            <a:avLst/>
          </a:prstGeom>
        </p:spPr>
        <p:txBody>
          <a:bodyPr vert="horz" wrap="square" lIns="0" tIns="0" rIns="0" bIns="0" rtlCol="0">
            <a:spAutoFit/>
          </a:bodyPr>
          <a:lstStyle/>
          <a:p>
            <a:pPr marL="7701" marR="3081"/>
            <a:r>
              <a:rPr sz="700" spc="-3" dirty="0">
                <a:latin typeface="Calibri"/>
                <a:cs typeface="Calibri"/>
              </a:rPr>
              <a:t>Sumber: </a:t>
            </a:r>
            <a:r>
              <a:rPr sz="700" dirty="0">
                <a:latin typeface="Calibri"/>
                <a:cs typeface="Calibri"/>
              </a:rPr>
              <a:t>World  Development</a:t>
            </a:r>
            <a:r>
              <a:rPr sz="700" spc="-79" dirty="0">
                <a:latin typeface="Calibri"/>
                <a:cs typeface="Calibri"/>
              </a:rPr>
              <a:t> </a:t>
            </a:r>
            <a:r>
              <a:rPr sz="700" dirty="0">
                <a:latin typeface="Calibri"/>
                <a:cs typeface="Calibri"/>
              </a:rPr>
              <a:t>Indicators</a:t>
            </a:r>
            <a:endParaRPr sz="700">
              <a:latin typeface="Calibri"/>
              <a:cs typeface="Calibri"/>
            </a:endParaRPr>
          </a:p>
          <a:p>
            <a:pPr marL="7701" marR="9242"/>
            <a:r>
              <a:rPr sz="700" dirty="0">
                <a:latin typeface="Calibri"/>
                <a:cs typeface="Calibri"/>
              </a:rPr>
              <a:t>**Indonesia &amp;</a:t>
            </a:r>
            <a:r>
              <a:rPr sz="700" spc="-61" dirty="0">
                <a:latin typeface="Calibri"/>
                <a:cs typeface="Calibri"/>
              </a:rPr>
              <a:t> </a:t>
            </a:r>
            <a:r>
              <a:rPr sz="700" spc="-3" dirty="0">
                <a:latin typeface="Calibri"/>
                <a:cs typeface="Calibri"/>
              </a:rPr>
              <a:t>Malaysia  </a:t>
            </a:r>
            <a:r>
              <a:rPr sz="700" dirty="0">
                <a:latin typeface="Calibri"/>
                <a:cs typeface="Calibri"/>
              </a:rPr>
              <a:t>(2015), </a:t>
            </a:r>
            <a:r>
              <a:rPr sz="700" spc="-3" dirty="0">
                <a:latin typeface="Calibri"/>
                <a:cs typeface="Calibri"/>
              </a:rPr>
              <a:t>Vietnam</a:t>
            </a:r>
            <a:r>
              <a:rPr sz="700" spc="-39" dirty="0">
                <a:latin typeface="Calibri"/>
                <a:cs typeface="Calibri"/>
              </a:rPr>
              <a:t> </a:t>
            </a:r>
            <a:r>
              <a:rPr sz="700" spc="-3" dirty="0">
                <a:latin typeface="Calibri"/>
                <a:cs typeface="Calibri"/>
              </a:rPr>
              <a:t>(2014),</a:t>
            </a:r>
            <a:endParaRPr sz="700">
              <a:latin typeface="Calibri"/>
              <a:cs typeface="Calibri"/>
            </a:endParaRPr>
          </a:p>
          <a:p>
            <a:pPr marL="7701"/>
            <a:r>
              <a:rPr sz="700" spc="-3" dirty="0">
                <a:latin typeface="Calibri"/>
                <a:cs typeface="Calibri"/>
              </a:rPr>
              <a:t>Thailand</a:t>
            </a:r>
            <a:r>
              <a:rPr sz="700" spc="-55" dirty="0">
                <a:latin typeface="Calibri"/>
                <a:cs typeface="Calibri"/>
              </a:rPr>
              <a:t> </a:t>
            </a:r>
            <a:r>
              <a:rPr sz="700" dirty="0">
                <a:latin typeface="Calibri"/>
                <a:cs typeface="Calibri"/>
              </a:rPr>
              <a:t>(2010)</a:t>
            </a:r>
            <a:endParaRPr sz="700">
              <a:latin typeface="Calibri"/>
              <a:cs typeface="Calibri"/>
            </a:endParaRPr>
          </a:p>
        </p:txBody>
      </p:sp>
      <p:sp>
        <p:nvSpPr>
          <p:cNvPr id="24" name="object 24"/>
          <p:cNvSpPr txBox="1"/>
          <p:nvPr/>
        </p:nvSpPr>
        <p:spPr>
          <a:xfrm>
            <a:off x="8857576" y="2540815"/>
            <a:ext cx="816394" cy="576057"/>
          </a:xfrm>
          <a:prstGeom prst="rect">
            <a:avLst/>
          </a:prstGeom>
        </p:spPr>
        <p:txBody>
          <a:bodyPr vert="horz" wrap="square" lIns="0" tIns="0" rIns="0" bIns="0" rtlCol="0">
            <a:spAutoFit/>
          </a:bodyPr>
          <a:lstStyle/>
          <a:p>
            <a:pPr marR="67771" algn="ctr"/>
            <a:r>
              <a:rPr sz="2200" b="1" spc="-3" dirty="0">
                <a:solidFill>
                  <a:srgbClr val="FFFFFF"/>
                </a:solidFill>
                <a:latin typeface="Century Gothic"/>
                <a:cs typeface="Century Gothic"/>
              </a:rPr>
              <a:t>15</a:t>
            </a:r>
            <a:endParaRPr sz="2200" dirty="0">
              <a:solidFill>
                <a:srgbClr val="FFFFFF"/>
              </a:solidFill>
              <a:latin typeface="Century Gothic"/>
              <a:cs typeface="Century Gothic"/>
            </a:endParaRPr>
          </a:p>
          <a:p>
            <a:pPr algn="ctr">
              <a:spcBef>
                <a:spcPts val="373"/>
              </a:spcBef>
            </a:pPr>
            <a:r>
              <a:rPr sz="1200" b="1" spc="-6" dirty="0">
                <a:solidFill>
                  <a:srgbClr val="FFFFFF"/>
                </a:solidFill>
                <a:latin typeface="Century Gothic"/>
                <a:cs typeface="Century Gothic"/>
              </a:rPr>
              <a:t>di</a:t>
            </a:r>
            <a:r>
              <a:rPr sz="1200" b="1" spc="-58" dirty="0">
                <a:solidFill>
                  <a:srgbClr val="FFFFFF"/>
                </a:solidFill>
                <a:latin typeface="Century Gothic"/>
                <a:cs typeface="Century Gothic"/>
              </a:rPr>
              <a:t> </a:t>
            </a:r>
            <a:r>
              <a:rPr sz="1200" b="1" spc="-9" dirty="0">
                <a:solidFill>
                  <a:srgbClr val="FFFFFF"/>
                </a:solidFill>
                <a:latin typeface="Century Gothic"/>
                <a:cs typeface="Century Gothic"/>
              </a:rPr>
              <a:t>Thailand</a:t>
            </a:r>
            <a:endParaRPr sz="1200" dirty="0">
              <a:solidFill>
                <a:srgbClr val="FFFFFF"/>
              </a:solidFill>
              <a:latin typeface="Century Gothic"/>
              <a:cs typeface="Century Gothic"/>
            </a:endParaRPr>
          </a:p>
        </p:txBody>
      </p:sp>
      <p:sp>
        <p:nvSpPr>
          <p:cNvPr id="25" name="object 25"/>
          <p:cNvSpPr/>
          <p:nvPr/>
        </p:nvSpPr>
        <p:spPr>
          <a:xfrm>
            <a:off x="9075610" y="3089372"/>
            <a:ext cx="393707" cy="392756"/>
          </a:xfrm>
          <a:prstGeom prst="rect">
            <a:avLst/>
          </a:prstGeom>
          <a:blipFill>
            <a:blip r:embed="rId9" cstate="print"/>
            <a:stretch>
              <a:fillRect/>
            </a:stretch>
          </a:blipFill>
        </p:spPr>
        <p:txBody>
          <a:bodyPr wrap="square" lIns="0" tIns="0" rIns="0" bIns="0" rtlCol="0"/>
          <a:lstStyle/>
          <a:p>
            <a:endParaRPr/>
          </a:p>
        </p:txBody>
      </p:sp>
      <p:sp>
        <p:nvSpPr>
          <p:cNvPr id="26" name="object 26"/>
          <p:cNvSpPr txBox="1"/>
          <p:nvPr/>
        </p:nvSpPr>
        <p:spPr>
          <a:xfrm>
            <a:off x="5592543" y="2539121"/>
            <a:ext cx="2423767" cy="576057"/>
          </a:xfrm>
          <a:prstGeom prst="rect">
            <a:avLst/>
          </a:prstGeom>
        </p:spPr>
        <p:txBody>
          <a:bodyPr vert="horz" wrap="square" lIns="0" tIns="0" rIns="0" bIns="0" rtlCol="0">
            <a:spAutoFit/>
          </a:bodyPr>
          <a:lstStyle/>
          <a:p>
            <a:pPr marR="66231" algn="ctr"/>
            <a:r>
              <a:rPr sz="2200" b="1" spc="-3" dirty="0">
                <a:solidFill>
                  <a:srgbClr val="FFFFFF"/>
                </a:solidFill>
                <a:latin typeface="Century Gothic"/>
                <a:cs typeface="Century Gothic"/>
              </a:rPr>
              <a:t>17</a:t>
            </a:r>
            <a:endParaRPr sz="2200" dirty="0">
              <a:solidFill>
                <a:srgbClr val="FFFFFF"/>
              </a:solidFill>
              <a:latin typeface="Century Gothic"/>
              <a:cs typeface="Century Gothic"/>
            </a:endParaRPr>
          </a:p>
          <a:p>
            <a:pPr algn="ctr">
              <a:spcBef>
                <a:spcPts val="373"/>
              </a:spcBef>
            </a:pPr>
            <a:r>
              <a:rPr sz="1200" b="1" spc="-6" dirty="0">
                <a:solidFill>
                  <a:srgbClr val="FFFFFF"/>
                </a:solidFill>
                <a:latin typeface="Century Gothic"/>
                <a:cs typeface="Century Gothic"/>
              </a:rPr>
              <a:t>di </a:t>
            </a:r>
            <a:r>
              <a:rPr sz="1200" b="1" spc="-9" dirty="0">
                <a:solidFill>
                  <a:srgbClr val="FFFFFF"/>
                </a:solidFill>
                <a:latin typeface="Century Gothic"/>
                <a:cs typeface="Century Gothic"/>
              </a:rPr>
              <a:t>Malaysia, Vietnam, </a:t>
            </a:r>
            <a:r>
              <a:rPr sz="1200" b="1" spc="-6" dirty="0">
                <a:solidFill>
                  <a:srgbClr val="FFFFFF"/>
                </a:solidFill>
                <a:latin typeface="Century Gothic"/>
                <a:cs typeface="Century Gothic"/>
              </a:rPr>
              <a:t>dan</a:t>
            </a:r>
            <a:r>
              <a:rPr sz="1200" b="1" spc="-94" dirty="0">
                <a:solidFill>
                  <a:srgbClr val="FFFFFF"/>
                </a:solidFill>
                <a:latin typeface="Century Gothic"/>
                <a:cs typeface="Century Gothic"/>
              </a:rPr>
              <a:t> </a:t>
            </a:r>
            <a:r>
              <a:rPr sz="1200" b="1" spc="-9" dirty="0">
                <a:solidFill>
                  <a:srgbClr val="FFFFFF"/>
                </a:solidFill>
                <a:latin typeface="Century Gothic"/>
                <a:cs typeface="Century Gothic"/>
              </a:rPr>
              <a:t>China</a:t>
            </a:r>
            <a:endParaRPr sz="1200" dirty="0">
              <a:solidFill>
                <a:srgbClr val="FFFFFF"/>
              </a:solidFill>
              <a:latin typeface="Century Gothic"/>
              <a:cs typeface="Century Gothic"/>
            </a:endParaRPr>
          </a:p>
        </p:txBody>
      </p:sp>
      <p:sp>
        <p:nvSpPr>
          <p:cNvPr id="27" name="object 27"/>
          <p:cNvSpPr/>
          <p:nvPr/>
        </p:nvSpPr>
        <p:spPr>
          <a:xfrm>
            <a:off x="5929644" y="3130958"/>
            <a:ext cx="400177" cy="349321"/>
          </a:xfrm>
          <a:prstGeom prst="rect">
            <a:avLst/>
          </a:prstGeom>
          <a:blipFill>
            <a:blip r:embed="rId10" cstate="print"/>
            <a:stretch>
              <a:fillRect/>
            </a:stretch>
          </a:blipFill>
        </p:spPr>
        <p:txBody>
          <a:bodyPr wrap="square" lIns="0" tIns="0" rIns="0" bIns="0" rtlCol="0"/>
          <a:lstStyle/>
          <a:p>
            <a:endParaRPr/>
          </a:p>
        </p:txBody>
      </p:sp>
      <p:sp>
        <p:nvSpPr>
          <p:cNvPr id="28" name="object 28"/>
          <p:cNvSpPr/>
          <p:nvPr/>
        </p:nvSpPr>
        <p:spPr>
          <a:xfrm>
            <a:off x="6560871" y="3092144"/>
            <a:ext cx="437144" cy="436190"/>
          </a:xfrm>
          <a:prstGeom prst="rect">
            <a:avLst/>
          </a:prstGeom>
          <a:blipFill>
            <a:blip r:embed="rId11" cstate="print"/>
            <a:stretch>
              <a:fillRect/>
            </a:stretch>
          </a:blipFill>
        </p:spPr>
        <p:txBody>
          <a:bodyPr wrap="square" lIns="0" tIns="0" rIns="0" bIns="0" rtlCol="0"/>
          <a:lstStyle/>
          <a:p>
            <a:endParaRPr/>
          </a:p>
        </p:txBody>
      </p:sp>
      <p:sp>
        <p:nvSpPr>
          <p:cNvPr id="29" name="object 29"/>
          <p:cNvSpPr/>
          <p:nvPr/>
        </p:nvSpPr>
        <p:spPr>
          <a:xfrm>
            <a:off x="7219822" y="3101385"/>
            <a:ext cx="409418" cy="392756"/>
          </a:xfrm>
          <a:prstGeom prst="rect">
            <a:avLst/>
          </a:prstGeom>
          <a:blipFill>
            <a:blip r:embed="rId12" cstate="print"/>
            <a:stretch>
              <a:fillRect/>
            </a:stretch>
          </a:blipFill>
        </p:spPr>
        <p:txBody>
          <a:bodyPr wrap="square" lIns="0" tIns="0" rIns="0" bIns="0" rtlCol="0"/>
          <a:lstStyle/>
          <a:p>
            <a:endParaRPr/>
          </a:p>
        </p:txBody>
      </p:sp>
      <p:sp>
        <p:nvSpPr>
          <p:cNvPr id="30" name="object 30"/>
          <p:cNvSpPr txBox="1"/>
          <p:nvPr/>
        </p:nvSpPr>
        <p:spPr>
          <a:xfrm>
            <a:off x="10750868" y="4748648"/>
            <a:ext cx="836419" cy="538609"/>
          </a:xfrm>
          <a:prstGeom prst="rect">
            <a:avLst/>
          </a:prstGeom>
        </p:spPr>
        <p:txBody>
          <a:bodyPr vert="horz" wrap="square" lIns="0" tIns="0" rIns="0" bIns="0" rtlCol="0">
            <a:spAutoFit/>
          </a:bodyPr>
          <a:lstStyle/>
          <a:p>
            <a:pPr marL="7701"/>
            <a:r>
              <a:rPr sz="700" spc="-3" dirty="0">
                <a:latin typeface="Calibri"/>
                <a:cs typeface="Calibri"/>
              </a:rPr>
              <a:t>Sumber:</a:t>
            </a:r>
            <a:r>
              <a:rPr sz="700" spc="97" dirty="0">
                <a:latin typeface="Calibri"/>
                <a:cs typeface="Calibri"/>
              </a:rPr>
              <a:t> </a:t>
            </a:r>
            <a:r>
              <a:rPr sz="700" dirty="0">
                <a:latin typeface="Calibri"/>
                <a:cs typeface="Calibri"/>
              </a:rPr>
              <a:t>WHO</a:t>
            </a:r>
            <a:endParaRPr sz="700">
              <a:latin typeface="Calibri"/>
              <a:cs typeface="Calibri"/>
            </a:endParaRPr>
          </a:p>
          <a:p>
            <a:pPr marL="7701" marR="3081"/>
            <a:r>
              <a:rPr sz="700" dirty="0">
                <a:latin typeface="Calibri"/>
                <a:cs typeface="Calibri"/>
              </a:rPr>
              <a:t>*Indonesia &amp; </a:t>
            </a:r>
            <a:r>
              <a:rPr sz="700" spc="-3" dirty="0">
                <a:latin typeface="Calibri"/>
                <a:cs typeface="Calibri"/>
              </a:rPr>
              <a:t>Thailand  </a:t>
            </a:r>
            <a:r>
              <a:rPr sz="700" dirty="0">
                <a:latin typeface="Calibri"/>
                <a:cs typeface="Calibri"/>
              </a:rPr>
              <a:t>(2017), </a:t>
            </a:r>
            <a:r>
              <a:rPr sz="700" spc="-3" dirty="0">
                <a:latin typeface="Calibri"/>
                <a:cs typeface="Calibri"/>
              </a:rPr>
              <a:t>Vietnam</a:t>
            </a:r>
            <a:r>
              <a:rPr sz="700" spc="-39" dirty="0">
                <a:latin typeface="Calibri"/>
                <a:cs typeface="Calibri"/>
              </a:rPr>
              <a:t> </a:t>
            </a:r>
            <a:r>
              <a:rPr sz="700" spc="-3" dirty="0">
                <a:latin typeface="Calibri"/>
                <a:cs typeface="Calibri"/>
              </a:rPr>
              <a:t>(2016),</a:t>
            </a:r>
            <a:endParaRPr sz="700">
              <a:latin typeface="Calibri"/>
              <a:cs typeface="Calibri"/>
            </a:endParaRPr>
          </a:p>
          <a:p>
            <a:pPr marL="7701"/>
            <a:r>
              <a:rPr sz="700" dirty="0">
                <a:latin typeface="Calibri"/>
                <a:cs typeface="Calibri"/>
              </a:rPr>
              <a:t>Malaysia</a:t>
            </a:r>
            <a:r>
              <a:rPr sz="700" spc="-82" dirty="0">
                <a:latin typeface="Calibri"/>
                <a:cs typeface="Calibri"/>
              </a:rPr>
              <a:t> </a:t>
            </a:r>
            <a:r>
              <a:rPr sz="700" dirty="0">
                <a:latin typeface="Calibri"/>
                <a:cs typeface="Calibri"/>
              </a:rPr>
              <a:t>(2015)</a:t>
            </a:r>
            <a:endParaRPr sz="700">
              <a:latin typeface="Calibri"/>
              <a:cs typeface="Calibri"/>
            </a:endParaRPr>
          </a:p>
        </p:txBody>
      </p:sp>
      <p:sp>
        <p:nvSpPr>
          <p:cNvPr id="31" name="object 31"/>
          <p:cNvSpPr txBox="1"/>
          <p:nvPr/>
        </p:nvSpPr>
        <p:spPr>
          <a:xfrm>
            <a:off x="7608062" y="4595851"/>
            <a:ext cx="505625" cy="461665"/>
          </a:xfrm>
          <a:prstGeom prst="rect">
            <a:avLst/>
          </a:prstGeom>
        </p:spPr>
        <p:txBody>
          <a:bodyPr vert="horz" wrap="square" lIns="0" tIns="0" rIns="0" bIns="0" rtlCol="0">
            <a:spAutoFit/>
          </a:bodyPr>
          <a:lstStyle/>
          <a:p>
            <a:pPr marL="7701"/>
            <a:r>
              <a:rPr sz="3000" b="1" dirty="0">
                <a:solidFill>
                  <a:srgbClr val="FFFF00"/>
                </a:solidFill>
                <a:latin typeface="Calibri"/>
                <a:cs typeface="Calibri"/>
              </a:rPr>
              <a:t>3,7</a:t>
            </a:r>
            <a:endParaRPr sz="3000" dirty="0">
              <a:solidFill>
                <a:srgbClr val="FFFF00"/>
              </a:solidFill>
              <a:latin typeface="Calibri"/>
              <a:cs typeface="Calibri"/>
            </a:endParaRPr>
          </a:p>
        </p:txBody>
      </p:sp>
      <p:sp>
        <p:nvSpPr>
          <p:cNvPr id="32" name="object 32"/>
          <p:cNvSpPr txBox="1"/>
          <p:nvPr/>
        </p:nvSpPr>
        <p:spPr>
          <a:xfrm>
            <a:off x="5953904" y="4783070"/>
            <a:ext cx="1290827" cy="366581"/>
          </a:xfrm>
          <a:prstGeom prst="rect">
            <a:avLst/>
          </a:prstGeom>
        </p:spPr>
        <p:txBody>
          <a:bodyPr vert="horz" wrap="square" lIns="0" tIns="0" rIns="0" bIns="0" rtlCol="0">
            <a:spAutoFit/>
          </a:bodyPr>
          <a:lstStyle/>
          <a:p>
            <a:pPr marL="7701"/>
            <a:r>
              <a:rPr sz="1200" b="1" spc="-21" dirty="0">
                <a:solidFill>
                  <a:srgbClr val="FFFF00"/>
                </a:solidFill>
                <a:latin typeface="Calibri"/>
                <a:cs typeface="Calibri"/>
              </a:rPr>
              <a:t>Tenaga</a:t>
            </a:r>
            <a:r>
              <a:rPr sz="1200" b="1" spc="-69" dirty="0">
                <a:solidFill>
                  <a:srgbClr val="FFFF00"/>
                </a:solidFill>
                <a:latin typeface="Calibri"/>
                <a:cs typeface="Calibri"/>
              </a:rPr>
              <a:t> </a:t>
            </a:r>
            <a:r>
              <a:rPr sz="1200" b="1" spc="-6" dirty="0">
                <a:solidFill>
                  <a:srgbClr val="FFFF00"/>
                </a:solidFill>
                <a:latin typeface="Calibri"/>
                <a:cs typeface="Calibri"/>
              </a:rPr>
              <a:t>Kesehatan</a:t>
            </a:r>
            <a:endParaRPr sz="1200">
              <a:solidFill>
                <a:srgbClr val="FFFF00"/>
              </a:solidFill>
              <a:latin typeface="Calibri"/>
              <a:cs typeface="Calibri"/>
            </a:endParaRPr>
          </a:p>
          <a:p>
            <a:pPr marL="7701">
              <a:spcBef>
                <a:spcPts val="3"/>
              </a:spcBef>
            </a:pPr>
            <a:r>
              <a:rPr sz="1100" dirty="0">
                <a:solidFill>
                  <a:srgbClr val="FFFF00"/>
                </a:solidFill>
                <a:latin typeface="Calibri"/>
                <a:cs typeface="Calibri"/>
              </a:rPr>
              <a:t>per 10.000</a:t>
            </a:r>
            <a:r>
              <a:rPr sz="1100" spc="-36" dirty="0">
                <a:solidFill>
                  <a:srgbClr val="FFFF00"/>
                </a:solidFill>
                <a:latin typeface="Calibri"/>
                <a:cs typeface="Calibri"/>
              </a:rPr>
              <a:t> </a:t>
            </a:r>
            <a:r>
              <a:rPr sz="1100" spc="-6" dirty="0">
                <a:solidFill>
                  <a:srgbClr val="FFFF00"/>
                </a:solidFill>
                <a:latin typeface="Calibri"/>
                <a:cs typeface="Calibri"/>
              </a:rPr>
              <a:t>Penduduk*</a:t>
            </a:r>
            <a:endParaRPr sz="1100">
              <a:solidFill>
                <a:srgbClr val="FFFF00"/>
              </a:solidFill>
              <a:latin typeface="Calibri"/>
              <a:cs typeface="Calibri"/>
            </a:endParaRPr>
          </a:p>
        </p:txBody>
      </p:sp>
      <p:sp>
        <p:nvSpPr>
          <p:cNvPr id="33" name="object 33"/>
          <p:cNvSpPr/>
          <p:nvPr/>
        </p:nvSpPr>
        <p:spPr>
          <a:xfrm>
            <a:off x="5160713" y="4648382"/>
            <a:ext cx="523095" cy="523058"/>
          </a:xfrm>
          <a:prstGeom prst="rect">
            <a:avLst/>
          </a:prstGeom>
          <a:blipFill>
            <a:blip r:embed="rId13" cstate="print"/>
            <a:stretch>
              <a:fillRect/>
            </a:stretch>
          </a:blipFill>
        </p:spPr>
        <p:txBody>
          <a:bodyPr wrap="square" lIns="0" tIns="0" rIns="0" bIns="0" rtlCol="0"/>
          <a:lstStyle/>
          <a:p>
            <a:endParaRPr/>
          </a:p>
        </p:txBody>
      </p:sp>
      <p:sp>
        <p:nvSpPr>
          <p:cNvPr id="34" name="object 34"/>
          <p:cNvSpPr txBox="1"/>
          <p:nvPr/>
        </p:nvSpPr>
        <p:spPr>
          <a:xfrm>
            <a:off x="5763135" y="5513828"/>
            <a:ext cx="1697869" cy="366581"/>
          </a:xfrm>
          <a:prstGeom prst="rect">
            <a:avLst/>
          </a:prstGeom>
        </p:spPr>
        <p:txBody>
          <a:bodyPr vert="horz" wrap="square" lIns="0" tIns="0" rIns="0" bIns="0" rtlCol="0">
            <a:spAutoFit/>
          </a:bodyPr>
          <a:lstStyle/>
          <a:p>
            <a:pPr algn="ctr">
              <a:lnSpc>
                <a:spcPct val="100000"/>
              </a:lnSpc>
            </a:pPr>
            <a:r>
              <a:rPr sz="1200" b="1" spc="-21" dirty="0">
                <a:solidFill>
                  <a:srgbClr val="FFFF00"/>
                </a:solidFill>
                <a:latin typeface="Calibri"/>
                <a:cs typeface="Calibri"/>
              </a:rPr>
              <a:t>Tempat </a:t>
            </a:r>
            <a:r>
              <a:rPr sz="1200" b="1" dirty="0">
                <a:solidFill>
                  <a:srgbClr val="FFFF00"/>
                </a:solidFill>
                <a:latin typeface="Calibri"/>
                <a:cs typeface="Calibri"/>
              </a:rPr>
              <a:t>Tidur Rumah</a:t>
            </a:r>
            <a:r>
              <a:rPr sz="1200" b="1" spc="-39" dirty="0">
                <a:solidFill>
                  <a:srgbClr val="FFFF00"/>
                </a:solidFill>
                <a:latin typeface="Calibri"/>
                <a:cs typeface="Calibri"/>
              </a:rPr>
              <a:t> </a:t>
            </a:r>
            <a:r>
              <a:rPr sz="1200" b="1" spc="-3" dirty="0">
                <a:solidFill>
                  <a:srgbClr val="FFFF00"/>
                </a:solidFill>
                <a:latin typeface="Calibri"/>
                <a:cs typeface="Calibri"/>
              </a:rPr>
              <a:t>Sakit</a:t>
            </a:r>
            <a:endParaRPr sz="1200" dirty="0">
              <a:solidFill>
                <a:srgbClr val="FFFF00"/>
              </a:solidFill>
              <a:latin typeface="Calibri"/>
              <a:cs typeface="Calibri"/>
            </a:endParaRPr>
          </a:p>
          <a:p>
            <a:pPr marL="770" algn="ctr">
              <a:spcBef>
                <a:spcPts val="3"/>
              </a:spcBef>
            </a:pPr>
            <a:r>
              <a:rPr sz="1100" dirty="0">
                <a:solidFill>
                  <a:srgbClr val="FFFF00"/>
                </a:solidFill>
                <a:latin typeface="Calibri"/>
                <a:cs typeface="Calibri"/>
              </a:rPr>
              <a:t>per 10.000</a:t>
            </a:r>
            <a:r>
              <a:rPr sz="1100" spc="-30" dirty="0">
                <a:solidFill>
                  <a:srgbClr val="FFFF00"/>
                </a:solidFill>
                <a:latin typeface="Calibri"/>
                <a:cs typeface="Calibri"/>
              </a:rPr>
              <a:t> </a:t>
            </a:r>
            <a:r>
              <a:rPr sz="1100" spc="-6" dirty="0">
                <a:solidFill>
                  <a:srgbClr val="FFFF00"/>
                </a:solidFill>
                <a:latin typeface="Calibri"/>
                <a:cs typeface="Calibri"/>
              </a:rPr>
              <a:t>Penduduk**</a:t>
            </a:r>
            <a:endParaRPr sz="1100" dirty="0">
              <a:solidFill>
                <a:srgbClr val="FFFF00"/>
              </a:solidFill>
              <a:latin typeface="Calibri"/>
              <a:cs typeface="Calibri"/>
            </a:endParaRPr>
          </a:p>
        </p:txBody>
      </p:sp>
      <p:sp>
        <p:nvSpPr>
          <p:cNvPr id="35" name="object 35"/>
          <p:cNvSpPr/>
          <p:nvPr/>
        </p:nvSpPr>
        <p:spPr>
          <a:xfrm>
            <a:off x="5170880" y="5463466"/>
            <a:ext cx="492596" cy="492562"/>
          </a:xfrm>
          <a:prstGeom prst="rect">
            <a:avLst/>
          </a:prstGeom>
          <a:blipFill>
            <a:blip r:embed="rId14" cstate="print"/>
            <a:stretch>
              <a:fillRect/>
            </a:stretch>
          </a:blipFill>
        </p:spPr>
        <p:txBody>
          <a:bodyPr wrap="square" lIns="0" tIns="0" rIns="0" bIns="0" rtlCol="0"/>
          <a:lstStyle/>
          <a:p>
            <a:endParaRPr/>
          </a:p>
        </p:txBody>
      </p:sp>
      <p:sp>
        <p:nvSpPr>
          <p:cNvPr id="36" name="object 36"/>
          <p:cNvSpPr txBox="1"/>
          <p:nvPr/>
        </p:nvSpPr>
        <p:spPr>
          <a:xfrm>
            <a:off x="7730210" y="5637116"/>
            <a:ext cx="405501" cy="461665"/>
          </a:xfrm>
          <a:prstGeom prst="rect">
            <a:avLst/>
          </a:prstGeom>
        </p:spPr>
        <p:txBody>
          <a:bodyPr vert="horz" wrap="square" lIns="0" tIns="0" rIns="0" bIns="0" rtlCol="0">
            <a:spAutoFit/>
          </a:bodyPr>
          <a:lstStyle/>
          <a:p>
            <a:pPr marL="7701"/>
            <a:r>
              <a:rPr sz="3000" b="1" spc="-3" dirty="0">
                <a:solidFill>
                  <a:srgbClr val="FFFF00"/>
                </a:solidFill>
                <a:latin typeface="Calibri"/>
                <a:cs typeface="Calibri"/>
              </a:rPr>
              <a:t>12</a:t>
            </a:r>
            <a:endParaRPr sz="3000" dirty="0">
              <a:solidFill>
                <a:srgbClr val="FFFF00"/>
              </a:solidFill>
              <a:latin typeface="Calibri"/>
              <a:cs typeface="Calibri"/>
            </a:endParaRPr>
          </a:p>
        </p:txBody>
      </p:sp>
      <p:sp>
        <p:nvSpPr>
          <p:cNvPr id="37" name="object 37"/>
          <p:cNvSpPr/>
          <p:nvPr/>
        </p:nvSpPr>
        <p:spPr>
          <a:xfrm>
            <a:off x="5216297" y="5322959"/>
            <a:ext cx="5023904" cy="0"/>
          </a:xfrm>
          <a:custGeom>
            <a:avLst/>
            <a:gdLst/>
            <a:ahLst/>
            <a:cxnLst/>
            <a:rect l="l" t="t" r="r" b="b"/>
            <a:pathLst>
              <a:path w="8284209">
                <a:moveTo>
                  <a:pt x="-217" y="63"/>
                </a:moveTo>
                <a:lnTo>
                  <a:pt x="8283783" y="63"/>
                </a:lnTo>
              </a:path>
            </a:pathLst>
          </a:custGeom>
          <a:ln w="12191">
            <a:solidFill>
              <a:srgbClr val="7E7E7E"/>
            </a:solidFill>
            <a:prstDash val="sysDash"/>
          </a:ln>
        </p:spPr>
        <p:txBody>
          <a:bodyPr wrap="square" lIns="0" tIns="0" rIns="0" bIns="0" rtlCol="0"/>
          <a:lstStyle/>
          <a:p>
            <a:endParaRPr/>
          </a:p>
        </p:txBody>
      </p:sp>
      <p:sp>
        <p:nvSpPr>
          <p:cNvPr id="38" name="object 38"/>
          <p:cNvSpPr/>
          <p:nvPr/>
        </p:nvSpPr>
        <p:spPr>
          <a:xfrm>
            <a:off x="7652347" y="5103979"/>
            <a:ext cx="501839" cy="501803"/>
          </a:xfrm>
          <a:prstGeom prst="rect">
            <a:avLst/>
          </a:prstGeom>
          <a:blipFill>
            <a:blip r:embed="rId5" cstate="print"/>
            <a:stretch>
              <a:fillRect/>
            </a:stretch>
          </a:blipFill>
        </p:spPr>
        <p:txBody>
          <a:bodyPr wrap="square" lIns="0" tIns="0" rIns="0" bIns="0" rtlCol="0"/>
          <a:lstStyle/>
          <a:p>
            <a:endParaRPr/>
          </a:p>
        </p:txBody>
      </p:sp>
      <p:sp>
        <p:nvSpPr>
          <p:cNvPr id="39" name="object 39"/>
          <p:cNvSpPr/>
          <p:nvPr/>
        </p:nvSpPr>
        <p:spPr>
          <a:xfrm>
            <a:off x="8546044" y="5140020"/>
            <a:ext cx="475961" cy="414935"/>
          </a:xfrm>
          <a:prstGeom prst="rect">
            <a:avLst/>
          </a:prstGeom>
          <a:blipFill>
            <a:blip r:embed="rId10" cstate="print"/>
            <a:stretch>
              <a:fillRect/>
            </a:stretch>
          </a:blipFill>
        </p:spPr>
        <p:txBody>
          <a:bodyPr wrap="square" lIns="0" tIns="0" rIns="0" bIns="0" rtlCol="0"/>
          <a:lstStyle/>
          <a:p>
            <a:endParaRPr/>
          </a:p>
        </p:txBody>
      </p:sp>
      <p:sp>
        <p:nvSpPr>
          <p:cNvPr id="40" name="object 40"/>
          <p:cNvSpPr/>
          <p:nvPr/>
        </p:nvSpPr>
        <p:spPr>
          <a:xfrm>
            <a:off x="9331612" y="5104903"/>
            <a:ext cx="479657" cy="480548"/>
          </a:xfrm>
          <a:prstGeom prst="rect">
            <a:avLst/>
          </a:prstGeom>
          <a:blipFill>
            <a:blip r:embed="rId11" cstate="print"/>
            <a:stretch>
              <a:fillRect/>
            </a:stretch>
          </a:blipFill>
        </p:spPr>
        <p:txBody>
          <a:bodyPr wrap="square" lIns="0" tIns="0" rIns="0" bIns="0" rtlCol="0"/>
          <a:lstStyle/>
          <a:p>
            <a:endParaRPr/>
          </a:p>
        </p:txBody>
      </p:sp>
      <p:sp>
        <p:nvSpPr>
          <p:cNvPr id="41" name="object 41"/>
          <p:cNvSpPr txBox="1"/>
          <p:nvPr/>
        </p:nvSpPr>
        <p:spPr>
          <a:xfrm>
            <a:off x="8499912" y="4665085"/>
            <a:ext cx="563774" cy="369332"/>
          </a:xfrm>
          <a:prstGeom prst="rect">
            <a:avLst/>
          </a:prstGeom>
        </p:spPr>
        <p:txBody>
          <a:bodyPr vert="horz" wrap="square" lIns="0" tIns="0" rIns="0" bIns="0" rtlCol="0">
            <a:spAutoFit/>
          </a:bodyPr>
          <a:lstStyle/>
          <a:p>
            <a:pPr marL="7701"/>
            <a:r>
              <a:rPr sz="2400" b="1" spc="-3" dirty="0">
                <a:latin typeface="Calibri"/>
                <a:cs typeface="Calibri"/>
              </a:rPr>
              <a:t>15,1</a:t>
            </a:r>
            <a:endParaRPr sz="2400">
              <a:latin typeface="Calibri"/>
              <a:cs typeface="Calibri"/>
            </a:endParaRPr>
          </a:p>
        </p:txBody>
      </p:sp>
      <p:sp>
        <p:nvSpPr>
          <p:cNvPr id="42" name="object 42"/>
          <p:cNvSpPr txBox="1"/>
          <p:nvPr/>
        </p:nvSpPr>
        <p:spPr>
          <a:xfrm>
            <a:off x="9379746" y="4671708"/>
            <a:ext cx="407427" cy="369332"/>
          </a:xfrm>
          <a:prstGeom prst="rect">
            <a:avLst/>
          </a:prstGeom>
        </p:spPr>
        <p:txBody>
          <a:bodyPr vert="horz" wrap="square" lIns="0" tIns="0" rIns="0" bIns="0" rtlCol="0">
            <a:spAutoFit/>
          </a:bodyPr>
          <a:lstStyle/>
          <a:p>
            <a:pPr marL="7701"/>
            <a:r>
              <a:rPr sz="2400" b="1" spc="-3" dirty="0">
                <a:latin typeface="Calibri"/>
                <a:cs typeface="Calibri"/>
              </a:rPr>
              <a:t>8,2</a:t>
            </a:r>
            <a:endParaRPr sz="2400">
              <a:latin typeface="Calibri"/>
              <a:cs typeface="Calibri"/>
            </a:endParaRPr>
          </a:p>
        </p:txBody>
      </p:sp>
      <p:sp>
        <p:nvSpPr>
          <p:cNvPr id="43" name="object 43"/>
          <p:cNvSpPr txBox="1"/>
          <p:nvPr/>
        </p:nvSpPr>
        <p:spPr>
          <a:xfrm>
            <a:off x="8623522" y="5637272"/>
            <a:ext cx="328098" cy="369332"/>
          </a:xfrm>
          <a:prstGeom prst="rect">
            <a:avLst/>
          </a:prstGeom>
        </p:spPr>
        <p:txBody>
          <a:bodyPr vert="horz" wrap="square" lIns="0" tIns="0" rIns="0" bIns="0" rtlCol="0">
            <a:spAutoFit/>
          </a:bodyPr>
          <a:lstStyle/>
          <a:p>
            <a:pPr marL="7701"/>
            <a:r>
              <a:rPr sz="2400" b="1" spc="-3" dirty="0">
                <a:latin typeface="Calibri"/>
                <a:cs typeface="Calibri"/>
              </a:rPr>
              <a:t>19</a:t>
            </a:r>
            <a:endParaRPr sz="2400">
              <a:latin typeface="Calibri"/>
              <a:cs typeface="Calibri"/>
            </a:endParaRPr>
          </a:p>
        </p:txBody>
      </p:sp>
      <p:sp>
        <p:nvSpPr>
          <p:cNvPr id="44" name="object 44"/>
          <p:cNvSpPr/>
          <p:nvPr/>
        </p:nvSpPr>
        <p:spPr>
          <a:xfrm>
            <a:off x="10074666" y="5117841"/>
            <a:ext cx="436220" cy="437114"/>
          </a:xfrm>
          <a:prstGeom prst="rect">
            <a:avLst/>
          </a:prstGeom>
          <a:blipFill>
            <a:blip r:embed="rId15" cstate="print"/>
            <a:stretch>
              <a:fillRect/>
            </a:stretch>
          </a:blipFill>
        </p:spPr>
        <p:txBody>
          <a:bodyPr wrap="square" lIns="0" tIns="0" rIns="0" bIns="0" rtlCol="0"/>
          <a:lstStyle/>
          <a:p>
            <a:endParaRPr/>
          </a:p>
        </p:txBody>
      </p:sp>
      <p:sp>
        <p:nvSpPr>
          <p:cNvPr id="45" name="object 45"/>
          <p:cNvSpPr txBox="1"/>
          <p:nvPr/>
        </p:nvSpPr>
        <p:spPr>
          <a:xfrm>
            <a:off x="10110015" y="4661928"/>
            <a:ext cx="407427" cy="369332"/>
          </a:xfrm>
          <a:prstGeom prst="rect">
            <a:avLst/>
          </a:prstGeom>
        </p:spPr>
        <p:txBody>
          <a:bodyPr vert="horz" wrap="square" lIns="0" tIns="0" rIns="0" bIns="0" rtlCol="0">
            <a:spAutoFit/>
          </a:bodyPr>
          <a:lstStyle/>
          <a:p>
            <a:pPr marL="7701"/>
            <a:r>
              <a:rPr sz="2400" b="1" spc="-3" dirty="0">
                <a:latin typeface="Calibri"/>
                <a:cs typeface="Calibri"/>
              </a:rPr>
              <a:t>8,1</a:t>
            </a:r>
            <a:endParaRPr sz="2400">
              <a:latin typeface="Calibri"/>
              <a:cs typeface="Calibri"/>
            </a:endParaRPr>
          </a:p>
        </p:txBody>
      </p:sp>
      <p:sp>
        <p:nvSpPr>
          <p:cNvPr id="46" name="object 46"/>
          <p:cNvSpPr txBox="1"/>
          <p:nvPr/>
        </p:nvSpPr>
        <p:spPr>
          <a:xfrm>
            <a:off x="9433118" y="5611935"/>
            <a:ext cx="328098" cy="369332"/>
          </a:xfrm>
          <a:prstGeom prst="rect">
            <a:avLst/>
          </a:prstGeom>
        </p:spPr>
        <p:txBody>
          <a:bodyPr vert="horz" wrap="square" lIns="0" tIns="0" rIns="0" bIns="0" rtlCol="0">
            <a:spAutoFit/>
          </a:bodyPr>
          <a:lstStyle/>
          <a:p>
            <a:pPr marL="7701"/>
            <a:r>
              <a:rPr sz="2400" b="1" spc="-3" dirty="0">
                <a:latin typeface="Calibri"/>
                <a:cs typeface="Calibri"/>
              </a:rPr>
              <a:t>26</a:t>
            </a:r>
            <a:endParaRPr sz="2400">
              <a:latin typeface="Calibri"/>
              <a:cs typeface="Calibri"/>
            </a:endParaRPr>
          </a:p>
        </p:txBody>
      </p:sp>
      <p:sp>
        <p:nvSpPr>
          <p:cNvPr id="47" name="object 47"/>
          <p:cNvSpPr txBox="1"/>
          <p:nvPr/>
        </p:nvSpPr>
        <p:spPr>
          <a:xfrm>
            <a:off x="10190806" y="5609548"/>
            <a:ext cx="328098" cy="369332"/>
          </a:xfrm>
          <a:prstGeom prst="rect">
            <a:avLst/>
          </a:prstGeom>
        </p:spPr>
        <p:txBody>
          <a:bodyPr vert="horz" wrap="square" lIns="0" tIns="0" rIns="0" bIns="0" rtlCol="0">
            <a:spAutoFit/>
          </a:bodyPr>
          <a:lstStyle/>
          <a:p>
            <a:pPr marL="7701"/>
            <a:r>
              <a:rPr sz="2400" b="1" spc="-3" dirty="0">
                <a:solidFill>
                  <a:srgbClr val="FFFFFF"/>
                </a:solidFill>
                <a:latin typeface="Calibri"/>
                <a:cs typeface="Calibri"/>
              </a:rPr>
              <a:t>21</a:t>
            </a:r>
            <a:endParaRPr sz="2400" dirty="0">
              <a:solidFill>
                <a:srgbClr val="FFFFFF"/>
              </a:solidFill>
              <a:latin typeface="Calibri"/>
              <a:cs typeface="Calibri"/>
            </a:endParaRPr>
          </a:p>
        </p:txBody>
      </p:sp>
      <p:sp>
        <p:nvSpPr>
          <p:cNvPr id="48" name="object 48"/>
          <p:cNvSpPr/>
          <p:nvPr/>
        </p:nvSpPr>
        <p:spPr>
          <a:xfrm>
            <a:off x="4848920" y="3907616"/>
            <a:ext cx="7053723" cy="0"/>
          </a:xfrm>
          <a:custGeom>
            <a:avLst/>
            <a:gdLst/>
            <a:ahLst/>
            <a:cxnLst/>
            <a:rect l="l" t="t" r="r" b="b"/>
            <a:pathLst>
              <a:path w="11631294">
                <a:moveTo>
                  <a:pt x="-202" y="122"/>
                </a:moveTo>
                <a:lnTo>
                  <a:pt x="11630290" y="122"/>
                </a:lnTo>
              </a:path>
            </a:pathLst>
          </a:custGeom>
          <a:ln w="10667">
            <a:solidFill>
              <a:srgbClr val="FFCE75"/>
            </a:solidFill>
          </a:ln>
        </p:spPr>
        <p:txBody>
          <a:bodyPr wrap="square" lIns="0" tIns="0" rIns="0" bIns="0" rtlCol="0"/>
          <a:lstStyle/>
          <a:p>
            <a:endParaRPr/>
          </a:p>
        </p:txBody>
      </p:sp>
      <p:sp>
        <p:nvSpPr>
          <p:cNvPr id="49" name="object 49"/>
          <p:cNvSpPr/>
          <p:nvPr/>
        </p:nvSpPr>
        <p:spPr>
          <a:xfrm>
            <a:off x="680209" y="3619823"/>
            <a:ext cx="1126595" cy="889014"/>
          </a:xfrm>
          <a:prstGeom prst="rect">
            <a:avLst/>
          </a:prstGeom>
          <a:blipFill>
            <a:blip r:embed="rId16" cstate="print"/>
            <a:stretch>
              <a:fillRect/>
            </a:stretch>
          </a:blipFill>
        </p:spPr>
        <p:txBody>
          <a:bodyPr wrap="square" lIns="0" tIns="0" rIns="0" bIns="0" rtlCol="0"/>
          <a:lstStyle/>
          <a:p>
            <a:endParaRPr/>
          </a:p>
        </p:txBody>
      </p:sp>
      <p:sp>
        <p:nvSpPr>
          <p:cNvPr id="50" name="object 50"/>
          <p:cNvSpPr txBox="1"/>
          <p:nvPr/>
        </p:nvSpPr>
        <p:spPr>
          <a:xfrm>
            <a:off x="11433850" y="6369481"/>
            <a:ext cx="155962" cy="169277"/>
          </a:xfrm>
          <a:prstGeom prst="rect">
            <a:avLst/>
          </a:prstGeom>
        </p:spPr>
        <p:txBody>
          <a:bodyPr vert="horz" wrap="square" lIns="0" tIns="0" rIns="0" bIns="0" rtlCol="0">
            <a:spAutoFit/>
          </a:bodyPr>
          <a:lstStyle/>
          <a:p>
            <a:pPr marL="7701"/>
            <a:r>
              <a:rPr sz="1100" spc="-3" dirty="0">
                <a:solidFill>
                  <a:srgbClr val="888888"/>
                </a:solidFill>
                <a:latin typeface="Calibri"/>
                <a:cs typeface="Calibri"/>
              </a:rPr>
              <a:t>13</a:t>
            </a:r>
            <a:endParaRPr sz="1100">
              <a:latin typeface="Calibri"/>
              <a:cs typeface="Calibri"/>
            </a:endParaRPr>
          </a:p>
        </p:txBody>
      </p:sp>
      <p:sp>
        <p:nvSpPr>
          <p:cNvPr id="52" name="TextBox 51"/>
          <p:cNvSpPr txBox="1"/>
          <p:nvPr/>
        </p:nvSpPr>
        <p:spPr>
          <a:xfrm>
            <a:off x="5105400" y="6367790"/>
            <a:ext cx="1767988" cy="261610"/>
          </a:xfrm>
          <a:prstGeom prst="rect">
            <a:avLst/>
          </a:prstGeom>
          <a:noFill/>
        </p:spPr>
        <p:txBody>
          <a:bodyPr wrap="none" rtlCol="0">
            <a:spAutoFit/>
          </a:bodyPr>
          <a:lstStyle/>
          <a:p>
            <a:r>
              <a:rPr lang="en-US" sz="1100" dirty="0" err="1" smtClean="0"/>
              <a:t>Sumber</a:t>
            </a:r>
            <a:r>
              <a:rPr lang="en-US" sz="1100" dirty="0" smtClean="0"/>
              <a:t> : </a:t>
            </a:r>
            <a:r>
              <a:rPr lang="en-US" sz="1100" dirty="0" err="1" smtClean="0"/>
              <a:t>Bappenas</a:t>
            </a:r>
            <a:r>
              <a:rPr lang="en-US" sz="1100" dirty="0" smtClean="0"/>
              <a:t> 2019</a:t>
            </a:r>
            <a:endParaRPr lang="en-US" sz="1100" dirty="0"/>
          </a:p>
        </p:txBody>
      </p:sp>
    </p:spTree>
    <p:extLst>
      <p:ext uri="{BB962C8B-B14F-4D97-AF65-F5344CB8AC3E}">
        <p14:creationId xmlns:p14="http://schemas.microsoft.com/office/powerpoint/2010/main" val="837137403"/>
      </p:ext>
    </p:extLst>
  </p:cSld>
  <p:clrMapOvr>
    <a:masterClrMapping/>
  </p:clrMapOvr>
  <p:transition xmlns:p14="http://schemas.microsoft.com/office/powerpoint/2010/main" spd="slow">
    <p:pull/>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p:cNvGraphicFramePr>
          <p:nvPr/>
        </p:nvGraphicFramePr>
        <p:xfrm>
          <a:off x="6563842" y="2089925"/>
          <a:ext cx="4968552" cy="4555976"/>
        </p:xfrm>
        <a:graphic>
          <a:graphicData uri="http://schemas.openxmlformats.org/drawingml/2006/chart">
            <c:chart xmlns:c="http://schemas.openxmlformats.org/drawingml/2006/chart" xmlns:r="http://schemas.openxmlformats.org/officeDocument/2006/relationships" r:id="rId3"/>
          </a:graphicData>
        </a:graphic>
      </p:graphicFrame>
      <p:sp>
        <p:nvSpPr>
          <p:cNvPr id="23555" name="Title 1"/>
          <p:cNvSpPr>
            <a:spLocks noGrp="1"/>
          </p:cNvSpPr>
          <p:nvPr>
            <p:ph type="title"/>
          </p:nvPr>
        </p:nvSpPr>
        <p:spPr>
          <a:xfrm>
            <a:off x="611188" y="512763"/>
            <a:ext cx="10353675" cy="654050"/>
          </a:xfrm>
        </p:spPr>
        <p:txBody>
          <a:bodyPr lIns="102373" tIns="51186" rIns="102373" bIns="51186">
            <a:normAutofit fontScale="90000"/>
          </a:bodyPr>
          <a:lstStyle/>
          <a:p>
            <a:pPr algn="ctr" defTabSz="511175" eaLnBrk="1" fontAlgn="auto" hangingPunct="1">
              <a:spcAft>
                <a:spcPts val="0"/>
              </a:spcAft>
              <a:defRPr/>
            </a:pPr>
            <a:r>
              <a:rPr lang="en-US" altLang="en-US" sz="3600" b="1" dirty="0" err="1" smtClean="0">
                <a:solidFill>
                  <a:srgbClr val="FFFF00"/>
                </a:solidFill>
                <a:ea typeface="+mj-ea"/>
                <a:cs typeface="Tahoma" panose="020B0604030504040204" pitchFamily="34" charset="0"/>
              </a:rPr>
              <a:t>Faktor</a:t>
            </a:r>
            <a:r>
              <a:rPr lang="en-US" altLang="en-US" sz="3600" b="1" dirty="0" smtClean="0">
                <a:solidFill>
                  <a:srgbClr val="FFFF00"/>
                </a:solidFill>
                <a:ea typeface="+mj-ea"/>
                <a:cs typeface="Tahoma" panose="020B0604030504040204" pitchFamily="34" charset="0"/>
              </a:rPr>
              <a:t> R</a:t>
            </a:r>
            <a:r>
              <a:rPr lang="id-ID" altLang="en-US" sz="3600" b="1" dirty="0" smtClean="0">
                <a:solidFill>
                  <a:srgbClr val="FFFF00"/>
                </a:solidFill>
                <a:ea typeface="+mj-ea"/>
                <a:cs typeface="Tahoma" panose="020B0604030504040204" pitchFamily="34" charset="0"/>
              </a:rPr>
              <a:t>I</a:t>
            </a:r>
            <a:r>
              <a:rPr lang="en-US" altLang="en-US" sz="3600" b="1" dirty="0" smtClean="0">
                <a:solidFill>
                  <a:srgbClr val="FFFF00"/>
                </a:solidFill>
                <a:ea typeface="+mj-ea"/>
                <a:cs typeface="Tahoma" panose="020B0604030504040204" pitchFamily="34" charset="0"/>
              </a:rPr>
              <a:t>SIKO </a:t>
            </a:r>
            <a:r>
              <a:rPr lang="id-ID" altLang="en-US" sz="3600" b="1" dirty="0" smtClean="0">
                <a:solidFill>
                  <a:srgbClr val="FFFF00"/>
                </a:solidFill>
                <a:ea typeface="+mj-ea"/>
                <a:cs typeface="Tahoma" panose="020B0604030504040204" pitchFamily="34" charset="0"/>
              </a:rPr>
              <a:t>PENYAKIT pada USIA PRODUKTIF </a:t>
            </a:r>
            <a:br>
              <a:rPr lang="id-ID" altLang="en-US" sz="3600" b="1" dirty="0" smtClean="0">
                <a:solidFill>
                  <a:srgbClr val="FFFF00"/>
                </a:solidFill>
                <a:ea typeface="+mj-ea"/>
                <a:cs typeface="Tahoma" panose="020B0604030504040204" pitchFamily="34" charset="0"/>
              </a:rPr>
            </a:br>
            <a:endParaRPr lang="en-US" altLang="en-US" sz="2400" i="1" dirty="0" smtClean="0">
              <a:solidFill>
                <a:srgbClr val="FFFF00"/>
              </a:solidFill>
              <a:ea typeface="+mj-ea"/>
              <a:cs typeface="Tahoma" panose="020B0604030504040204" pitchFamily="34" charset="0"/>
            </a:endParaRPr>
          </a:p>
        </p:txBody>
      </p:sp>
      <p:graphicFrame>
        <p:nvGraphicFramePr>
          <p:cNvPr id="6" name="Chart 5"/>
          <p:cNvGraphicFramePr>
            <a:graphicFrameLocks/>
          </p:cNvGraphicFramePr>
          <p:nvPr/>
        </p:nvGraphicFramePr>
        <p:xfrm>
          <a:off x="335360" y="2264720"/>
          <a:ext cx="5832648" cy="4278966"/>
        </p:xfrm>
        <a:graphic>
          <a:graphicData uri="http://schemas.openxmlformats.org/drawingml/2006/chart">
            <c:chart xmlns:c="http://schemas.openxmlformats.org/drawingml/2006/chart" xmlns:r="http://schemas.openxmlformats.org/officeDocument/2006/relationships" r:id="rId4"/>
          </a:graphicData>
        </a:graphic>
      </p:graphicFrame>
      <p:sp>
        <p:nvSpPr>
          <p:cNvPr id="7" name="Callout: Line 2">
            <a:extLst>
              <a:ext uri="{FF2B5EF4-FFF2-40B4-BE49-F238E27FC236}"/>
            </a:extLst>
          </p:cNvPr>
          <p:cNvSpPr/>
          <p:nvPr/>
        </p:nvSpPr>
        <p:spPr>
          <a:xfrm>
            <a:off x="1487488" y="2728913"/>
            <a:ext cx="1152525" cy="315912"/>
          </a:xfrm>
          <a:prstGeom prst="borderCallout1">
            <a:avLst>
              <a:gd name="adj1" fmla="val 47782"/>
              <a:gd name="adj2" fmla="val -2004"/>
              <a:gd name="adj3" fmla="val 377016"/>
              <a:gd name="adj4" fmla="val -31371"/>
            </a:avLst>
          </a:prstGeom>
          <a:solidFill>
            <a:schemeClr val="tx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chemeClr val="bg1"/>
                </a:solidFill>
              </a:rPr>
              <a:t>Dietary Risk</a:t>
            </a:r>
          </a:p>
        </p:txBody>
      </p:sp>
      <p:sp>
        <p:nvSpPr>
          <p:cNvPr id="8" name="Callout: Line 5">
            <a:extLst>
              <a:ext uri="{FF2B5EF4-FFF2-40B4-BE49-F238E27FC236}"/>
            </a:extLst>
          </p:cNvPr>
          <p:cNvSpPr/>
          <p:nvPr/>
        </p:nvSpPr>
        <p:spPr>
          <a:xfrm>
            <a:off x="3452813" y="2554288"/>
            <a:ext cx="1203325" cy="315912"/>
          </a:xfrm>
          <a:prstGeom prst="borderCallout1">
            <a:avLst>
              <a:gd name="adj1" fmla="val 47782"/>
              <a:gd name="adj2" fmla="val -2004"/>
              <a:gd name="adj3" fmla="val 347984"/>
              <a:gd name="adj4" fmla="val -34536"/>
            </a:avLst>
          </a:prstGeom>
          <a:solidFill>
            <a:schemeClr val="tx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err="1">
                <a:solidFill>
                  <a:schemeClr val="bg1"/>
                </a:solidFill>
              </a:rPr>
              <a:t>Hipertensi</a:t>
            </a:r>
            <a:endParaRPr lang="en-US" sz="1400" dirty="0">
              <a:solidFill>
                <a:schemeClr val="bg1"/>
              </a:solidFill>
            </a:endParaRPr>
          </a:p>
        </p:txBody>
      </p:sp>
      <p:sp>
        <p:nvSpPr>
          <p:cNvPr id="9" name="Callout: Line 8">
            <a:extLst>
              <a:ext uri="{FF2B5EF4-FFF2-40B4-BE49-F238E27FC236}"/>
            </a:extLst>
          </p:cNvPr>
          <p:cNvSpPr/>
          <p:nvPr/>
        </p:nvSpPr>
        <p:spPr>
          <a:xfrm>
            <a:off x="3452813" y="5351463"/>
            <a:ext cx="1122362" cy="233362"/>
          </a:xfrm>
          <a:prstGeom prst="borderCallout1">
            <a:avLst>
              <a:gd name="adj1" fmla="val 47782"/>
              <a:gd name="adj2" fmla="val -2004"/>
              <a:gd name="adj3" fmla="val -390585"/>
              <a:gd name="adj4" fmla="val -26216"/>
            </a:avLst>
          </a:prstGeom>
          <a:solidFill>
            <a:schemeClr val="tx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d-ID" sz="1200" dirty="0">
                <a:solidFill>
                  <a:schemeClr val="bg1"/>
                </a:solidFill>
              </a:rPr>
              <a:t>Merokok</a:t>
            </a:r>
            <a:endParaRPr lang="en-US" sz="1200" dirty="0">
              <a:solidFill>
                <a:schemeClr val="bg1"/>
              </a:solidFill>
            </a:endParaRPr>
          </a:p>
        </p:txBody>
      </p:sp>
      <p:sp>
        <p:nvSpPr>
          <p:cNvPr id="10" name="Callout: Line 8">
            <a:extLst>
              <a:ext uri="{FF2B5EF4-FFF2-40B4-BE49-F238E27FC236}"/>
            </a:extLst>
          </p:cNvPr>
          <p:cNvSpPr/>
          <p:nvPr/>
        </p:nvSpPr>
        <p:spPr>
          <a:xfrm>
            <a:off x="1262063" y="5260975"/>
            <a:ext cx="1603375" cy="236538"/>
          </a:xfrm>
          <a:prstGeom prst="borderCallout1">
            <a:avLst>
              <a:gd name="adj1" fmla="val 47782"/>
              <a:gd name="adj2" fmla="val -2004"/>
              <a:gd name="adj3" fmla="val -303850"/>
              <a:gd name="adj4" fmla="val -22462"/>
            </a:avLst>
          </a:prstGeom>
          <a:solidFill>
            <a:schemeClr val="tx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d-ID" sz="1200" dirty="0">
                <a:solidFill>
                  <a:schemeClr val="bg1"/>
                </a:solidFill>
              </a:rPr>
              <a:t>Gula Darah Puasa</a:t>
            </a:r>
            <a:endParaRPr lang="en-US" sz="1200" dirty="0">
              <a:solidFill>
                <a:schemeClr val="bg1"/>
              </a:solidFill>
            </a:endParaRPr>
          </a:p>
        </p:txBody>
      </p:sp>
      <p:sp>
        <p:nvSpPr>
          <p:cNvPr id="34824" name="TextBox 1"/>
          <p:cNvSpPr txBox="1">
            <a:spLocks noChangeArrowheads="1"/>
          </p:cNvSpPr>
          <p:nvPr/>
        </p:nvSpPr>
        <p:spPr bwMode="auto">
          <a:xfrm>
            <a:off x="7896225" y="1982788"/>
            <a:ext cx="20161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r>
              <a:rPr lang="id-ID" sz="1800" i="1">
                <a:ea typeface="MS PGothic" charset="0"/>
                <a:cs typeface="MS PGothic" charset="0"/>
              </a:rPr>
              <a:t>Riskesdas 2018</a:t>
            </a:r>
          </a:p>
        </p:txBody>
      </p:sp>
      <p:sp>
        <p:nvSpPr>
          <p:cNvPr id="34825" name="Rectangle 2"/>
          <p:cNvSpPr>
            <a:spLocks noChangeArrowheads="1"/>
          </p:cNvSpPr>
          <p:nvPr/>
        </p:nvSpPr>
        <p:spPr bwMode="auto">
          <a:xfrm>
            <a:off x="442913" y="1890713"/>
            <a:ext cx="32416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id-ID" sz="1600" i="1">
                <a:latin typeface="Arial" charset="0"/>
                <a:ea typeface="MS PGothic" charset="0"/>
                <a:cs typeface="MS PGothic" charset="0"/>
              </a:rPr>
              <a:t>Tren DALYs per 100.000  (</a:t>
            </a:r>
            <a:r>
              <a:rPr lang="id-ID" sz="1600">
                <a:latin typeface="Arial" charset="0"/>
                <a:ea typeface="MS PGothic" charset="0"/>
                <a:cs typeface="MS PGothic" charset="0"/>
              </a:rPr>
              <a:t>IHME)</a:t>
            </a:r>
            <a:r>
              <a:rPr lang="id-ID" sz="1600" i="1">
                <a:latin typeface="Arial" charset="0"/>
                <a:ea typeface="MS PGothic" charset="0"/>
                <a:cs typeface="MS PGothic" charset="0"/>
              </a:rPr>
              <a:t> </a:t>
            </a:r>
          </a:p>
        </p:txBody>
      </p:sp>
    </p:spTree>
    <p:extLst>
      <p:ext uri="{BB962C8B-B14F-4D97-AF65-F5344CB8AC3E}">
        <p14:creationId xmlns:p14="http://schemas.microsoft.com/office/powerpoint/2010/main" val="2743378106"/>
      </p:ext>
    </p:extLst>
  </p:cSld>
  <p:clrMapOvr>
    <a:masterClrMapping/>
  </p:clrMapOvr>
  <p:transition xmlns:p14="http://schemas.microsoft.com/office/powerpoint/2010/main" spd="slow">
    <p:pull/>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s://cdn-images-1.medium.com/max/1200/1*2zue0lCeTZ7Y-eaPXdjQ9g.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196" y="1676400"/>
            <a:ext cx="7010400" cy="3987227"/>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3"/>
          <p:cNvSpPr txBox="1">
            <a:spLocks/>
          </p:cNvSpPr>
          <p:nvPr/>
        </p:nvSpPr>
        <p:spPr>
          <a:xfrm>
            <a:off x="7531310" y="333350"/>
            <a:ext cx="4401880" cy="5056501"/>
          </a:xfrm>
          <a:prstGeom prst="rect">
            <a:avLst/>
          </a:prstGeom>
        </p:spPr>
        <p:txBody>
          <a:bodyPr>
            <a:noAutofit/>
          </a:bodyPr>
          <a:lstStyle>
            <a:lvl1pPr marL="228570" indent="-228570" algn="l" defTabSz="914278"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708" indent="-228570" algn="l" defTabSz="914278" rtl="0" eaLnBrk="1" latinLnBrk="0" hangingPunct="1">
              <a:lnSpc>
                <a:spcPct val="120000"/>
              </a:lnSpc>
              <a:spcBef>
                <a:spcPts val="500"/>
              </a:spcBef>
              <a:buFont typeface="Arial" panose="020B0604020202020204" pitchFamily="34" charset="0"/>
              <a:buChar char="•"/>
              <a:defRPr sz="19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2848" indent="-228570" algn="l" defTabSz="914278"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599986" indent="-228570" algn="l" defTabSz="914278" rtl="0" eaLnBrk="1" latinLnBrk="0" hangingPunct="1">
              <a:lnSpc>
                <a:spcPct val="120000"/>
              </a:lnSpc>
              <a:spcBef>
                <a:spcPts val="500"/>
              </a:spcBef>
              <a:buFont typeface="Arial" panose="020B0604020202020204" pitchFamily="34" charset="0"/>
              <a:buChar char="•"/>
              <a:defRPr sz="15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125" indent="-228570" algn="l" defTabSz="914278"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265" indent="-228570" algn="l" defTabSz="914278"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403" indent="-228570" algn="l" defTabSz="914278"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8543" indent="-228570" algn="l" defTabSz="914278"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5681" indent="-228570" algn="l" defTabSz="914278"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r>
              <a:rPr lang="en-US" dirty="0" err="1" smtClean="0"/>
              <a:t>Tahapan</a:t>
            </a:r>
            <a:r>
              <a:rPr lang="en-US" dirty="0" smtClean="0"/>
              <a:t> </a:t>
            </a:r>
            <a:r>
              <a:rPr lang="en-US" dirty="0" err="1" smtClean="0"/>
              <a:t>evolusi</a:t>
            </a:r>
            <a:r>
              <a:rPr lang="en-US" dirty="0" smtClean="0"/>
              <a:t> </a:t>
            </a:r>
            <a:r>
              <a:rPr lang="en-US" dirty="0" err="1" smtClean="0"/>
              <a:t>peradaban</a:t>
            </a:r>
            <a:r>
              <a:rPr lang="en-US" dirty="0" smtClean="0"/>
              <a:t> </a:t>
            </a:r>
            <a:r>
              <a:rPr lang="en-US" dirty="0" err="1" smtClean="0"/>
              <a:t>manusia</a:t>
            </a:r>
            <a:endParaRPr lang="en-US" dirty="0" smtClean="0"/>
          </a:p>
          <a:p>
            <a:r>
              <a:rPr lang="en-US" dirty="0" err="1" smtClean="0"/>
              <a:t>Ditandai</a:t>
            </a:r>
            <a:r>
              <a:rPr lang="en-US" dirty="0" smtClean="0"/>
              <a:t> </a:t>
            </a:r>
            <a:r>
              <a:rPr lang="en-US" dirty="0" err="1" smtClean="0"/>
              <a:t>dengan</a:t>
            </a:r>
            <a:r>
              <a:rPr lang="en-US" dirty="0" smtClean="0"/>
              <a:t> </a:t>
            </a:r>
            <a:r>
              <a:rPr lang="en-US" dirty="0" err="1" smtClean="0"/>
              <a:t>meluasnya</a:t>
            </a:r>
            <a:r>
              <a:rPr lang="en-US" dirty="0" smtClean="0"/>
              <a:t> </a:t>
            </a:r>
            <a:r>
              <a:rPr lang="en-US" dirty="0" err="1" smtClean="0"/>
              <a:t>jaringan</a:t>
            </a:r>
            <a:r>
              <a:rPr lang="en-US" dirty="0" smtClean="0"/>
              <a:t> </a:t>
            </a:r>
            <a:r>
              <a:rPr lang="en-US" dirty="0" err="1" smtClean="0"/>
              <a:t>siber</a:t>
            </a:r>
            <a:r>
              <a:rPr lang="en-US" dirty="0" smtClean="0"/>
              <a:t> yang </a:t>
            </a:r>
            <a:r>
              <a:rPr lang="en-US" dirty="0" err="1" smtClean="0"/>
              <a:t>secara</a:t>
            </a:r>
            <a:r>
              <a:rPr lang="en-US" dirty="0" smtClean="0"/>
              <a:t> </a:t>
            </a:r>
            <a:r>
              <a:rPr lang="en-US" dirty="0" err="1" smtClean="0"/>
              <a:t>fisik</a:t>
            </a:r>
            <a:r>
              <a:rPr lang="en-US" dirty="0" smtClean="0"/>
              <a:t> </a:t>
            </a:r>
            <a:r>
              <a:rPr lang="en-US" dirty="0" err="1" smtClean="0"/>
              <a:t>didukung</a:t>
            </a:r>
            <a:r>
              <a:rPr lang="en-US" dirty="0" smtClean="0"/>
              <a:t> </a:t>
            </a:r>
            <a:r>
              <a:rPr lang="en-US" dirty="0" err="1" smtClean="0"/>
              <a:t>oleh</a:t>
            </a:r>
            <a:r>
              <a:rPr lang="en-US" dirty="0" smtClean="0"/>
              <a:t> </a:t>
            </a:r>
            <a:r>
              <a:rPr lang="en-US" dirty="0" err="1" smtClean="0"/>
              <a:t>beragam</a:t>
            </a:r>
            <a:r>
              <a:rPr lang="en-US" dirty="0" smtClean="0"/>
              <a:t> </a:t>
            </a:r>
            <a:r>
              <a:rPr lang="en-US" dirty="0" err="1" smtClean="0"/>
              <a:t>kemajuan</a:t>
            </a:r>
            <a:r>
              <a:rPr lang="en-US" dirty="0" smtClean="0"/>
              <a:t> </a:t>
            </a:r>
            <a:r>
              <a:rPr lang="en-US" dirty="0" err="1" smtClean="0"/>
              <a:t>teknologi</a:t>
            </a:r>
            <a:r>
              <a:rPr lang="en-US" dirty="0" smtClean="0"/>
              <a:t> digital </a:t>
            </a:r>
            <a:r>
              <a:rPr lang="en-US" dirty="0" err="1" smtClean="0"/>
              <a:t>untuk</a:t>
            </a:r>
            <a:r>
              <a:rPr lang="en-US" dirty="0" smtClean="0"/>
              <a:t>:</a:t>
            </a:r>
          </a:p>
          <a:p>
            <a:pPr lvl="1"/>
            <a:r>
              <a:rPr lang="en-US" sz="1600" dirty="0" err="1" smtClean="0"/>
              <a:t>Meningkatkan</a:t>
            </a:r>
            <a:r>
              <a:rPr lang="en-US" sz="1600" dirty="0" smtClean="0"/>
              <a:t> </a:t>
            </a:r>
            <a:r>
              <a:rPr lang="en-US" sz="1600" dirty="0" err="1" smtClean="0"/>
              <a:t>produktivitas</a:t>
            </a:r>
            <a:endParaRPr lang="en-US" sz="1600" dirty="0" smtClean="0"/>
          </a:p>
          <a:p>
            <a:pPr lvl="1"/>
            <a:r>
              <a:rPr lang="en-US" sz="1600" dirty="0" err="1" smtClean="0"/>
              <a:t>Kecepatan</a:t>
            </a:r>
            <a:r>
              <a:rPr lang="en-US" sz="1600" dirty="0" smtClean="0"/>
              <a:t> </a:t>
            </a:r>
            <a:r>
              <a:rPr lang="en-US" sz="1600" dirty="0" err="1" smtClean="0"/>
              <a:t>kinerja</a:t>
            </a:r>
            <a:endParaRPr lang="en-US" sz="1600" dirty="0" smtClean="0"/>
          </a:p>
          <a:p>
            <a:pPr lvl="1"/>
            <a:r>
              <a:rPr lang="en-US" sz="1600" dirty="0" err="1" smtClean="0"/>
              <a:t>Efisiensi</a:t>
            </a:r>
            <a:r>
              <a:rPr lang="en-US" sz="1600" dirty="0" smtClean="0"/>
              <a:t> </a:t>
            </a:r>
            <a:r>
              <a:rPr lang="en-US" sz="1600" dirty="0" err="1" smtClean="0"/>
              <a:t>biaya</a:t>
            </a:r>
            <a:endParaRPr lang="en-US" sz="1600" dirty="0" smtClean="0"/>
          </a:p>
          <a:p>
            <a:pPr lvl="1"/>
            <a:r>
              <a:rPr lang="en-US" sz="1600" dirty="0" err="1" smtClean="0"/>
              <a:t>Komunikasi</a:t>
            </a:r>
            <a:r>
              <a:rPr lang="en-US" sz="1600" dirty="0" smtClean="0"/>
              <a:t> </a:t>
            </a:r>
            <a:r>
              <a:rPr lang="en-US" sz="1600" dirty="0" err="1" smtClean="0"/>
              <a:t>sosial</a:t>
            </a:r>
            <a:r>
              <a:rPr lang="en-US" sz="1600" dirty="0" smtClean="0"/>
              <a:t> </a:t>
            </a:r>
            <a:r>
              <a:rPr lang="en-US" sz="1600" dirty="0" err="1" smtClean="0"/>
              <a:t>lintas</a:t>
            </a:r>
            <a:r>
              <a:rPr lang="en-US" sz="1600" dirty="0" smtClean="0"/>
              <a:t> </a:t>
            </a:r>
            <a:r>
              <a:rPr lang="en-US" sz="1600" dirty="0" err="1" smtClean="0"/>
              <a:t>batas</a:t>
            </a:r>
            <a:r>
              <a:rPr lang="en-US" sz="1600" dirty="0" smtClean="0"/>
              <a:t> </a:t>
            </a:r>
            <a:r>
              <a:rPr lang="en-US" sz="1600" dirty="0" err="1" smtClean="0"/>
              <a:t>dan</a:t>
            </a:r>
            <a:r>
              <a:rPr lang="en-US" sz="1600" dirty="0" smtClean="0"/>
              <a:t> </a:t>
            </a:r>
            <a:r>
              <a:rPr lang="en-US" sz="1600" dirty="0" err="1" smtClean="0"/>
              <a:t>waktu</a:t>
            </a:r>
            <a:endParaRPr lang="en-US" sz="1600" dirty="0" smtClean="0"/>
          </a:p>
          <a:p>
            <a:pPr lvl="1"/>
            <a:r>
              <a:rPr lang="en-US" sz="1600" dirty="0" err="1" smtClean="0"/>
              <a:t>Reposisi</a:t>
            </a:r>
            <a:r>
              <a:rPr lang="en-US" sz="1600" dirty="0" smtClean="0"/>
              <a:t> </a:t>
            </a:r>
            <a:r>
              <a:rPr lang="en-US" sz="1600" dirty="0" err="1" smtClean="0"/>
              <a:t>dan</a:t>
            </a:r>
            <a:r>
              <a:rPr lang="en-US" sz="1600" dirty="0" smtClean="0"/>
              <a:t> </a:t>
            </a:r>
            <a:r>
              <a:rPr lang="en-US" sz="1600" dirty="0" err="1" smtClean="0"/>
              <a:t>reorientasi</a:t>
            </a:r>
            <a:r>
              <a:rPr lang="en-US" sz="1600" dirty="0" smtClean="0"/>
              <a:t> </a:t>
            </a:r>
            <a:r>
              <a:rPr lang="en-US" sz="1600" dirty="0" err="1" smtClean="0"/>
              <a:t>peran</a:t>
            </a:r>
            <a:r>
              <a:rPr lang="en-US" sz="1600" dirty="0" smtClean="0"/>
              <a:t> </a:t>
            </a:r>
            <a:r>
              <a:rPr lang="en-US" sz="1600" dirty="0" err="1" smtClean="0"/>
              <a:t>manusia</a:t>
            </a:r>
            <a:r>
              <a:rPr lang="en-US" sz="1600" dirty="0" smtClean="0"/>
              <a:t> </a:t>
            </a:r>
            <a:r>
              <a:rPr lang="en-US" sz="1600" dirty="0" err="1" smtClean="0"/>
              <a:t>dalam</a:t>
            </a:r>
            <a:r>
              <a:rPr lang="en-US" sz="1600" dirty="0" smtClean="0"/>
              <a:t> </a:t>
            </a:r>
            <a:r>
              <a:rPr lang="en-US" sz="1600" dirty="0" err="1" smtClean="0"/>
              <a:t>sistem</a:t>
            </a:r>
            <a:r>
              <a:rPr lang="en-US" sz="1600" dirty="0" smtClean="0"/>
              <a:t> </a:t>
            </a:r>
            <a:r>
              <a:rPr lang="en-US" sz="1600" dirty="0" err="1" smtClean="0"/>
              <a:t>produksi</a:t>
            </a:r>
            <a:endParaRPr lang="en-US" sz="1600" dirty="0" smtClean="0"/>
          </a:p>
          <a:p>
            <a:pPr lvl="1"/>
            <a:r>
              <a:rPr lang="en-US" sz="1600" dirty="0" err="1" smtClean="0"/>
              <a:t>Inovasi</a:t>
            </a:r>
            <a:r>
              <a:rPr lang="en-US" sz="1600" dirty="0" smtClean="0"/>
              <a:t> </a:t>
            </a:r>
            <a:r>
              <a:rPr lang="en-US" sz="1600" dirty="0" err="1" smtClean="0"/>
              <a:t>layanan</a:t>
            </a:r>
            <a:r>
              <a:rPr lang="en-US" sz="1600" dirty="0" smtClean="0"/>
              <a:t> </a:t>
            </a:r>
            <a:r>
              <a:rPr lang="en-US" sz="1600" dirty="0" err="1" smtClean="0"/>
              <a:t>baru</a:t>
            </a:r>
            <a:r>
              <a:rPr lang="en-US" sz="1600" dirty="0" smtClean="0"/>
              <a:t> yang </a:t>
            </a:r>
            <a:r>
              <a:rPr lang="en-US" sz="1600" dirty="0" err="1" smtClean="0"/>
              <a:t>mendisrupsi</a:t>
            </a:r>
            <a:r>
              <a:rPr lang="en-US" sz="1600" dirty="0" smtClean="0"/>
              <a:t> </a:t>
            </a:r>
            <a:r>
              <a:rPr lang="en-US" sz="1600" dirty="0" err="1" smtClean="0"/>
              <a:t>cara</a:t>
            </a:r>
            <a:r>
              <a:rPr lang="en-US" sz="1600" dirty="0" smtClean="0"/>
              <a:t> </a:t>
            </a:r>
            <a:r>
              <a:rPr lang="en-US" sz="1600" dirty="0" err="1" smtClean="0"/>
              <a:t>bisnis</a:t>
            </a:r>
            <a:r>
              <a:rPr lang="en-US" sz="1600" dirty="0" smtClean="0"/>
              <a:t> lama</a:t>
            </a:r>
          </a:p>
        </p:txBody>
      </p:sp>
      <p:sp>
        <p:nvSpPr>
          <p:cNvPr id="6" name="Rectangle 5"/>
          <p:cNvSpPr/>
          <p:nvPr/>
        </p:nvSpPr>
        <p:spPr>
          <a:xfrm>
            <a:off x="369482" y="5663627"/>
            <a:ext cx="7455595" cy="830997"/>
          </a:xfrm>
          <a:prstGeom prst="rect">
            <a:avLst/>
          </a:prstGeom>
        </p:spPr>
        <p:txBody>
          <a:bodyPr wrap="square">
            <a:spAutoFit/>
          </a:bodyPr>
          <a:lstStyle/>
          <a:p>
            <a:r>
              <a:rPr lang="en-US" sz="1600" dirty="0"/>
              <a:t>https://medium.com/@</a:t>
            </a:r>
            <a:r>
              <a:rPr lang="en-US" sz="1600" dirty="0" smtClean="0"/>
              <a:t>mfrauf/internet-of-things-iot-dalam-revolusi-industri-4-0-f4d0356d9f42</a:t>
            </a:r>
            <a:endParaRPr lang="en-US" sz="1600" dirty="0"/>
          </a:p>
          <a:p>
            <a:endParaRPr lang="en-US" sz="1600" dirty="0"/>
          </a:p>
        </p:txBody>
      </p:sp>
      <p:sp>
        <p:nvSpPr>
          <p:cNvPr id="7" name="TextBox 6"/>
          <p:cNvSpPr txBox="1"/>
          <p:nvPr/>
        </p:nvSpPr>
        <p:spPr>
          <a:xfrm>
            <a:off x="369482" y="333350"/>
            <a:ext cx="6992392" cy="830997"/>
          </a:xfrm>
          <a:prstGeom prst="rect">
            <a:avLst/>
          </a:prstGeom>
          <a:noFill/>
        </p:spPr>
        <p:txBody>
          <a:bodyPr wrap="square" rtlCol="0">
            <a:spAutoFit/>
          </a:bodyPr>
          <a:lstStyle/>
          <a:p>
            <a:r>
              <a:rPr lang="en-US" sz="4800" dirty="0" smtClean="0"/>
              <a:t>REVOLUSI INDUSTRI 4.0</a:t>
            </a:r>
            <a:endParaRPr lang="en-US" sz="4800" dirty="0"/>
          </a:p>
        </p:txBody>
      </p:sp>
      <p:sp>
        <p:nvSpPr>
          <p:cNvPr id="8" name="Rectangle 7"/>
          <p:cNvSpPr/>
          <p:nvPr/>
        </p:nvSpPr>
        <p:spPr>
          <a:xfrm>
            <a:off x="7531310" y="5801978"/>
            <a:ext cx="4022055" cy="707886"/>
          </a:xfrm>
          <a:prstGeom prst="rect">
            <a:avLst/>
          </a:prstGeom>
        </p:spPr>
        <p:txBody>
          <a:bodyPr wrap="square">
            <a:spAutoFit/>
          </a:bodyPr>
          <a:lstStyle/>
          <a:p>
            <a:pPr marL="342900" indent="-342900">
              <a:buFont typeface="Arial" panose="020B0604020202020204" pitchFamily="34" charset="0"/>
              <a:buChar char="•"/>
            </a:pPr>
            <a:r>
              <a:rPr lang="en-US" sz="2000" dirty="0" err="1"/>
              <a:t>Perubahan</a:t>
            </a:r>
            <a:r>
              <a:rPr lang="en-US" sz="2000" dirty="0"/>
              <a:t> di </a:t>
            </a:r>
            <a:r>
              <a:rPr lang="en-US" sz="2000" dirty="0" err="1"/>
              <a:t>semua</a:t>
            </a:r>
            <a:r>
              <a:rPr lang="en-US" sz="2000" dirty="0"/>
              <a:t> </a:t>
            </a:r>
            <a:r>
              <a:rPr lang="en-US" sz="2000" dirty="0" err="1"/>
              <a:t>sektor</a:t>
            </a:r>
            <a:r>
              <a:rPr lang="en-US" sz="2000" dirty="0"/>
              <a:t>, </a:t>
            </a:r>
            <a:r>
              <a:rPr lang="en-US" sz="2000" dirty="0" err="1"/>
              <a:t>termasuk</a:t>
            </a:r>
            <a:r>
              <a:rPr lang="en-US" sz="2000" dirty="0"/>
              <a:t> </a:t>
            </a:r>
            <a:r>
              <a:rPr lang="en-US" sz="2000" dirty="0" err="1"/>
              <a:t>kesehatan</a:t>
            </a:r>
            <a:endParaRPr lang="en-US" dirty="0"/>
          </a:p>
        </p:txBody>
      </p:sp>
    </p:spTree>
    <p:extLst>
      <p:ext uri="{BB962C8B-B14F-4D97-AF65-F5344CB8AC3E}">
        <p14:creationId xmlns:p14="http://schemas.microsoft.com/office/powerpoint/2010/main" val="3359088431"/>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18"/>
          <p:cNvSpPr txBox="1"/>
          <p:nvPr/>
        </p:nvSpPr>
        <p:spPr>
          <a:xfrm>
            <a:off x="5753722" y="755645"/>
            <a:ext cx="4779433" cy="646331"/>
          </a:xfrm>
          <a:prstGeom prst="rect">
            <a:avLst/>
          </a:prstGeom>
        </p:spPr>
        <p:txBody>
          <a:bodyPr lIns="0" tIns="0" rIns="0" bIns="0">
            <a:spAutoFit/>
          </a:bodyPr>
          <a:lstStyle/>
          <a:p>
            <a:pPr marL="16931">
              <a:defRPr/>
            </a:pPr>
            <a:r>
              <a:rPr lang="id-ID" sz="2100" b="1" spc="7" dirty="0" smtClean="0">
                <a:solidFill>
                  <a:srgbClr val="FFFF00"/>
                </a:solidFill>
                <a:latin typeface="Arial Narrow"/>
                <a:cs typeface="Arial Narrow"/>
              </a:rPr>
              <a:t>Studi </a:t>
            </a:r>
            <a:r>
              <a:rPr lang="id-ID" sz="2100" b="1" i="1" spc="13" dirty="0">
                <a:solidFill>
                  <a:srgbClr val="FFFF00"/>
                </a:solidFill>
                <a:latin typeface="ArialNarrow-BoldItalic"/>
                <a:cs typeface="ArialNarrow-BoldItalic"/>
              </a:rPr>
              <a:t>McKinsey</a:t>
            </a:r>
            <a:r>
              <a:rPr lang="id-ID" sz="2100" b="1" i="1" spc="-87" dirty="0">
                <a:solidFill>
                  <a:srgbClr val="FFFF00"/>
                </a:solidFill>
                <a:latin typeface="ArialNarrow-BoldItalic"/>
                <a:cs typeface="ArialNarrow-BoldItalic"/>
              </a:rPr>
              <a:t> </a:t>
            </a:r>
          </a:p>
          <a:p>
            <a:pPr marL="16931">
              <a:defRPr/>
            </a:pPr>
            <a:r>
              <a:rPr lang="id-ID" sz="2100" b="1" spc="7" dirty="0">
                <a:solidFill>
                  <a:srgbClr val="FFFF00"/>
                </a:solidFill>
                <a:latin typeface="Arial Narrow"/>
                <a:cs typeface="Arial Narrow"/>
              </a:rPr>
              <a:t>(2016)**:</a:t>
            </a:r>
          </a:p>
        </p:txBody>
      </p:sp>
      <p:sp>
        <p:nvSpPr>
          <p:cNvPr id="10" name="object 28"/>
          <p:cNvSpPr txBox="1"/>
          <p:nvPr/>
        </p:nvSpPr>
        <p:spPr>
          <a:xfrm>
            <a:off x="5666629" y="1338926"/>
            <a:ext cx="1377949" cy="984885"/>
          </a:xfrm>
          <a:prstGeom prst="rect">
            <a:avLst/>
          </a:prstGeom>
          <a:ln>
            <a:noFill/>
          </a:ln>
        </p:spPr>
        <p:txBody>
          <a:bodyPr lIns="0" tIns="0" rIns="0" bIns="0">
            <a:spAutoFit/>
          </a:bodyPr>
          <a:lstStyle/>
          <a:p>
            <a:pPr>
              <a:tabLst>
                <a:tab pos="5123215" algn="l"/>
              </a:tabLst>
              <a:defRPr/>
            </a:pPr>
            <a:r>
              <a:rPr sz="6400" b="1" spc="-420" dirty="0">
                <a:solidFill>
                  <a:srgbClr val="92D050"/>
                </a:solidFill>
                <a:latin typeface="Arial Narrow"/>
                <a:cs typeface="Arial Narrow"/>
              </a:rPr>
              <a:t>60</a:t>
            </a:r>
            <a:r>
              <a:rPr sz="6400" b="1" spc="27" dirty="0">
                <a:solidFill>
                  <a:srgbClr val="92D050"/>
                </a:solidFill>
                <a:latin typeface="Arial Narrow"/>
                <a:cs typeface="Arial Narrow"/>
              </a:rPr>
              <a:t>%</a:t>
            </a:r>
            <a:r>
              <a:rPr sz="6400" b="1" dirty="0">
                <a:solidFill>
                  <a:srgbClr val="92D050"/>
                </a:solidFill>
                <a:latin typeface="Arial Narrow"/>
                <a:cs typeface="Arial Narrow"/>
              </a:rPr>
              <a:t>         </a:t>
            </a:r>
            <a:r>
              <a:rPr lang="x-none" sz="6400" b="1" spc="-420" dirty="0">
                <a:latin typeface="Arial Narrow"/>
                <a:cs typeface="Arial Narrow"/>
              </a:rPr>
              <a:t> </a:t>
            </a:r>
            <a:r>
              <a:rPr lang="x-none" sz="6400" b="1" spc="-420" dirty="0">
                <a:solidFill>
                  <a:srgbClr val="92D050"/>
                </a:solidFill>
                <a:latin typeface="Arial Narrow"/>
                <a:cs typeface="Arial Narrow"/>
              </a:rPr>
              <a:t>               </a:t>
            </a:r>
            <a:endParaRPr sz="7200" dirty="0">
              <a:solidFill>
                <a:srgbClr val="92D050"/>
              </a:solidFill>
              <a:latin typeface="Arial Narrow"/>
              <a:cs typeface="Arial Narrow"/>
            </a:endParaRPr>
          </a:p>
        </p:txBody>
      </p:sp>
      <p:sp>
        <p:nvSpPr>
          <p:cNvPr id="9222" name="object 29"/>
          <p:cNvSpPr txBox="1">
            <a:spLocks noChangeArrowheads="1"/>
          </p:cNvSpPr>
          <p:nvPr/>
        </p:nvSpPr>
        <p:spPr bwMode="auto">
          <a:xfrm>
            <a:off x="6954644" y="1317117"/>
            <a:ext cx="1443567" cy="1789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lnSpc>
                <a:spcPct val="102000"/>
              </a:lnSpc>
            </a:pPr>
            <a:r>
              <a:rPr lang="en-US" altLang="en-US" sz="1800" dirty="0" smtClean="0">
                <a:cs typeface="Arial" panose="020B0604020202020204" pitchFamily="34" charset="0"/>
              </a:rPr>
              <a:t>P</a:t>
            </a:r>
            <a:r>
              <a:rPr lang="id-ID" altLang="en-US" sz="1800" dirty="0" smtClean="0">
                <a:cs typeface="Arial" panose="020B0604020202020204" pitchFamily="34" charset="0"/>
              </a:rPr>
              <a:t>ekerjaan di Dunia akan menjadi otomatisasi</a:t>
            </a:r>
            <a:endParaRPr lang="id-ID" altLang="en-US" sz="1800" dirty="0">
              <a:cs typeface="Arial" panose="020B0604020202020204" pitchFamily="34" charset="0"/>
            </a:endParaRPr>
          </a:p>
          <a:p>
            <a:pPr eaLnBrk="1" hangingPunct="1">
              <a:lnSpc>
                <a:spcPct val="102000"/>
              </a:lnSpc>
            </a:pPr>
            <a:endParaRPr lang="id-ID" altLang="en-US" dirty="0">
              <a:latin typeface="Arial Narrow" pitchFamily="34" charset="0"/>
            </a:endParaRPr>
          </a:p>
          <a:p>
            <a:pPr eaLnBrk="1" hangingPunct="1">
              <a:lnSpc>
                <a:spcPct val="102000"/>
              </a:lnSpc>
            </a:pPr>
            <a:endParaRPr lang="id-ID" altLang="en-US" dirty="0">
              <a:latin typeface="Arial Narrow" pitchFamily="34" charset="0"/>
            </a:endParaRPr>
          </a:p>
        </p:txBody>
      </p:sp>
      <p:sp>
        <p:nvSpPr>
          <p:cNvPr id="9223" name="object 27"/>
          <p:cNvSpPr txBox="1">
            <a:spLocks noChangeArrowheads="1"/>
          </p:cNvSpPr>
          <p:nvPr/>
        </p:nvSpPr>
        <p:spPr bwMode="auto">
          <a:xfrm>
            <a:off x="9896720" y="1078810"/>
            <a:ext cx="1579033" cy="1381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lnSpc>
                <a:spcPct val="101000"/>
              </a:lnSpc>
            </a:pPr>
            <a:r>
              <a:rPr lang="id-ID" altLang="en-US" sz="1800" dirty="0" smtClean="0">
                <a:cs typeface="Arial" panose="020B0604020202020204" pitchFamily="34" charset="0"/>
              </a:rPr>
              <a:t>Pekerjaan di Dunia akan digantikan dengan teknologi tinggi</a:t>
            </a:r>
            <a:endParaRPr lang="id-ID" altLang="en-US" sz="1800" dirty="0">
              <a:cs typeface="Arial" panose="020B0604020202020204" pitchFamily="34" charset="0"/>
            </a:endParaRPr>
          </a:p>
        </p:txBody>
      </p:sp>
      <p:sp>
        <p:nvSpPr>
          <p:cNvPr id="14" name="object 24"/>
          <p:cNvSpPr txBox="1"/>
          <p:nvPr/>
        </p:nvSpPr>
        <p:spPr>
          <a:xfrm>
            <a:off x="4304944" y="3998301"/>
            <a:ext cx="1974851" cy="1646605"/>
          </a:xfrm>
          <a:prstGeom prst="rect">
            <a:avLst/>
          </a:prstGeom>
        </p:spPr>
        <p:txBody>
          <a:bodyPr lIns="0" tIns="0" rIns="0" bIns="0">
            <a:spAutoFit/>
          </a:bodyPr>
          <a:lstStyle/>
          <a:p>
            <a:pPr marL="16931" algn="r">
              <a:defRPr/>
            </a:pPr>
            <a:r>
              <a:rPr sz="8000" b="1" spc="7" dirty="0">
                <a:latin typeface="Arial Narrow"/>
                <a:cs typeface="Arial Narrow"/>
              </a:rPr>
              <a:t>52.6</a:t>
            </a:r>
          </a:p>
          <a:p>
            <a:pPr marL="16931" algn="r">
              <a:defRPr/>
            </a:pPr>
            <a:r>
              <a:rPr lang="id-ID" sz="2700" b="1" dirty="0" smtClean="0">
                <a:latin typeface="Arial Narrow"/>
                <a:cs typeface="Arial Narrow"/>
              </a:rPr>
              <a:t>Juta</a:t>
            </a:r>
            <a:endParaRPr lang="id-ID" sz="8000" dirty="0">
              <a:latin typeface="Arial Narrow"/>
              <a:cs typeface="Arial Narrow"/>
            </a:endParaRPr>
          </a:p>
        </p:txBody>
      </p:sp>
      <p:sp>
        <p:nvSpPr>
          <p:cNvPr id="9225" name="object 26"/>
          <p:cNvSpPr txBox="1">
            <a:spLocks noChangeArrowheads="1"/>
          </p:cNvSpPr>
          <p:nvPr/>
        </p:nvSpPr>
        <p:spPr bwMode="auto">
          <a:xfrm>
            <a:off x="6373186" y="3919959"/>
            <a:ext cx="1807633" cy="1119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lnSpc>
                <a:spcPct val="101000"/>
              </a:lnSpc>
            </a:pPr>
            <a:r>
              <a:rPr lang="id-ID" altLang="en-US" sz="1800" dirty="0" smtClean="0">
                <a:cs typeface="Arial" panose="020B0604020202020204" pitchFamily="34" charset="0"/>
              </a:rPr>
              <a:t>Pekerjaan di Indonesia berpotensi untuk diganti</a:t>
            </a:r>
            <a:endParaRPr lang="id-ID" altLang="en-US" sz="1800" dirty="0">
              <a:cs typeface="Arial" panose="020B0604020202020204" pitchFamily="34" charset="0"/>
            </a:endParaRPr>
          </a:p>
        </p:txBody>
      </p:sp>
      <p:sp>
        <p:nvSpPr>
          <p:cNvPr id="16" name="object 30"/>
          <p:cNvSpPr txBox="1"/>
          <p:nvPr/>
        </p:nvSpPr>
        <p:spPr>
          <a:xfrm>
            <a:off x="1312330" y="2906077"/>
            <a:ext cx="9489016" cy="292388"/>
          </a:xfrm>
          <a:prstGeom prst="rect">
            <a:avLst/>
          </a:prstGeom>
        </p:spPr>
        <p:txBody>
          <a:bodyPr lIns="0" tIns="0" rIns="0" bIns="0">
            <a:spAutoFit/>
          </a:bodyPr>
          <a:lstStyle/>
          <a:p>
            <a:pPr marL="16931">
              <a:defRPr/>
            </a:pPr>
            <a:r>
              <a:rPr dirty="0">
                <a:solidFill>
                  <a:srgbClr val="FFFF00"/>
                </a:solidFill>
                <a:latin typeface="Calibri"/>
                <a:cs typeface="Calibri"/>
              </a:rPr>
              <a:t>**McKinsey </a:t>
            </a:r>
            <a:r>
              <a:rPr spc="-7" dirty="0">
                <a:solidFill>
                  <a:srgbClr val="FFFF00"/>
                </a:solidFill>
                <a:latin typeface="Calibri"/>
                <a:cs typeface="Calibri"/>
              </a:rPr>
              <a:t>(forthcoming </a:t>
            </a:r>
            <a:r>
              <a:rPr dirty="0">
                <a:solidFill>
                  <a:srgbClr val="FFFF00"/>
                </a:solidFill>
                <a:latin typeface="Calibri"/>
                <a:cs typeface="Calibri"/>
              </a:rPr>
              <a:t>2018</a:t>
            </a:r>
            <a:r>
              <a:rPr dirty="0" smtClean="0">
                <a:solidFill>
                  <a:srgbClr val="FFFF00"/>
                </a:solidFill>
                <a:latin typeface="Calibri"/>
                <a:cs typeface="Calibri"/>
              </a:rPr>
              <a:t>): </a:t>
            </a:r>
            <a:r>
              <a:rPr lang="id-ID" dirty="0" smtClean="0">
                <a:solidFill>
                  <a:srgbClr val="FFFF00"/>
                </a:solidFill>
                <a:latin typeface="Calibri"/>
                <a:cs typeface="Calibri"/>
              </a:rPr>
              <a:t>27 juta pekerjaan akan hilang, 47 juta pekerjaan baru</a:t>
            </a:r>
            <a:endParaRPr sz="2700" dirty="0">
              <a:latin typeface="Calibri"/>
              <a:cs typeface="Calibri"/>
            </a:endParaRPr>
          </a:p>
        </p:txBody>
      </p:sp>
      <p:sp>
        <p:nvSpPr>
          <p:cNvPr id="18" name="object 6"/>
          <p:cNvSpPr txBox="1"/>
          <p:nvPr/>
        </p:nvSpPr>
        <p:spPr>
          <a:xfrm>
            <a:off x="793960" y="3981045"/>
            <a:ext cx="1600200" cy="1833835"/>
          </a:xfrm>
          <a:prstGeom prst="rect">
            <a:avLst/>
          </a:prstGeom>
        </p:spPr>
        <p:txBody>
          <a:bodyPr lIns="0" tIns="0" rIns="0" bIns="0">
            <a:spAutoFit/>
          </a:bodyPr>
          <a:lstStyle/>
          <a:p>
            <a:pPr marL="16931">
              <a:lnSpc>
                <a:spcPts val="10805"/>
              </a:lnSpc>
              <a:defRPr/>
            </a:pPr>
            <a:r>
              <a:rPr sz="9500" b="1" dirty="0">
                <a:latin typeface="Arial Narrow"/>
                <a:cs typeface="Arial Narrow"/>
              </a:rPr>
              <a:t>3.7</a:t>
            </a:r>
            <a:endParaRPr sz="9500" dirty="0">
              <a:latin typeface="Arial Narrow"/>
              <a:cs typeface="Arial Narrow"/>
            </a:endParaRPr>
          </a:p>
          <a:p>
            <a:pPr marL="16931">
              <a:lnSpc>
                <a:spcPts val="3527"/>
              </a:lnSpc>
              <a:defRPr/>
            </a:pPr>
            <a:r>
              <a:rPr sz="2700" b="1" spc="-47" dirty="0" err="1" smtClean="0">
                <a:latin typeface="Arial Narrow"/>
                <a:cs typeface="Arial Narrow"/>
              </a:rPr>
              <a:t>Juta</a:t>
            </a:r>
            <a:endParaRPr sz="2700" dirty="0">
              <a:latin typeface="Arial Narrow"/>
              <a:cs typeface="Arial Narrow"/>
            </a:endParaRPr>
          </a:p>
        </p:txBody>
      </p:sp>
      <p:grpSp>
        <p:nvGrpSpPr>
          <p:cNvPr id="9228" name="Group 21"/>
          <p:cNvGrpSpPr>
            <a:grpSpLocks/>
          </p:cNvGrpSpPr>
          <p:nvPr/>
        </p:nvGrpSpPr>
        <p:grpSpPr bwMode="auto">
          <a:xfrm>
            <a:off x="664391" y="3416750"/>
            <a:ext cx="11308904" cy="2675270"/>
            <a:chOff x="1854200" y="4174296"/>
            <a:chExt cx="9570224" cy="2674766"/>
          </a:xfrm>
        </p:grpSpPr>
        <p:sp>
          <p:nvSpPr>
            <p:cNvPr id="23" name="object 4"/>
            <p:cNvSpPr txBox="1"/>
            <p:nvPr/>
          </p:nvSpPr>
          <p:spPr>
            <a:xfrm>
              <a:off x="2073549" y="4174296"/>
              <a:ext cx="5447161" cy="430806"/>
            </a:xfrm>
            <a:prstGeom prst="rect">
              <a:avLst/>
            </a:prstGeom>
          </p:spPr>
          <p:txBody>
            <a:bodyPr wrap="square" lIns="0" tIns="0" rIns="0" bIns="0">
              <a:spAutoFit/>
            </a:bodyPr>
            <a:lstStyle/>
            <a:p>
              <a:pPr marL="16931">
                <a:defRPr/>
              </a:pPr>
              <a:r>
                <a:rPr lang="id-ID" sz="2800" b="1" spc="7" dirty="0" smtClean="0">
                  <a:solidFill>
                    <a:srgbClr val="00B0F0"/>
                  </a:solidFill>
                  <a:latin typeface="Arial Narrow"/>
                  <a:cs typeface="Arial Narrow"/>
                </a:rPr>
                <a:t>Indikasi pada studi yang sejenis</a:t>
              </a:r>
              <a:endParaRPr sz="2800" dirty="0">
                <a:solidFill>
                  <a:srgbClr val="00B0F0"/>
                </a:solidFill>
                <a:latin typeface="Arial Narrow"/>
                <a:cs typeface="Arial Narrow"/>
              </a:endParaRPr>
            </a:p>
          </p:txBody>
        </p:sp>
        <p:sp>
          <p:nvSpPr>
            <p:cNvPr id="14357" name="object 5"/>
            <p:cNvSpPr>
              <a:spLocks/>
            </p:cNvSpPr>
            <p:nvPr/>
          </p:nvSpPr>
          <p:spPr bwMode="auto">
            <a:xfrm>
              <a:off x="1854200" y="4440720"/>
              <a:ext cx="1504643" cy="2211499"/>
            </a:xfrm>
            <a:custGeom>
              <a:avLst/>
              <a:gdLst>
                <a:gd name="T0" fmla="*/ 227830 w 1506220"/>
                <a:gd name="T1" fmla="*/ 0 h 2212340"/>
                <a:gd name="T2" fmla="*/ 0 w 1506220"/>
                <a:gd name="T3" fmla="*/ 0 h 2212340"/>
                <a:gd name="T4" fmla="*/ 0 w 1506220"/>
                <a:gd name="T5" fmla="*/ 2208010 h 2212340"/>
                <a:gd name="T6" fmla="*/ 1500892 w 1506220"/>
                <a:gd name="T7" fmla="*/ 2208010 h 22123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06220" h="2212340">
                  <a:moveTo>
                    <a:pt x="228600" y="0"/>
                  </a:moveTo>
                  <a:lnTo>
                    <a:pt x="0" y="0"/>
                  </a:lnTo>
                  <a:lnTo>
                    <a:pt x="0" y="2211819"/>
                  </a:lnTo>
                  <a:lnTo>
                    <a:pt x="1505966" y="2211819"/>
                  </a:lnTo>
                </a:path>
              </a:pathLst>
            </a:custGeom>
            <a:noFill/>
            <a:ln w="38100">
              <a:solidFill>
                <a:schemeClr val="accent5">
                  <a:lumMod val="40000"/>
                  <a:lumOff val="60000"/>
                </a:schemeClr>
              </a:solidFill>
              <a:prstDash val="lgDash"/>
              <a:round/>
              <a:headEnd/>
              <a:tailEnd/>
            </a:ln>
            <a:extLst/>
          </p:spPr>
          <p:txBody>
            <a:bodyPr lIns="0" tIns="0" rIns="0" bIns="0"/>
            <a:lstStyle/>
            <a:p>
              <a:pPr>
                <a:defRPr/>
              </a:pPr>
              <a:endParaRPr lang="id-ID">
                <a:ea typeface="+mn-ea"/>
                <a:cs typeface="Arial" panose="020B0604020202020204" pitchFamily="34" charset="0"/>
              </a:endParaRPr>
            </a:p>
          </p:txBody>
        </p:sp>
        <p:sp>
          <p:nvSpPr>
            <p:cNvPr id="25" name="object 7"/>
            <p:cNvSpPr txBox="1"/>
            <p:nvPr/>
          </p:nvSpPr>
          <p:spPr>
            <a:xfrm>
              <a:off x="3255400" y="4685918"/>
              <a:ext cx="1811837" cy="1938626"/>
            </a:xfrm>
            <a:prstGeom prst="rect">
              <a:avLst/>
            </a:prstGeom>
          </p:spPr>
          <p:txBody>
            <a:bodyPr wrap="square" lIns="0" tIns="0" rIns="0" bIns="0">
              <a:spAutoFit/>
            </a:bodyPr>
            <a:lstStyle/>
            <a:p>
              <a:pPr marL="16931">
                <a:defRPr/>
              </a:pPr>
              <a:r>
                <a:rPr sz="1800" dirty="0" err="1" smtClean="0">
                  <a:latin typeface="Arial" panose="020B0604020202020204" pitchFamily="34" charset="0"/>
                  <a:cs typeface="Arial" panose="020B0604020202020204" pitchFamily="34" charset="0"/>
                </a:rPr>
                <a:t>Pekerjaan</a:t>
              </a:r>
              <a:r>
                <a:rPr sz="1800" dirty="0" smtClean="0">
                  <a:latin typeface="Arial" panose="020B0604020202020204" pitchFamily="34" charset="0"/>
                  <a:cs typeface="Arial" panose="020B0604020202020204" pitchFamily="34" charset="0"/>
                </a:rPr>
                <a:t> </a:t>
              </a:r>
              <a:r>
                <a:rPr sz="1800" dirty="0" err="1" smtClean="0">
                  <a:latin typeface="Arial" panose="020B0604020202020204" pitchFamily="34" charset="0"/>
                  <a:cs typeface="Arial" panose="020B0604020202020204" pitchFamily="34" charset="0"/>
                </a:rPr>
                <a:t>baru</a:t>
              </a:r>
              <a:r>
                <a:rPr sz="1800" dirty="0" smtClean="0">
                  <a:latin typeface="Arial" panose="020B0604020202020204" pitchFamily="34" charset="0"/>
                  <a:cs typeface="Arial" panose="020B0604020202020204" pitchFamily="34" charset="0"/>
                </a:rPr>
                <a:t> </a:t>
              </a:r>
              <a:r>
                <a:rPr sz="1800" dirty="0" err="1" smtClean="0">
                  <a:latin typeface="Arial" panose="020B0604020202020204" pitchFamily="34" charset="0"/>
                  <a:cs typeface="Arial" panose="020B0604020202020204" pitchFamily="34" charset="0"/>
                </a:rPr>
                <a:t>seiring</a:t>
              </a:r>
              <a:r>
                <a:rPr sz="1800" dirty="0" smtClean="0">
                  <a:latin typeface="Arial" panose="020B0604020202020204" pitchFamily="34" charset="0"/>
                  <a:cs typeface="Arial" panose="020B0604020202020204" pitchFamily="34" charset="0"/>
                </a:rPr>
                <a:t> </a:t>
              </a:r>
              <a:r>
                <a:rPr sz="1800" dirty="0" err="1" smtClean="0">
                  <a:latin typeface="Arial" panose="020B0604020202020204" pitchFamily="34" charset="0"/>
                  <a:cs typeface="Arial" panose="020B0604020202020204" pitchFamily="34" charset="0"/>
                </a:rPr>
                <a:t>dengan</a:t>
              </a:r>
              <a:r>
                <a:rPr sz="1800" dirty="0" smtClean="0">
                  <a:latin typeface="Arial" panose="020B0604020202020204" pitchFamily="34" charset="0"/>
                  <a:cs typeface="Arial" panose="020B0604020202020204" pitchFamily="34" charset="0"/>
                </a:rPr>
                <a:t> </a:t>
              </a:r>
              <a:r>
                <a:rPr sz="1800" dirty="0" err="1" smtClean="0">
                  <a:latin typeface="Arial" panose="020B0604020202020204" pitchFamily="34" charset="0"/>
                  <a:cs typeface="Arial" panose="020B0604020202020204" pitchFamily="34" charset="0"/>
                </a:rPr>
                <a:t>pertumbuhan</a:t>
              </a:r>
              <a:r>
                <a:rPr sz="1800" dirty="0" smtClean="0">
                  <a:latin typeface="Arial" panose="020B0604020202020204" pitchFamily="34" charset="0"/>
                  <a:cs typeface="Arial" panose="020B0604020202020204" pitchFamily="34" charset="0"/>
                </a:rPr>
                <a:t> </a:t>
              </a:r>
              <a:r>
                <a:rPr sz="1800" dirty="0" err="1" smtClean="0">
                  <a:latin typeface="Arial" panose="020B0604020202020204" pitchFamily="34" charset="0"/>
                  <a:cs typeface="Arial" panose="020B0604020202020204" pitchFamily="34" charset="0"/>
                </a:rPr>
                <a:t>ekonomi</a:t>
              </a:r>
              <a:r>
                <a:rPr sz="1800" dirty="0" smtClean="0">
                  <a:latin typeface="Arial" panose="020B0604020202020204" pitchFamily="34" charset="0"/>
                  <a:cs typeface="Arial" panose="020B0604020202020204" pitchFamily="34" charset="0"/>
                </a:rPr>
                <a:t> </a:t>
              </a:r>
              <a:r>
                <a:rPr sz="1800" dirty="0" err="1" smtClean="0">
                  <a:latin typeface="Arial" panose="020B0604020202020204" pitchFamily="34" charset="0"/>
                  <a:cs typeface="Arial" panose="020B0604020202020204" pitchFamily="34" charset="0"/>
                </a:rPr>
                <a:t>digitaldalam</a:t>
              </a:r>
              <a:r>
                <a:rPr sz="1800" dirty="0" smtClean="0">
                  <a:latin typeface="Arial" panose="020B0604020202020204" pitchFamily="34" charset="0"/>
                  <a:cs typeface="Arial" panose="020B0604020202020204" pitchFamily="34" charset="0"/>
                </a:rPr>
                <a:t> 7 </a:t>
              </a:r>
              <a:r>
                <a:rPr sz="1800" dirty="0" err="1" smtClean="0">
                  <a:latin typeface="Arial" panose="020B0604020202020204" pitchFamily="34" charset="0"/>
                  <a:cs typeface="Arial" panose="020B0604020202020204" pitchFamily="34" charset="0"/>
                </a:rPr>
                <a:t>tahun</a:t>
              </a:r>
              <a:r>
                <a:rPr sz="1800" dirty="0" smtClean="0">
                  <a:latin typeface="Arial" panose="020B0604020202020204" pitchFamily="34" charset="0"/>
                  <a:cs typeface="Arial" panose="020B0604020202020204" pitchFamily="34" charset="0"/>
                </a:rPr>
                <a:t> </a:t>
              </a:r>
              <a:r>
                <a:rPr sz="1800" dirty="0" err="1" smtClean="0">
                  <a:latin typeface="Arial" panose="020B0604020202020204" pitchFamily="34" charset="0"/>
                  <a:cs typeface="Arial" panose="020B0604020202020204" pitchFamily="34" charset="0"/>
                </a:rPr>
                <a:t>kedepan</a:t>
              </a:r>
              <a:r>
                <a:rPr sz="1800" dirty="0" smtClean="0">
                  <a:latin typeface="Arial" panose="020B0604020202020204" pitchFamily="34" charset="0"/>
                  <a:cs typeface="Arial" panose="020B0604020202020204" pitchFamily="34" charset="0"/>
                </a:rPr>
                <a:t> di Indonesia</a:t>
              </a:r>
              <a:endParaRPr sz="1800" dirty="0">
                <a:latin typeface="Arial" panose="020B0604020202020204" pitchFamily="34" charset="0"/>
                <a:cs typeface="Arial" panose="020B0604020202020204" pitchFamily="34" charset="0"/>
              </a:endParaRPr>
            </a:p>
          </p:txBody>
        </p:sp>
        <p:sp>
          <p:nvSpPr>
            <p:cNvPr id="27" name="object 21"/>
            <p:cNvSpPr txBox="1"/>
            <p:nvPr/>
          </p:nvSpPr>
          <p:spPr>
            <a:xfrm>
              <a:off x="8778772" y="4652721"/>
              <a:ext cx="2645652" cy="2196341"/>
            </a:xfrm>
            <a:prstGeom prst="rect">
              <a:avLst/>
            </a:prstGeom>
            <a:solidFill>
              <a:srgbClr val="FFFF00"/>
            </a:solidFill>
            <a:ln>
              <a:solidFill>
                <a:srgbClr val="FF0000"/>
              </a:solidFill>
              <a:prstDash val="sysDash"/>
            </a:ln>
          </p:spPr>
          <p:txBody>
            <a:bodyPr wrap="square" lIns="0" tIns="41910" rIns="0" bIns="0">
              <a:spAutoFit/>
            </a:bodyPr>
            <a:lstStyle/>
            <a:p>
              <a:pPr marL="292100">
                <a:spcBef>
                  <a:spcPts val="440"/>
                </a:spcBef>
                <a:defRPr/>
              </a:pPr>
              <a:r>
                <a:rPr lang="en-US" sz="2000" spc="-20" dirty="0" smtClean="0">
                  <a:solidFill>
                    <a:srgbClr val="FF0000"/>
                  </a:solidFill>
                  <a:latin typeface="Arial" panose="020B0604020202020204" pitchFamily="34" charset="0"/>
                  <a:cs typeface="Arial" panose="020B0604020202020204" pitchFamily="34" charset="0"/>
                </a:rPr>
                <a:t>T</a:t>
              </a:r>
              <a:r>
                <a:rPr lang="id-ID" sz="2000" spc="-20" dirty="0" smtClean="0">
                  <a:solidFill>
                    <a:srgbClr val="FF0000"/>
                  </a:solidFill>
                  <a:latin typeface="Arial" panose="020B0604020202020204" pitchFamily="34" charset="0"/>
                  <a:cs typeface="Arial" panose="020B0604020202020204" pitchFamily="34" charset="0"/>
                </a:rPr>
                <a:t>eknologi digital mempengaruhi pe</a:t>
              </a:r>
              <a:r>
                <a:rPr lang="en-US" sz="2000" spc="-20" dirty="0" err="1" smtClean="0">
                  <a:solidFill>
                    <a:srgbClr val="FF0000"/>
                  </a:solidFill>
                  <a:latin typeface="Arial" panose="020B0604020202020204" pitchFamily="34" charset="0"/>
                  <a:cs typeface="Arial" panose="020B0604020202020204" pitchFamily="34" charset="0"/>
                </a:rPr>
                <a:t>rubahan</a:t>
              </a:r>
              <a:r>
                <a:rPr lang="en-US" sz="2000" spc="-20" dirty="0" smtClean="0">
                  <a:solidFill>
                    <a:srgbClr val="FF0000"/>
                  </a:solidFill>
                  <a:latin typeface="Arial" panose="020B0604020202020204" pitchFamily="34" charset="0"/>
                  <a:cs typeface="Arial" panose="020B0604020202020204" pitchFamily="34" charset="0"/>
                </a:rPr>
                <a:t> RISIKO KESEHATAN </a:t>
              </a:r>
              <a:r>
                <a:rPr lang="en-US" sz="2000" spc="-20" dirty="0" err="1" smtClean="0">
                  <a:solidFill>
                    <a:srgbClr val="FF0000"/>
                  </a:solidFill>
                  <a:latin typeface="Arial" panose="020B0604020202020204" pitchFamily="34" charset="0"/>
                  <a:cs typeface="Arial" panose="020B0604020202020204" pitchFamily="34" charset="0"/>
                </a:rPr>
                <a:t>sehingga</a:t>
              </a:r>
              <a:r>
                <a:rPr lang="en-US" sz="2000" spc="-20" dirty="0" smtClean="0">
                  <a:solidFill>
                    <a:srgbClr val="FF0000"/>
                  </a:solidFill>
                  <a:latin typeface="Arial" panose="020B0604020202020204" pitchFamily="34" charset="0"/>
                  <a:cs typeface="Arial" panose="020B0604020202020204" pitchFamily="34" charset="0"/>
                </a:rPr>
                <a:t> </a:t>
              </a:r>
              <a:r>
                <a:rPr lang="en-US" sz="2000" spc="-20" dirty="0" err="1" smtClean="0">
                  <a:solidFill>
                    <a:srgbClr val="FF0000"/>
                  </a:solidFill>
                  <a:latin typeface="Arial" panose="020B0604020202020204" pitchFamily="34" charset="0"/>
                  <a:cs typeface="Arial" panose="020B0604020202020204" pitchFamily="34" charset="0"/>
                </a:rPr>
                <a:t>berdampak</a:t>
              </a:r>
              <a:r>
                <a:rPr lang="en-US" sz="2000" spc="-20" dirty="0" smtClean="0">
                  <a:solidFill>
                    <a:srgbClr val="FF0000"/>
                  </a:solidFill>
                  <a:latin typeface="Arial" panose="020B0604020202020204" pitchFamily="34" charset="0"/>
                  <a:cs typeface="Arial" panose="020B0604020202020204" pitchFamily="34" charset="0"/>
                </a:rPr>
                <a:t> </a:t>
              </a:r>
              <a:r>
                <a:rPr lang="en-US" sz="2000" spc="-20" dirty="0" err="1" smtClean="0">
                  <a:solidFill>
                    <a:srgbClr val="FF0000"/>
                  </a:solidFill>
                  <a:latin typeface="Arial" panose="020B0604020202020204" pitchFamily="34" charset="0"/>
                  <a:cs typeface="Arial" panose="020B0604020202020204" pitchFamily="34" charset="0"/>
                </a:rPr>
                <a:t>terhadap</a:t>
              </a:r>
              <a:r>
                <a:rPr lang="en-US" sz="2000" spc="-20" dirty="0" smtClean="0">
                  <a:solidFill>
                    <a:srgbClr val="FF0000"/>
                  </a:solidFill>
                  <a:latin typeface="Arial" panose="020B0604020202020204" pitchFamily="34" charset="0"/>
                  <a:cs typeface="Arial" panose="020B0604020202020204" pitchFamily="34" charset="0"/>
                </a:rPr>
                <a:t> </a:t>
              </a:r>
              <a:r>
                <a:rPr lang="en-US" sz="2000" spc="-20" dirty="0" err="1" smtClean="0">
                  <a:solidFill>
                    <a:srgbClr val="FF0000"/>
                  </a:solidFill>
                  <a:latin typeface="Arial" panose="020B0604020202020204" pitchFamily="34" charset="0"/>
                  <a:cs typeface="Arial" panose="020B0604020202020204" pitchFamily="34" charset="0"/>
                </a:rPr>
                <a:t>pe</a:t>
              </a:r>
              <a:r>
                <a:rPr lang="id-ID" sz="2000" spc="-20" dirty="0" smtClean="0">
                  <a:solidFill>
                    <a:srgbClr val="FF0000"/>
                  </a:solidFill>
                  <a:latin typeface="Arial" panose="020B0604020202020204" pitchFamily="34" charset="0"/>
                  <a:cs typeface="Arial" panose="020B0604020202020204" pitchFamily="34" charset="0"/>
                </a:rPr>
                <a:t>rgeseran pola penyakit</a:t>
              </a:r>
              <a:r>
                <a:rPr lang="en-US" sz="2000" spc="-20" dirty="0" smtClean="0">
                  <a:solidFill>
                    <a:srgbClr val="FF0000"/>
                  </a:solidFill>
                  <a:latin typeface="Arial" panose="020B0604020202020204" pitchFamily="34" charset="0"/>
                  <a:cs typeface="Arial" panose="020B0604020202020204" pitchFamily="34" charset="0"/>
                </a:rPr>
                <a:t>.</a:t>
              </a:r>
              <a:endParaRPr lang="id-ID" sz="2000" dirty="0">
                <a:solidFill>
                  <a:srgbClr val="FF0000"/>
                </a:solidFill>
                <a:latin typeface="Arial" panose="020B0604020202020204" pitchFamily="34" charset="0"/>
                <a:cs typeface="Arial" panose="020B0604020202020204" pitchFamily="34" charset="0"/>
              </a:endParaRPr>
            </a:p>
          </p:txBody>
        </p:sp>
      </p:grpSp>
      <p:sp>
        <p:nvSpPr>
          <p:cNvPr id="14355" name="object 23"/>
          <p:cNvSpPr>
            <a:spLocks/>
          </p:cNvSpPr>
          <p:nvPr/>
        </p:nvSpPr>
        <p:spPr bwMode="auto">
          <a:xfrm flipV="1">
            <a:off x="2645201" y="5714739"/>
            <a:ext cx="5621867" cy="182033"/>
          </a:xfrm>
          <a:custGeom>
            <a:avLst/>
            <a:gdLst>
              <a:gd name="T0" fmla="*/ 1582183 w 10789920"/>
              <a:gd name="T1" fmla="*/ 0 h 273560"/>
              <a:gd name="T2" fmla="*/ 0 w 10789920"/>
              <a:gd name="T3" fmla="*/ 0 h 273560"/>
              <a:gd name="T4" fmla="*/ 0 60000 65536"/>
              <a:gd name="T5" fmla="*/ 0 60000 65536"/>
            </a:gdLst>
            <a:ahLst/>
            <a:cxnLst>
              <a:cxn ang="T4">
                <a:pos x="T0" y="T1"/>
              </a:cxn>
              <a:cxn ang="T5">
                <a:pos x="T2" y="T3"/>
              </a:cxn>
            </a:cxnLst>
            <a:rect l="0" t="0" r="r" b="b"/>
            <a:pathLst>
              <a:path w="10789920" h="273560">
                <a:moveTo>
                  <a:pt x="10789412" y="0"/>
                </a:moveTo>
                <a:lnTo>
                  <a:pt x="0" y="0"/>
                </a:lnTo>
              </a:path>
            </a:pathLst>
          </a:custGeom>
          <a:noFill/>
          <a:ln w="38100">
            <a:solidFill>
              <a:schemeClr val="accent5">
                <a:lumMod val="40000"/>
                <a:lumOff val="60000"/>
              </a:schemeClr>
            </a:solidFill>
            <a:prstDash val="lgDash"/>
            <a:round/>
            <a:headEnd/>
            <a:tailEnd/>
          </a:ln>
          <a:extLst/>
        </p:spPr>
        <p:txBody>
          <a:bodyPr lIns="0" tIns="0" rIns="0" bIns="0"/>
          <a:lstStyle/>
          <a:p>
            <a:pPr>
              <a:defRPr/>
            </a:pPr>
            <a:endParaRPr lang="id-ID">
              <a:ea typeface="+mn-ea"/>
              <a:cs typeface="Arial" panose="020B0604020202020204" pitchFamily="34" charset="0"/>
            </a:endParaRPr>
          </a:p>
        </p:txBody>
      </p:sp>
      <p:sp>
        <p:nvSpPr>
          <p:cNvPr id="9230" name="Tampungan Konten 2"/>
          <p:cNvSpPr txBox="1">
            <a:spLocks/>
          </p:cNvSpPr>
          <p:nvPr/>
        </p:nvSpPr>
        <p:spPr bwMode="auto">
          <a:xfrm>
            <a:off x="668235" y="761187"/>
            <a:ext cx="4787900" cy="2008716"/>
          </a:xfrm>
          <a:prstGeom prst="rect">
            <a:avLst/>
          </a:prstGeom>
          <a:noFill/>
          <a:ln w="9525">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lIns="121901" tIns="60950" rIns="121901" bIns="60950"/>
          <a:lstStyle>
            <a:lvl1pPr marL="228600" indent="-182563">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spcBef>
                <a:spcPct val="20000"/>
              </a:spcBef>
              <a:buClr>
                <a:schemeClr val="tx2"/>
              </a:buClr>
              <a:buFont typeface="Wingdings" pitchFamily="2" charset="2"/>
              <a:buChar char="§"/>
            </a:pPr>
            <a:r>
              <a:rPr lang="id-ID" altLang="en-US" sz="1800" dirty="0" smtClean="0">
                <a:solidFill>
                  <a:srgbClr val="FFFF00"/>
                </a:solidFill>
              </a:rPr>
              <a:t>Digitalisasi</a:t>
            </a:r>
          </a:p>
          <a:p>
            <a:pPr>
              <a:spcBef>
                <a:spcPct val="20000"/>
              </a:spcBef>
              <a:buClr>
                <a:schemeClr val="tx2"/>
              </a:buClr>
              <a:buFont typeface="Wingdings" pitchFamily="2" charset="2"/>
              <a:buChar char="§"/>
            </a:pPr>
            <a:r>
              <a:rPr lang="id-ID" altLang="en-US" sz="1800" dirty="0" smtClean="0">
                <a:solidFill>
                  <a:srgbClr val="FFFF00"/>
                </a:solidFill>
              </a:rPr>
              <a:t>Otomatisasi dan adaptasi</a:t>
            </a:r>
          </a:p>
          <a:p>
            <a:pPr>
              <a:spcBef>
                <a:spcPct val="20000"/>
              </a:spcBef>
              <a:buClr>
                <a:schemeClr val="tx2"/>
              </a:buClr>
              <a:buFont typeface="Wingdings" pitchFamily="2" charset="2"/>
              <a:buChar char="§"/>
            </a:pPr>
            <a:r>
              <a:rPr lang="id-ID" altLang="en-US" sz="1800" dirty="0" smtClean="0">
                <a:solidFill>
                  <a:srgbClr val="FFFF00"/>
                </a:solidFill>
              </a:rPr>
              <a:t>Optimalisasi dan kustomisasi produk</a:t>
            </a:r>
          </a:p>
          <a:p>
            <a:pPr>
              <a:spcBef>
                <a:spcPct val="20000"/>
              </a:spcBef>
              <a:buClr>
                <a:schemeClr val="tx2"/>
              </a:buClr>
              <a:buFont typeface="Wingdings" pitchFamily="2" charset="2"/>
              <a:buChar char="§"/>
            </a:pPr>
            <a:r>
              <a:rPr lang="id-ID" altLang="en-US" sz="1800" dirty="0" smtClean="0">
                <a:solidFill>
                  <a:srgbClr val="FFFF00"/>
                </a:solidFill>
              </a:rPr>
              <a:t>Interaksi mesin manusia</a:t>
            </a:r>
          </a:p>
          <a:p>
            <a:pPr>
              <a:spcBef>
                <a:spcPct val="20000"/>
              </a:spcBef>
              <a:buClr>
                <a:schemeClr val="tx2"/>
              </a:buClr>
              <a:buFont typeface="Wingdings" pitchFamily="2" charset="2"/>
              <a:buChar char="§"/>
            </a:pPr>
            <a:r>
              <a:rPr lang="id-ID" altLang="en-US" sz="1800" dirty="0" smtClean="0">
                <a:solidFill>
                  <a:srgbClr val="FFFF00"/>
                </a:solidFill>
              </a:rPr>
              <a:t>Layanan dan bisnis bernilai tambah</a:t>
            </a:r>
          </a:p>
          <a:p>
            <a:pPr>
              <a:spcBef>
                <a:spcPct val="20000"/>
              </a:spcBef>
              <a:buClr>
                <a:schemeClr val="tx2"/>
              </a:buClr>
              <a:buFont typeface="Wingdings" pitchFamily="2" charset="2"/>
              <a:buChar char="§"/>
            </a:pPr>
            <a:r>
              <a:rPr lang="id-ID" altLang="en-US" sz="1800" dirty="0" smtClean="0">
                <a:solidFill>
                  <a:srgbClr val="FFFF00"/>
                </a:solidFill>
              </a:rPr>
              <a:t>Pertukaran data oromatis dan komunikasi</a:t>
            </a:r>
            <a:endParaRPr lang="en-US" altLang="en-US" sz="1800" dirty="0">
              <a:solidFill>
                <a:srgbClr val="FFFF00"/>
              </a:solidFill>
            </a:endParaRPr>
          </a:p>
        </p:txBody>
      </p:sp>
      <p:sp>
        <p:nvSpPr>
          <p:cNvPr id="29" name="object 28"/>
          <p:cNvSpPr txBox="1"/>
          <p:nvPr/>
        </p:nvSpPr>
        <p:spPr>
          <a:xfrm>
            <a:off x="8543087" y="1225184"/>
            <a:ext cx="1390649" cy="1107996"/>
          </a:xfrm>
          <a:prstGeom prst="rect">
            <a:avLst/>
          </a:prstGeom>
          <a:ln>
            <a:noFill/>
          </a:ln>
        </p:spPr>
        <p:txBody>
          <a:bodyPr lIns="0" tIns="0" rIns="0" bIns="0">
            <a:spAutoFit/>
          </a:bodyPr>
          <a:lstStyle/>
          <a:p>
            <a:pPr>
              <a:tabLst>
                <a:tab pos="5123215" algn="l"/>
              </a:tabLst>
              <a:defRPr/>
            </a:pPr>
            <a:r>
              <a:rPr sz="6400" b="1" spc="-420" dirty="0">
                <a:solidFill>
                  <a:srgbClr val="92D050"/>
                </a:solidFill>
                <a:latin typeface="Arial Narrow"/>
                <a:cs typeface="Arial Narrow"/>
              </a:rPr>
              <a:t>30</a:t>
            </a:r>
            <a:r>
              <a:rPr sz="7200" b="1" spc="27" dirty="0">
                <a:solidFill>
                  <a:srgbClr val="92D050"/>
                </a:solidFill>
                <a:latin typeface="Arial Narrow"/>
                <a:cs typeface="Arial Narrow"/>
              </a:rPr>
              <a:t>%</a:t>
            </a:r>
            <a:endParaRPr sz="7200" dirty="0">
              <a:solidFill>
                <a:srgbClr val="92D050"/>
              </a:solidFill>
              <a:latin typeface="Arial Narrow"/>
              <a:cs typeface="Arial Narrow"/>
            </a:endParaRPr>
          </a:p>
        </p:txBody>
      </p:sp>
      <p:sp>
        <p:nvSpPr>
          <p:cNvPr id="2" name="Right Arrow 1"/>
          <p:cNvSpPr/>
          <p:nvPr/>
        </p:nvSpPr>
        <p:spPr>
          <a:xfrm>
            <a:off x="8216683" y="4009944"/>
            <a:ext cx="543983" cy="1418554"/>
          </a:xfrm>
          <a:prstGeom prst="rightArrow">
            <a:avLst/>
          </a:prstGeom>
          <a:solidFill>
            <a:srgbClr val="F27212"/>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01" tIns="60950" rIns="121901" bIns="60950" anchor="ctr"/>
          <a:lstStyle/>
          <a:p>
            <a:pPr algn="ctr">
              <a:defRPr/>
            </a:pPr>
            <a:endParaRPr lang="id-ID"/>
          </a:p>
        </p:txBody>
      </p:sp>
      <p:sp>
        <p:nvSpPr>
          <p:cNvPr id="3" name="Down Arrow 2"/>
          <p:cNvSpPr/>
          <p:nvPr/>
        </p:nvSpPr>
        <p:spPr>
          <a:xfrm>
            <a:off x="9749988" y="3235465"/>
            <a:ext cx="1566333" cy="466244"/>
          </a:xfrm>
          <a:prstGeom prst="downArrow">
            <a:avLst/>
          </a:prstGeom>
          <a:solidFill>
            <a:srgbClr val="F27212"/>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01" tIns="60950" rIns="121901" bIns="60950" anchor="ctr"/>
          <a:lstStyle/>
          <a:p>
            <a:pPr algn="ctr">
              <a:defRPr/>
            </a:pPr>
            <a:endParaRPr lang="id-ID"/>
          </a:p>
        </p:txBody>
      </p:sp>
      <p:sp>
        <p:nvSpPr>
          <p:cNvPr id="12" name="Slide Number Placeholder 11"/>
          <p:cNvSpPr>
            <a:spLocks noGrp="1"/>
          </p:cNvSpPr>
          <p:nvPr>
            <p:ph type="sldNum" sz="quarter" idx="12"/>
          </p:nvPr>
        </p:nvSpPr>
        <p:spPr>
          <a:xfrm>
            <a:off x="10801346" y="6305407"/>
            <a:ext cx="753545" cy="365125"/>
          </a:xfrm>
        </p:spPr>
        <p:txBody>
          <a:bodyPr/>
          <a:lstStyle/>
          <a:p>
            <a:pPr marL="93968">
              <a:lnSpc>
                <a:spcPts val="1100"/>
              </a:lnSpc>
            </a:pPr>
            <a:fld id="{81D60167-4931-47E6-BA6A-407CBD079E47}" type="slidenum">
              <a:rPr lang="en-US" spc="-51" smtClean="0"/>
              <a:pPr marL="93968">
                <a:lnSpc>
                  <a:spcPts val="1100"/>
                </a:lnSpc>
              </a:pPr>
              <a:t>7</a:t>
            </a:fld>
            <a:endParaRPr lang="en-US" spc="-51" dirty="0"/>
          </a:p>
        </p:txBody>
      </p:sp>
    </p:spTree>
    <p:extLst>
      <p:ext uri="{BB962C8B-B14F-4D97-AF65-F5344CB8AC3E}">
        <p14:creationId xmlns:p14="http://schemas.microsoft.com/office/powerpoint/2010/main" val="715621755"/>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 xmlns:a16="http://schemas.microsoft.com/office/drawing/2014/main" id="{4C14D587-1FCD-4CC2-9B03-58B0441D3F72}"/>
              </a:ext>
            </a:extLst>
          </p:cNvPr>
          <p:cNvSpPr txBox="1"/>
          <p:nvPr/>
        </p:nvSpPr>
        <p:spPr>
          <a:xfrm>
            <a:off x="2374900" y="428627"/>
            <a:ext cx="7832725" cy="436563"/>
          </a:xfrm>
          <a:prstGeom prst="rect">
            <a:avLst/>
          </a:prstGeom>
        </p:spPr>
        <p:txBody>
          <a:bodyPr anchor="ct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lgn="ctr" defTabSz="893445" fontAlgn="auto">
              <a:spcAft>
                <a:spcPts val="0"/>
              </a:spcAft>
              <a:defRPr/>
            </a:pPr>
            <a:r>
              <a:rPr lang="en-US" sz="3200" b="1" spc="-98" dirty="0">
                <a:solidFill>
                  <a:srgbClr val="FFFF00"/>
                </a:solidFill>
                <a:latin typeface="Segoe UI" panose="020B0502040204020203" pitchFamily="34" charset="0"/>
                <a:ea typeface="Segoe UI" panose="020B0502040204020203" pitchFamily="34" charset="0"/>
                <a:cs typeface="Segoe UI" panose="020B0502040204020203" pitchFamily="34" charset="0"/>
              </a:rPr>
              <a:t>ARAH KEBIJAKAN RPJMN 2020-2024</a:t>
            </a:r>
          </a:p>
        </p:txBody>
      </p:sp>
      <p:sp>
        <p:nvSpPr>
          <p:cNvPr id="7" name="Rounded Rectangle 14">
            <a:extLst>
              <a:ext uri="{FF2B5EF4-FFF2-40B4-BE49-F238E27FC236}">
                <a16:creationId xmlns="" xmlns:a16="http://schemas.microsoft.com/office/drawing/2014/main" id="{293BC5CB-7080-4495-952A-29841C5606D8}"/>
              </a:ext>
            </a:extLst>
          </p:cNvPr>
          <p:cNvSpPr/>
          <p:nvPr/>
        </p:nvSpPr>
        <p:spPr>
          <a:xfrm>
            <a:off x="920749" y="1676400"/>
            <a:ext cx="10625139" cy="1953060"/>
          </a:xfrm>
          <a:prstGeom prst="round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93445" fontAlgn="auto">
              <a:spcBef>
                <a:spcPts val="585"/>
              </a:spcBef>
              <a:spcAft>
                <a:spcPts val="585"/>
              </a:spcAft>
              <a:defRPr/>
            </a:pPr>
            <a:r>
              <a:rPr lang="id-ID" sz="2600" dirty="0">
                <a:solidFill>
                  <a:schemeClr val="tx1"/>
                </a:solidFill>
              </a:rPr>
              <a:t>Meningkatkan akses dan mutu pelayanan kesehatan menuju </a:t>
            </a:r>
            <a:r>
              <a:rPr lang="id-ID" sz="2600" b="1" dirty="0">
                <a:solidFill>
                  <a:schemeClr val="tx1"/>
                </a:solidFill>
              </a:rPr>
              <a:t>cakupan kesehatan semesta</a:t>
            </a:r>
            <a:r>
              <a:rPr lang="id-ID" sz="2600" dirty="0">
                <a:solidFill>
                  <a:schemeClr val="tx1"/>
                </a:solidFill>
              </a:rPr>
              <a:t> dengan penekanan pada penguatan </a:t>
            </a:r>
            <a:r>
              <a:rPr lang="id-ID" sz="2600" b="1" dirty="0">
                <a:solidFill>
                  <a:schemeClr val="tx1"/>
                </a:solidFill>
              </a:rPr>
              <a:t>pelayanan kesehatan dasar (</a:t>
            </a:r>
            <a:r>
              <a:rPr lang="id-ID" sz="2600" b="1" i="1" dirty="0">
                <a:solidFill>
                  <a:schemeClr val="tx1"/>
                </a:solidFill>
              </a:rPr>
              <a:t>Primary Health Care</a:t>
            </a:r>
            <a:r>
              <a:rPr lang="id-ID" sz="2600" b="1" dirty="0">
                <a:solidFill>
                  <a:schemeClr val="tx1"/>
                </a:solidFill>
              </a:rPr>
              <a:t>)</a:t>
            </a:r>
            <a:r>
              <a:rPr lang="id-ID" sz="2600" dirty="0">
                <a:solidFill>
                  <a:schemeClr val="tx1"/>
                </a:solidFill>
              </a:rPr>
              <a:t> dengan mendorong peningkatan upaya </a:t>
            </a:r>
            <a:r>
              <a:rPr lang="id-ID" sz="2600" b="1" dirty="0">
                <a:solidFill>
                  <a:schemeClr val="tx1"/>
                </a:solidFill>
              </a:rPr>
              <a:t>promotif dan preventif </a:t>
            </a:r>
            <a:r>
              <a:rPr lang="id-ID" sz="2600" dirty="0">
                <a:solidFill>
                  <a:schemeClr val="tx1"/>
                </a:solidFill>
              </a:rPr>
              <a:t>didukung oleh </a:t>
            </a:r>
            <a:r>
              <a:rPr lang="id-ID" sz="2600" b="1" dirty="0">
                <a:solidFill>
                  <a:schemeClr val="tx1"/>
                </a:solidFill>
              </a:rPr>
              <a:t>inovasi dan pemanfaatan teknologi</a:t>
            </a:r>
            <a:endParaRPr lang="id-ID" sz="2600" b="1" noProof="1">
              <a:solidFill>
                <a:schemeClr val="tx1"/>
              </a:solidFill>
            </a:endParaRPr>
          </a:p>
        </p:txBody>
      </p:sp>
      <p:sp>
        <p:nvSpPr>
          <p:cNvPr id="8" name="Freeform 139">
            <a:extLst>
              <a:ext uri="{FF2B5EF4-FFF2-40B4-BE49-F238E27FC236}">
                <a16:creationId xmlns="" xmlns:a16="http://schemas.microsoft.com/office/drawing/2014/main" id="{403D16C8-509E-4BF1-A7AA-E637EDA73186}"/>
              </a:ext>
            </a:extLst>
          </p:cNvPr>
          <p:cNvSpPr>
            <a:spLocks/>
          </p:cNvSpPr>
          <p:nvPr/>
        </p:nvSpPr>
        <p:spPr bwMode="auto">
          <a:xfrm>
            <a:off x="1040207" y="4180638"/>
            <a:ext cx="1624748" cy="933366"/>
          </a:xfrm>
          <a:custGeom>
            <a:avLst/>
            <a:gdLst>
              <a:gd name="T0" fmla="*/ 2722 w 2821"/>
              <a:gd name="T1" fmla="*/ 170 h 1620"/>
              <a:gd name="T2" fmla="*/ 2722 w 2821"/>
              <a:gd name="T3" fmla="*/ 159 h 1620"/>
              <a:gd name="T4" fmla="*/ 2697 w 2821"/>
              <a:gd name="T5" fmla="*/ 131 h 1620"/>
              <a:gd name="T6" fmla="*/ 2517 w 2821"/>
              <a:gd name="T7" fmla="*/ 106 h 1620"/>
              <a:gd name="T8" fmla="*/ 1863 w 2821"/>
              <a:gd name="T9" fmla="*/ 42 h 1620"/>
              <a:gd name="T10" fmla="*/ 1206 w 2821"/>
              <a:gd name="T11" fmla="*/ 7 h 1620"/>
              <a:gd name="T12" fmla="*/ 548 w 2821"/>
              <a:gd name="T13" fmla="*/ 0 h 1620"/>
              <a:gd name="T14" fmla="*/ 55 w 2821"/>
              <a:gd name="T15" fmla="*/ 17 h 1620"/>
              <a:gd name="T16" fmla="*/ 30 w 2821"/>
              <a:gd name="T17" fmla="*/ 25 h 1620"/>
              <a:gd name="T18" fmla="*/ 16 w 2821"/>
              <a:gd name="T19" fmla="*/ 75 h 1620"/>
              <a:gd name="T20" fmla="*/ 46 w 2821"/>
              <a:gd name="T21" fmla="*/ 100 h 1620"/>
              <a:gd name="T22" fmla="*/ 217 w 2821"/>
              <a:gd name="T23" fmla="*/ 93 h 1620"/>
              <a:gd name="T24" fmla="*/ 865 w 2821"/>
              <a:gd name="T25" fmla="*/ 84 h 1620"/>
              <a:gd name="T26" fmla="*/ 1511 w 2821"/>
              <a:gd name="T27" fmla="*/ 104 h 1620"/>
              <a:gd name="T28" fmla="*/ 2157 w 2821"/>
              <a:gd name="T29" fmla="*/ 150 h 1620"/>
              <a:gd name="T30" fmla="*/ 2640 w 2821"/>
              <a:gd name="T31" fmla="*/ 205 h 1620"/>
              <a:gd name="T32" fmla="*/ 2639 w 2821"/>
              <a:gd name="T33" fmla="*/ 482 h 1620"/>
              <a:gd name="T34" fmla="*/ 2614 w 2821"/>
              <a:gd name="T35" fmla="*/ 989 h 1620"/>
              <a:gd name="T36" fmla="*/ 2591 w 2821"/>
              <a:gd name="T37" fmla="*/ 1336 h 1620"/>
              <a:gd name="T38" fmla="*/ 2587 w 2821"/>
              <a:gd name="T39" fmla="*/ 1336 h 1620"/>
              <a:gd name="T40" fmla="*/ 2573 w 2821"/>
              <a:gd name="T41" fmla="*/ 1335 h 1620"/>
              <a:gd name="T42" fmla="*/ 1635 w 2821"/>
              <a:gd name="T43" fmla="*/ 1371 h 1620"/>
              <a:gd name="T44" fmla="*/ 1019 w 2821"/>
              <a:gd name="T45" fmla="*/ 1378 h 1620"/>
              <a:gd name="T46" fmla="*/ 263 w 2821"/>
              <a:gd name="T47" fmla="*/ 1374 h 1620"/>
              <a:gd name="T48" fmla="*/ 113 w 2821"/>
              <a:gd name="T49" fmla="*/ 1369 h 1620"/>
              <a:gd name="T50" fmla="*/ 97 w 2821"/>
              <a:gd name="T51" fmla="*/ 1327 h 1620"/>
              <a:gd name="T52" fmla="*/ 90 w 2821"/>
              <a:gd name="T53" fmla="*/ 1139 h 1620"/>
              <a:gd name="T54" fmla="*/ 91 w 2821"/>
              <a:gd name="T55" fmla="*/ 909 h 1620"/>
              <a:gd name="T56" fmla="*/ 91 w 2821"/>
              <a:gd name="T57" fmla="*/ 596 h 1620"/>
              <a:gd name="T58" fmla="*/ 77 w 2821"/>
              <a:gd name="T59" fmla="*/ 136 h 1620"/>
              <a:gd name="T60" fmla="*/ 64 w 2821"/>
              <a:gd name="T61" fmla="*/ 118 h 1620"/>
              <a:gd name="T62" fmla="*/ 38 w 2821"/>
              <a:gd name="T63" fmla="*/ 128 h 1620"/>
              <a:gd name="T64" fmla="*/ 24 w 2821"/>
              <a:gd name="T65" fmla="*/ 316 h 1620"/>
              <a:gd name="T66" fmla="*/ 17 w 2821"/>
              <a:gd name="T67" fmla="*/ 855 h 1620"/>
              <a:gd name="T68" fmla="*/ 16 w 2821"/>
              <a:gd name="T69" fmla="*/ 1194 h 1620"/>
              <a:gd name="T70" fmla="*/ 16 w 2821"/>
              <a:gd name="T71" fmla="*/ 1296 h 1620"/>
              <a:gd name="T72" fmla="*/ 27 w 2821"/>
              <a:gd name="T73" fmla="*/ 1354 h 1620"/>
              <a:gd name="T74" fmla="*/ 1 w 2821"/>
              <a:gd name="T75" fmla="*/ 1386 h 1620"/>
              <a:gd name="T76" fmla="*/ 4 w 2821"/>
              <a:gd name="T77" fmla="*/ 1428 h 1620"/>
              <a:gd name="T78" fmla="*/ 47 w 2821"/>
              <a:gd name="T79" fmla="*/ 1518 h 1620"/>
              <a:gd name="T80" fmla="*/ 125 w 2821"/>
              <a:gd name="T81" fmla="*/ 1576 h 1620"/>
              <a:gd name="T82" fmla="*/ 248 w 2821"/>
              <a:gd name="T83" fmla="*/ 1612 h 1620"/>
              <a:gd name="T84" fmla="*/ 396 w 2821"/>
              <a:gd name="T85" fmla="*/ 1620 h 1620"/>
              <a:gd name="T86" fmla="*/ 883 w 2821"/>
              <a:gd name="T87" fmla="*/ 1594 h 1620"/>
              <a:gd name="T88" fmla="*/ 1480 w 2821"/>
              <a:gd name="T89" fmla="*/ 1561 h 1620"/>
              <a:gd name="T90" fmla="*/ 2694 w 2821"/>
              <a:gd name="T91" fmla="*/ 1505 h 1620"/>
              <a:gd name="T92" fmla="*/ 2743 w 2821"/>
              <a:gd name="T93" fmla="*/ 1489 h 1620"/>
              <a:gd name="T94" fmla="*/ 2780 w 2821"/>
              <a:gd name="T95" fmla="*/ 1435 h 1620"/>
              <a:gd name="T96" fmla="*/ 2800 w 2821"/>
              <a:gd name="T97" fmla="*/ 1125 h 1620"/>
              <a:gd name="T98" fmla="*/ 2821 w 2821"/>
              <a:gd name="T99" fmla="*/ 249 h 1620"/>
              <a:gd name="T100" fmla="*/ 2802 w 2821"/>
              <a:gd name="T101" fmla="*/ 194 h 1620"/>
              <a:gd name="T102" fmla="*/ 2740 w 2821"/>
              <a:gd name="T103" fmla="*/ 169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21" h="1620">
                <a:moveTo>
                  <a:pt x="2722" y="171"/>
                </a:moveTo>
                <a:lnTo>
                  <a:pt x="2722" y="170"/>
                </a:lnTo>
                <a:lnTo>
                  <a:pt x="2722" y="169"/>
                </a:lnTo>
                <a:lnTo>
                  <a:pt x="2722" y="159"/>
                </a:lnTo>
                <a:lnTo>
                  <a:pt x="2716" y="145"/>
                </a:lnTo>
                <a:lnTo>
                  <a:pt x="2697" y="131"/>
                </a:lnTo>
                <a:lnTo>
                  <a:pt x="2681" y="127"/>
                </a:lnTo>
                <a:lnTo>
                  <a:pt x="2517" y="106"/>
                </a:lnTo>
                <a:lnTo>
                  <a:pt x="2191" y="70"/>
                </a:lnTo>
                <a:lnTo>
                  <a:pt x="1863" y="42"/>
                </a:lnTo>
                <a:lnTo>
                  <a:pt x="1535" y="19"/>
                </a:lnTo>
                <a:lnTo>
                  <a:pt x="1206" y="7"/>
                </a:lnTo>
                <a:lnTo>
                  <a:pt x="878" y="0"/>
                </a:lnTo>
                <a:lnTo>
                  <a:pt x="548" y="0"/>
                </a:lnTo>
                <a:lnTo>
                  <a:pt x="219" y="9"/>
                </a:lnTo>
                <a:lnTo>
                  <a:pt x="55" y="17"/>
                </a:lnTo>
                <a:lnTo>
                  <a:pt x="46" y="17"/>
                </a:lnTo>
                <a:lnTo>
                  <a:pt x="30" y="25"/>
                </a:lnTo>
                <a:lnTo>
                  <a:pt x="16" y="44"/>
                </a:lnTo>
                <a:lnTo>
                  <a:pt x="16" y="75"/>
                </a:lnTo>
                <a:lnTo>
                  <a:pt x="30" y="93"/>
                </a:lnTo>
                <a:lnTo>
                  <a:pt x="46" y="100"/>
                </a:lnTo>
                <a:lnTo>
                  <a:pt x="55" y="100"/>
                </a:lnTo>
                <a:lnTo>
                  <a:pt x="217" y="93"/>
                </a:lnTo>
                <a:lnTo>
                  <a:pt x="541" y="86"/>
                </a:lnTo>
                <a:lnTo>
                  <a:pt x="865" y="84"/>
                </a:lnTo>
                <a:lnTo>
                  <a:pt x="1187" y="91"/>
                </a:lnTo>
                <a:lnTo>
                  <a:pt x="1511" y="104"/>
                </a:lnTo>
                <a:lnTo>
                  <a:pt x="1834" y="124"/>
                </a:lnTo>
                <a:lnTo>
                  <a:pt x="2157" y="150"/>
                </a:lnTo>
                <a:lnTo>
                  <a:pt x="2480" y="184"/>
                </a:lnTo>
                <a:lnTo>
                  <a:pt x="2640" y="205"/>
                </a:lnTo>
                <a:lnTo>
                  <a:pt x="2642" y="344"/>
                </a:lnTo>
                <a:lnTo>
                  <a:pt x="2639" y="482"/>
                </a:lnTo>
                <a:lnTo>
                  <a:pt x="2625" y="735"/>
                </a:lnTo>
                <a:lnTo>
                  <a:pt x="2614" y="989"/>
                </a:lnTo>
                <a:lnTo>
                  <a:pt x="2603" y="1163"/>
                </a:lnTo>
                <a:lnTo>
                  <a:pt x="2591" y="1336"/>
                </a:lnTo>
                <a:lnTo>
                  <a:pt x="2589" y="1336"/>
                </a:lnTo>
                <a:lnTo>
                  <a:pt x="2587" y="1336"/>
                </a:lnTo>
                <a:lnTo>
                  <a:pt x="2581" y="1335"/>
                </a:lnTo>
                <a:lnTo>
                  <a:pt x="2573" y="1335"/>
                </a:lnTo>
                <a:lnTo>
                  <a:pt x="2261" y="1351"/>
                </a:lnTo>
                <a:lnTo>
                  <a:pt x="1635" y="1371"/>
                </a:lnTo>
                <a:lnTo>
                  <a:pt x="1321" y="1377"/>
                </a:lnTo>
                <a:lnTo>
                  <a:pt x="1019" y="1378"/>
                </a:lnTo>
                <a:lnTo>
                  <a:pt x="565" y="1373"/>
                </a:lnTo>
                <a:lnTo>
                  <a:pt x="263" y="1374"/>
                </a:lnTo>
                <a:lnTo>
                  <a:pt x="113" y="1378"/>
                </a:lnTo>
                <a:lnTo>
                  <a:pt x="113" y="1369"/>
                </a:lnTo>
                <a:lnTo>
                  <a:pt x="110" y="1360"/>
                </a:lnTo>
                <a:lnTo>
                  <a:pt x="97" y="1327"/>
                </a:lnTo>
                <a:lnTo>
                  <a:pt x="87" y="1255"/>
                </a:lnTo>
                <a:lnTo>
                  <a:pt x="90" y="1139"/>
                </a:lnTo>
                <a:lnTo>
                  <a:pt x="92" y="1067"/>
                </a:lnTo>
                <a:lnTo>
                  <a:pt x="91" y="909"/>
                </a:lnTo>
                <a:lnTo>
                  <a:pt x="91" y="750"/>
                </a:lnTo>
                <a:lnTo>
                  <a:pt x="91" y="596"/>
                </a:lnTo>
                <a:lnTo>
                  <a:pt x="86" y="289"/>
                </a:lnTo>
                <a:lnTo>
                  <a:pt x="77" y="136"/>
                </a:lnTo>
                <a:lnTo>
                  <a:pt x="75" y="128"/>
                </a:lnTo>
                <a:lnTo>
                  <a:pt x="64" y="118"/>
                </a:lnTo>
                <a:lnTo>
                  <a:pt x="49" y="118"/>
                </a:lnTo>
                <a:lnTo>
                  <a:pt x="38" y="128"/>
                </a:lnTo>
                <a:lnTo>
                  <a:pt x="36" y="136"/>
                </a:lnTo>
                <a:lnTo>
                  <a:pt x="24" y="316"/>
                </a:lnTo>
                <a:lnTo>
                  <a:pt x="17" y="677"/>
                </a:lnTo>
                <a:lnTo>
                  <a:pt x="17" y="855"/>
                </a:lnTo>
                <a:lnTo>
                  <a:pt x="16" y="1025"/>
                </a:lnTo>
                <a:lnTo>
                  <a:pt x="16" y="1194"/>
                </a:lnTo>
                <a:lnTo>
                  <a:pt x="16" y="1234"/>
                </a:lnTo>
                <a:lnTo>
                  <a:pt x="16" y="1296"/>
                </a:lnTo>
                <a:lnTo>
                  <a:pt x="22" y="1336"/>
                </a:lnTo>
                <a:lnTo>
                  <a:pt x="27" y="1354"/>
                </a:lnTo>
                <a:lnTo>
                  <a:pt x="16" y="1362"/>
                </a:lnTo>
                <a:lnTo>
                  <a:pt x="1" y="1386"/>
                </a:lnTo>
                <a:lnTo>
                  <a:pt x="0" y="1400"/>
                </a:lnTo>
                <a:lnTo>
                  <a:pt x="4" y="1428"/>
                </a:lnTo>
                <a:lnTo>
                  <a:pt x="20" y="1478"/>
                </a:lnTo>
                <a:lnTo>
                  <a:pt x="47" y="1518"/>
                </a:lnTo>
                <a:lnTo>
                  <a:pt x="82" y="1551"/>
                </a:lnTo>
                <a:lnTo>
                  <a:pt x="125" y="1576"/>
                </a:lnTo>
                <a:lnTo>
                  <a:pt x="171" y="1594"/>
                </a:lnTo>
                <a:lnTo>
                  <a:pt x="248" y="1612"/>
                </a:lnTo>
                <a:lnTo>
                  <a:pt x="300" y="1616"/>
                </a:lnTo>
                <a:lnTo>
                  <a:pt x="396" y="1620"/>
                </a:lnTo>
                <a:lnTo>
                  <a:pt x="590" y="1615"/>
                </a:lnTo>
                <a:lnTo>
                  <a:pt x="883" y="1594"/>
                </a:lnTo>
                <a:lnTo>
                  <a:pt x="1076" y="1581"/>
                </a:lnTo>
                <a:lnTo>
                  <a:pt x="1480" y="1561"/>
                </a:lnTo>
                <a:lnTo>
                  <a:pt x="2289" y="1518"/>
                </a:lnTo>
                <a:lnTo>
                  <a:pt x="2694" y="1505"/>
                </a:lnTo>
                <a:lnTo>
                  <a:pt x="2712" y="1504"/>
                </a:lnTo>
                <a:lnTo>
                  <a:pt x="2743" y="1489"/>
                </a:lnTo>
                <a:lnTo>
                  <a:pt x="2766" y="1466"/>
                </a:lnTo>
                <a:lnTo>
                  <a:pt x="2780" y="1435"/>
                </a:lnTo>
                <a:lnTo>
                  <a:pt x="2782" y="1417"/>
                </a:lnTo>
                <a:lnTo>
                  <a:pt x="2800" y="1125"/>
                </a:lnTo>
                <a:lnTo>
                  <a:pt x="2817" y="541"/>
                </a:lnTo>
                <a:lnTo>
                  <a:pt x="2821" y="249"/>
                </a:lnTo>
                <a:lnTo>
                  <a:pt x="2818" y="227"/>
                </a:lnTo>
                <a:lnTo>
                  <a:pt x="2802" y="194"/>
                </a:lnTo>
                <a:lnTo>
                  <a:pt x="2774" y="175"/>
                </a:lnTo>
                <a:lnTo>
                  <a:pt x="2740" y="169"/>
                </a:lnTo>
                <a:lnTo>
                  <a:pt x="2722" y="171"/>
                </a:lnTo>
                <a:close/>
              </a:path>
            </a:pathLst>
          </a:custGeom>
          <a:solidFill>
            <a:srgbClr val="E346FF"/>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en-US" kern="0">
              <a:solidFill>
                <a:prstClr val="black"/>
              </a:solidFill>
              <a:latin typeface="Calibri" panose="020F0502020204030204"/>
            </a:endParaRPr>
          </a:p>
        </p:txBody>
      </p:sp>
      <p:sp>
        <p:nvSpPr>
          <p:cNvPr id="9" name="Freeform: Shape 39">
            <a:extLst>
              <a:ext uri="{FF2B5EF4-FFF2-40B4-BE49-F238E27FC236}">
                <a16:creationId xmlns="" xmlns:a16="http://schemas.microsoft.com/office/drawing/2014/main" id="{0AE99A06-527A-43E6-9160-C0A4A234C934}"/>
              </a:ext>
            </a:extLst>
          </p:cNvPr>
          <p:cNvSpPr>
            <a:spLocks/>
          </p:cNvSpPr>
          <p:nvPr/>
        </p:nvSpPr>
        <p:spPr bwMode="auto">
          <a:xfrm>
            <a:off x="3897451" y="3693679"/>
            <a:ext cx="1421468" cy="1323083"/>
          </a:xfrm>
          <a:custGeom>
            <a:avLst/>
            <a:gdLst>
              <a:gd name="connsiteX0" fmla="*/ 40085 w 665163"/>
              <a:gd name="connsiteY0" fmla="*/ 28575 h 619125"/>
              <a:gd name="connsiteX1" fmla="*/ 41672 w 665163"/>
              <a:gd name="connsiteY1" fmla="*/ 55145 h 619125"/>
              <a:gd name="connsiteX2" fmla="*/ 38100 w 665163"/>
              <a:gd name="connsiteY2" fmla="*/ 108682 h 619125"/>
              <a:gd name="connsiteX3" fmla="*/ 36116 w 665163"/>
              <a:gd name="connsiteY3" fmla="*/ 134855 h 619125"/>
              <a:gd name="connsiteX4" fmla="*/ 32941 w 665163"/>
              <a:gd name="connsiteY4" fmla="*/ 197117 h 619125"/>
              <a:gd name="connsiteX5" fmla="*/ 30560 w 665163"/>
              <a:gd name="connsiteY5" fmla="*/ 259378 h 619125"/>
              <a:gd name="connsiteX6" fmla="*/ 28178 w 665163"/>
              <a:gd name="connsiteY6" fmla="*/ 321243 h 619125"/>
              <a:gd name="connsiteX7" fmla="*/ 25797 w 665163"/>
              <a:gd name="connsiteY7" fmla="*/ 445765 h 619125"/>
              <a:gd name="connsiteX8" fmla="*/ 22225 w 665163"/>
              <a:gd name="connsiteY8" fmla="*/ 508026 h 619125"/>
              <a:gd name="connsiteX9" fmla="*/ 24606 w 665163"/>
              <a:gd name="connsiteY9" fmla="*/ 508820 h 619125"/>
              <a:gd name="connsiteX10" fmla="*/ 28178 w 665163"/>
              <a:gd name="connsiteY10" fmla="*/ 512785 h 619125"/>
              <a:gd name="connsiteX11" fmla="*/ 28972 w 665163"/>
              <a:gd name="connsiteY11" fmla="*/ 516354 h 619125"/>
              <a:gd name="connsiteX12" fmla="*/ 30560 w 665163"/>
              <a:gd name="connsiteY12" fmla="*/ 521510 h 619125"/>
              <a:gd name="connsiteX13" fmla="*/ 32147 w 665163"/>
              <a:gd name="connsiteY13" fmla="*/ 526665 h 619125"/>
              <a:gd name="connsiteX14" fmla="*/ 98822 w 665163"/>
              <a:gd name="connsiteY14" fmla="*/ 533010 h 619125"/>
              <a:gd name="connsiteX15" fmla="*/ 232172 w 665163"/>
              <a:gd name="connsiteY15" fmla="*/ 541338 h 619125"/>
              <a:gd name="connsiteX16" fmla="*/ 298847 w 665163"/>
              <a:gd name="connsiteY16" fmla="*/ 541338 h 619125"/>
              <a:gd name="connsiteX17" fmla="*/ 371872 w 665163"/>
              <a:gd name="connsiteY17" fmla="*/ 539752 h 619125"/>
              <a:gd name="connsiteX18" fmla="*/ 444897 w 665163"/>
              <a:gd name="connsiteY18" fmla="*/ 535390 h 619125"/>
              <a:gd name="connsiteX19" fmla="*/ 477838 w 665163"/>
              <a:gd name="connsiteY19" fmla="*/ 531424 h 619125"/>
              <a:gd name="connsiteX20" fmla="*/ 529035 w 665163"/>
              <a:gd name="connsiteY20" fmla="*/ 525475 h 619125"/>
              <a:gd name="connsiteX21" fmla="*/ 562372 w 665163"/>
              <a:gd name="connsiteY21" fmla="*/ 523889 h 619125"/>
              <a:gd name="connsiteX22" fmla="*/ 578247 w 665163"/>
              <a:gd name="connsiteY22" fmla="*/ 525079 h 619125"/>
              <a:gd name="connsiteX23" fmla="*/ 577056 w 665163"/>
              <a:gd name="connsiteY23" fmla="*/ 361296 h 619125"/>
              <a:gd name="connsiteX24" fmla="*/ 578644 w 665163"/>
              <a:gd name="connsiteY24" fmla="*/ 197910 h 619125"/>
              <a:gd name="connsiteX25" fmla="*/ 577850 w 665163"/>
              <a:gd name="connsiteY25" fmla="*/ 160632 h 619125"/>
              <a:gd name="connsiteX26" fmla="*/ 576263 w 665163"/>
              <a:gd name="connsiteY26" fmla="*/ 100751 h 619125"/>
              <a:gd name="connsiteX27" fmla="*/ 578247 w 665163"/>
              <a:gd name="connsiteY27" fmla="*/ 62283 h 619125"/>
              <a:gd name="connsiteX28" fmla="*/ 581025 w 665163"/>
              <a:gd name="connsiteY28" fmla="*/ 43645 h 619125"/>
              <a:gd name="connsiteX29" fmla="*/ 579835 w 665163"/>
              <a:gd name="connsiteY29" fmla="*/ 39679 h 619125"/>
              <a:gd name="connsiteX30" fmla="*/ 579835 w 665163"/>
              <a:gd name="connsiteY30" fmla="*/ 35713 h 619125"/>
              <a:gd name="connsiteX31" fmla="*/ 512366 w 665163"/>
              <a:gd name="connsiteY31" fmla="*/ 35713 h 619125"/>
              <a:gd name="connsiteX32" fmla="*/ 377825 w 665163"/>
              <a:gd name="connsiteY32" fmla="*/ 30558 h 619125"/>
              <a:gd name="connsiteX33" fmla="*/ 310356 w 665163"/>
              <a:gd name="connsiteY33" fmla="*/ 29368 h 619125"/>
              <a:gd name="connsiteX34" fmla="*/ 175022 w 665163"/>
              <a:gd name="connsiteY34" fmla="*/ 29368 h 619125"/>
              <a:gd name="connsiteX35" fmla="*/ 239713 w 665163"/>
              <a:gd name="connsiteY35" fmla="*/ 0 h 619125"/>
              <a:gd name="connsiteX36" fmla="*/ 311150 w 665163"/>
              <a:gd name="connsiteY36" fmla="*/ 0 h 619125"/>
              <a:gd name="connsiteX37" fmla="*/ 381397 w 665163"/>
              <a:gd name="connsiteY37" fmla="*/ 0 h 619125"/>
              <a:gd name="connsiteX38" fmla="*/ 488951 w 665163"/>
              <a:gd name="connsiteY38" fmla="*/ 1192 h 619125"/>
              <a:gd name="connsiteX39" fmla="*/ 559991 w 665163"/>
              <a:gd name="connsiteY39" fmla="*/ 4371 h 619125"/>
              <a:gd name="connsiteX40" fmla="*/ 595710 w 665163"/>
              <a:gd name="connsiteY40" fmla="*/ 7948 h 619125"/>
              <a:gd name="connsiteX41" fmla="*/ 599282 w 665163"/>
              <a:gd name="connsiteY41" fmla="*/ 8743 h 619125"/>
              <a:gd name="connsiteX42" fmla="*/ 602060 w 665163"/>
              <a:gd name="connsiteY42" fmla="*/ 10332 h 619125"/>
              <a:gd name="connsiteX43" fmla="*/ 608013 w 665163"/>
              <a:gd name="connsiteY43" fmla="*/ 9537 h 619125"/>
              <a:gd name="connsiteX44" fmla="*/ 618729 w 665163"/>
              <a:gd name="connsiteY44" fmla="*/ 13114 h 619125"/>
              <a:gd name="connsiteX45" fmla="*/ 623491 w 665163"/>
              <a:gd name="connsiteY45" fmla="*/ 18280 h 619125"/>
              <a:gd name="connsiteX46" fmla="*/ 633016 w 665163"/>
              <a:gd name="connsiteY46" fmla="*/ 30996 h 619125"/>
              <a:gd name="connsiteX47" fmla="*/ 646907 w 665163"/>
              <a:gd name="connsiteY47" fmla="*/ 57621 h 619125"/>
              <a:gd name="connsiteX48" fmla="*/ 656829 w 665163"/>
              <a:gd name="connsiteY48" fmla="*/ 87027 h 619125"/>
              <a:gd name="connsiteX49" fmla="*/ 661988 w 665163"/>
              <a:gd name="connsiteY49" fmla="*/ 117228 h 619125"/>
              <a:gd name="connsiteX50" fmla="*/ 665163 w 665163"/>
              <a:gd name="connsiteY50" fmla="*/ 163722 h 619125"/>
              <a:gd name="connsiteX51" fmla="*/ 662782 w 665163"/>
              <a:gd name="connsiteY51" fmla="*/ 226907 h 619125"/>
              <a:gd name="connsiteX52" fmla="*/ 661194 w 665163"/>
              <a:gd name="connsiteY52" fmla="*/ 257108 h 619125"/>
              <a:gd name="connsiteX53" fmla="*/ 656829 w 665163"/>
              <a:gd name="connsiteY53" fmla="*/ 417254 h 619125"/>
              <a:gd name="connsiteX54" fmla="*/ 651273 w 665163"/>
              <a:gd name="connsiteY54" fmla="*/ 578195 h 619125"/>
              <a:gd name="connsiteX55" fmla="*/ 650479 w 665163"/>
              <a:gd name="connsiteY55" fmla="*/ 583758 h 619125"/>
              <a:gd name="connsiteX56" fmla="*/ 646113 w 665163"/>
              <a:gd name="connsiteY56" fmla="*/ 594090 h 619125"/>
              <a:gd name="connsiteX57" fmla="*/ 638176 w 665163"/>
              <a:gd name="connsiteY57" fmla="*/ 602038 h 619125"/>
              <a:gd name="connsiteX58" fmla="*/ 627460 w 665163"/>
              <a:gd name="connsiteY58" fmla="*/ 606806 h 619125"/>
              <a:gd name="connsiteX59" fmla="*/ 621904 w 665163"/>
              <a:gd name="connsiteY59" fmla="*/ 607204 h 619125"/>
              <a:gd name="connsiteX60" fmla="*/ 424260 w 665163"/>
              <a:gd name="connsiteY60" fmla="*/ 612370 h 619125"/>
              <a:gd name="connsiteX61" fmla="*/ 226616 w 665163"/>
              <a:gd name="connsiteY61" fmla="*/ 617138 h 619125"/>
              <a:gd name="connsiteX62" fmla="*/ 198835 w 665163"/>
              <a:gd name="connsiteY62" fmla="*/ 618330 h 619125"/>
              <a:gd name="connsiteX63" fmla="*/ 148035 w 665163"/>
              <a:gd name="connsiteY63" fmla="*/ 619125 h 619125"/>
              <a:gd name="connsiteX64" fmla="*/ 113110 w 665163"/>
              <a:gd name="connsiteY64" fmla="*/ 617138 h 619125"/>
              <a:gd name="connsiteX65" fmla="*/ 79772 w 665163"/>
              <a:gd name="connsiteY65" fmla="*/ 611972 h 619125"/>
              <a:gd name="connsiteX66" fmla="*/ 49610 w 665163"/>
              <a:gd name="connsiteY66" fmla="*/ 601640 h 619125"/>
              <a:gd name="connsiteX67" fmla="*/ 31353 w 665163"/>
              <a:gd name="connsiteY67" fmla="*/ 589321 h 619125"/>
              <a:gd name="connsiteX68" fmla="*/ 21432 w 665163"/>
              <a:gd name="connsiteY68" fmla="*/ 579387 h 619125"/>
              <a:gd name="connsiteX69" fmla="*/ 13891 w 665163"/>
              <a:gd name="connsiteY69" fmla="*/ 567068 h 619125"/>
              <a:gd name="connsiteX70" fmla="*/ 7938 w 665163"/>
              <a:gd name="connsiteY70" fmla="*/ 552762 h 619125"/>
              <a:gd name="connsiteX71" fmla="*/ 6350 w 665163"/>
              <a:gd name="connsiteY71" fmla="*/ 544417 h 619125"/>
              <a:gd name="connsiteX72" fmla="*/ 3572 w 665163"/>
              <a:gd name="connsiteY72" fmla="*/ 542827 h 619125"/>
              <a:gd name="connsiteX73" fmla="*/ 397 w 665163"/>
              <a:gd name="connsiteY73" fmla="*/ 537661 h 619125"/>
              <a:gd name="connsiteX74" fmla="*/ 0 w 665163"/>
              <a:gd name="connsiteY74" fmla="*/ 531701 h 619125"/>
              <a:gd name="connsiteX75" fmla="*/ 2778 w 665163"/>
              <a:gd name="connsiteY75" fmla="*/ 526535 h 619125"/>
              <a:gd name="connsiteX76" fmla="*/ 5557 w 665163"/>
              <a:gd name="connsiteY76" fmla="*/ 525342 h 619125"/>
              <a:gd name="connsiteX77" fmla="*/ 5557 w 665163"/>
              <a:gd name="connsiteY77" fmla="*/ 522958 h 619125"/>
              <a:gd name="connsiteX78" fmla="*/ 5953 w 665163"/>
              <a:gd name="connsiteY78" fmla="*/ 520176 h 619125"/>
              <a:gd name="connsiteX79" fmla="*/ 5953 w 665163"/>
              <a:gd name="connsiteY79" fmla="*/ 518587 h 619125"/>
              <a:gd name="connsiteX80" fmla="*/ 6350 w 665163"/>
              <a:gd name="connsiteY80" fmla="*/ 517395 h 619125"/>
              <a:gd name="connsiteX81" fmla="*/ 6350 w 665163"/>
              <a:gd name="connsiteY81" fmla="*/ 516600 h 619125"/>
              <a:gd name="connsiteX82" fmla="*/ 3969 w 665163"/>
              <a:gd name="connsiteY82" fmla="*/ 484809 h 619125"/>
              <a:gd name="connsiteX83" fmla="*/ 1588 w 665163"/>
              <a:gd name="connsiteY83" fmla="*/ 420433 h 619125"/>
              <a:gd name="connsiteX84" fmla="*/ 1985 w 665163"/>
              <a:gd name="connsiteY84" fmla="*/ 323471 h 619125"/>
              <a:gd name="connsiteX85" fmla="*/ 3969 w 665163"/>
              <a:gd name="connsiteY85" fmla="*/ 259890 h 619125"/>
              <a:gd name="connsiteX86" fmla="*/ 5953 w 665163"/>
              <a:gd name="connsiteY86" fmla="*/ 197500 h 619125"/>
              <a:gd name="connsiteX87" fmla="*/ 9128 w 665163"/>
              <a:gd name="connsiteY87" fmla="*/ 135111 h 619125"/>
              <a:gd name="connsiteX88" fmla="*/ 10319 w 665163"/>
              <a:gd name="connsiteY88" fmla="*/ 107691 h 619125"/>
              <a:gd name="connsiteX89" fmla="*/ 12700 w 665163"/>
              <a:gd name="connsiteY89" fmla="*/ 65966 h 619125"/>
              <a:gd name="connsiteX90" fmla="*/ 16272 w 665163"/>
              <a:gd name="connsiteY90" fmla="*/ 38546 h 619125"/>
              <a:gd name="connsiteX91" fmla="*/ 19844 w 665163"/>
              <a:gd name="connsiteY91" fmla="*/ 25830 h 619125"/>
              <a:gd name="connsiteX92" fmla="*/ 18257 w 665163"/>
              <a:gd name="connsiteY92" fmla="*/ 23843 h 619125"/>
              <a:gd name="connsiteX93" fmla="*/ 17463 w 665163"/>
              <a:gd name="connsiteY93" fmla="*/ 18677 h 619125"/>
              <a:gd name="connsiteX94" fmla="*/ 19050 w 665163"/>
              <a:gd name="connsiteY94" fmla="*/ 13511 h 619125"/>
              <a:gd name="connsiteX95" fmla="*/ 23019 w 665163"/>
              <a:gd name="connsiteY95" fmla="*/ 10332 h 619125"/>
              <a:gd name="connsiteX96" fmla="*/ 26194 w 665163"/>
              <a:gd name="connsiteY96" fmla="*/ 9935 h 619125"/>
              <a:gd name="connsiteX97" fmla="*/ 97235 w 665163"/>
              <a:gd name="connsiteY97" fmla="*/ 4371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665163" h="619125">
                <a:moveTo>
                  <a:pt x="40085" y="28575"/>
                </a:moveTo>
                <a:lnTo>
                  <a:pt x="41672" y="55145"/>
                </a:lnTo>
                <a:lnTo>
                  <a:pt x="38100" y="108682"/>
                </a:lnTo>
                <a:lnTo>
                  <a:pt x="36116" y="134855"/>
                </a:lnTo>
                <a:lnTo>
                  <a:pt x="32941" y="197117"/>
                </a:lnTo>
                <a:lnTo>
                  <a:pt x="30560" y="259378"/>
                </a:lnTo>
                <a:lnTo>
                  <a:pt x="28178" y="321243"/>
                </a:lnTo>
                <a:lnTo>
                  <a:pt x="25797" y="445765"/>
                </a:lnTo>
                <a:lnTo>
                  <a:pt x="22225" y="508026"/>
                </a:lnTo>
                <a:lnTo>
                  <a:pt x="24606" y="508820"/>
                </a:lnTo>
                <a:lnTo>
                  <a:pt x="28178" y="512785"/>
                </a:lnTo>
                <a:lnTo>
                  <a:pt x="28972" y="516354"/>
                </a:lnTo>
                <a:lnTo>
                  <a:pt x="30560" y="521510"/>
                </a:lnTo>
                <a:lnTo>
                  <a:pt x="32147" y="526665"/>
                </a:lnTo>
                <a:lnTo>
                  <a:pt x="98822" y="533010"/>
                </a:lnTo>
                <a:lnTo>
                  <a:pt x="232172" y="541338"/>
                </a:lnTo>
                <a:lnTo>
                  <a:pt x="298847" y="541338"/>
                </a:lnTo>
                <a:lnTo>
                  <a:pt x="371872" y="539752"/>
                </a:lnTo>
                <a:lnTo>
                  <a:pt x="444897" y="535390"/>
                </a:lnTo>
                <a:lnTo>
                  <a:pt x="477838" y="531424"/>
                </a:lnTo>
                <a:lnTo>
                  <a:pt x="529035" y="525475"/>
                </a:lnTo>
                <a:lnTo>
                  <a:pt x="562372" y="523889"/>
                </a:lnTo>
                <a:lnTo>
                  <a:pt x="578247" y="525079"/>
                </a:lnTo>
                <a:lnTo>
                  <a:pt x="577056" y="361296"/>
                </a:lnTo>
                <a:lnTo>
                  <a:pt x="578644" y="197910"/>
                </a:lnTo>
                <a:lnTo>
                  <a:pt x="577850" y="160632"/>
                </a:lnTo>
                <a:lnTo>
                  <a:pt x="576263" y="100751"/>
                </a:lnTo>
                <a:lnTo>
                  <a:pt x="578247" y="62283"/>
                </a:lnTo>
                <a:lnTo>
                  <a:pt x="581025" y="43645"/>
                </a:lnTo>
                <a:lnTo>
                  <a:pt x="579835" y="39679"/>
                </a:lnTo>
                <a:lnTo>
                  <a:pt x="579835" y="35713"/>
                </a:lnTo>
                <a:lnTo>
                  <a:pt x="512366" y="35713"/>
                </a:lnTo>
                <a:lnTo>
                  <a:pt x="377825" y="30558"/>
                </a:lnTo>
                <a:lnTo>
                  <a:pt x="310356" y="29368"/>
                </a:lnTo>
                <a:lnTo>
                  <a:pt x="175022" y="29368"/>
                </a:lnTo>
                <a:close/>
                <a:moveTo>
                  <a:pt x="239713" y="0"/>
                </a:moveTo>
                <a:lnTo>
                  <a:pt x="311150" y="0"/>
                </a:lnTo>
                <a:lnTo>
                  <a:pt x="381397" y="0"/>
                </a:lnTo>
                <a:lnTo>
                  <a:pt x="488951" y="1192"/>
                </a:lnTo>
                <a:lnTo>
                  <a:pt x="559991" y="4371"/>
                </a:lnTo>
                <a:lnTo>
                  <a:pt x="595710" y="7948"/>
                </a:lnTo>
                <a:lnTo>
                  <a:pt x="599282" y="8743"/>
                </a:lnTo>
                <a:lnTo>
                  <a:pt x="602060" y="10332"/>
                </a:lnTo>
                <a:lnTo>
                  <a:pt x="608013" y="9537"/>
                </a:lnTo>
                <a:lnTo>
                  <a:pt x="618729" y="13114"/>
                </a:lnTo>
                <a:lnTo>
                  <a:pt x="623491" y="18280"/>
                </a:lnTo>
                <a:lnTo>
                  <a:pt x="633016" y="30996"/>
                </a:lnTo>
                <a:lnTo>
                  <a:pt x="646907" y="57621"/>
                </a:lnTo>
                <a:lnTo>
                  <a:pt x="656829" y="87027"/>
                </a:lnTo>
                <a:lnTo>
                  <a:pt x="661988" y="117228"/>
                </a:lnTo>
                <a:lnTo>
                  <a:pt x="665163" y="163722"/>
                </a:lnTo>
                <a:lnTo>
                  <a:pt x="662782" y="226907"/>
                </a:lnTo>
                <a:lnTo>
                  <a:pt x="661194" y="257108"/>
                </a:lnTo>
                <a:lnTo>
                  <a:pt x="656829" y="417254"/>
                </a:lnTo>
                <a:lnTo>
                  <a:pt x="651273" y="578195"/>
                </a:lnTo>
                <a:lnTo>
                  <a:pt x="650479" y="583758"/>
                </a:lnTo>
                <a:lnTo>
                  <a:pt x="646113" y="594090"/>
                </a:lnTo>
                <a:lnTo>
                  <a:pt x="638176" y="602038"/>
                </a:lnTo>
                <a:lnTo>
                  <a:pt x="627460" y="606806"/>
                </a:lnTo>
                <a:lnTo>
                  <a:pt x="621904" y="607204"/>
                </a:lnTo>
                <a:lnTo>
                  <a:pt x="424260" y="612370"/>
                </a:lnTo>
                <a:lnTo>
                  <a:pt x="226616" y="617138"/>
                </a:lnTo>
                <a:lnTo>
                  <a:pt x="198835" y="618330"/>
                </a:lnTo>
                <a:lnTo>
                  <a:pt x="148035" y="619125"/>
                </a:lnTo>
                <a:lnTo>
                  <a:pt x="113110" y="617138"/>
                </a:lnTo>
                <a:lnTo>
                  <a:pt x="79772" y="611972"/>
                </a:lnTo>
                <a:lnTo>
                  <a:pt x="49610" y="601640"/>
                </a:lnTo>
                <a:lnTo>
                  <a:pt x="31353" y="589321"/>
                </a:lnTo>
                <a:lnTo>
                  <a:pt x="21432" y="579387"/>
                </a:lnTo>
                <a:lnTo>
                  <a:pt x="13891" y="567068"/>
                </a:lnTo>
                <a:lnTo>
                  <a:pt x="7938" y="552762"/>
                </a:lnTo>
                <a:lnTo>
                  <a:pt x="6350" y="544417"/>
                </a:lnTo>
                <a:lnTo>
                  <a:pt x="3572" y="542827"/>
                </a:lnTo>
                <a:lnTo>
                  <a:pt x="397" y="537661"/>
                </a:lnTo>
                <a:lnTo>
                  <a:pt x="0" y="531701"/>
                </a:lnTo>
                <a:lnTo>
                  <a:pt x="2778" y="526535"/>
                </a:lnTo>
                <a:lnTo>
                  <a:pt x="5557" y="525342"/>
                </a:lnTo>
                <a:lnTo>
                  <a:pt x="5557" y="522958"/>
                </a:lnTo>
                <a:lnTo>
                  <a:pt x="5953" y="520176"/>
                </a:lnTo>
                <a:lnTo>
                  <a:pt x="5953" y="518587"/>
                </a:lnTo>
                <a:lnTo>
                  <a:pt x="6350" y="517395"/>
                </a:lnTo>
                <a:lnTo>
                  <a:pt x="6350" y="516600"/>
                </a:lnTo>
                <a:lnTo>
                  <a:pt x="3969" y="484809"/>
                </a:lnTo>
                <a:lnTo>
                  <a:pt x="1588" y="420433"/>
                </a:lnTo>
                <a:lnTo>
                  <a:pt x="1985" y="323471"/>
                </a:lnTo>
                <a:lnTo>
                  <a:pt x="3969" y="259890"/>
                </a:lnTo>
                <a:lnTo>
                  <a:pt x="5953" y="197500"/>
                </a:lnTo>
                <a:lnTo>
                  <a:pt x="9128" y="135111"/>
                </a:lnTo>
                <a:lnTo>
                  <a:pt x="10319" y="107691"/>
                </a:lnTo>
                <a:lnTo>
                  <a:pt x="12700" y="65966"/>
                </a:lnTo>
                <a:lnTo>
                  <a:pt x="16272" y="38546"/>
                </a:lnTo>
                <a:lnTo>
                  <a:pt x="19844" y="25830"/>
                </a:lnTo>
                <a:lnTo>
                  <a:pt x="18257" y="23843"/>
                </a:lnTo>
                <a:lnTo>
                  <a:pt x="17463" y="18677"/>
                </a:lnTo>
                <a:lnTo>
                  <a:pt x="19050" y="13511"/>
                </a:lnTo>
                <a:lnTo>
                  <a:pt x="23019" y="10332"/>
                </a:lnTo>
                <a:lnTo>
                  <a:pt x="26194" y="9935"/>
                </a:lnTo>
                <a:lnTo>
                  <a:pt x="97235" y="4371"/>
                </a:lnTo>
                <a:close/>
              </a:path>
            </a:pathLst>
          </a:custGeom>
          <a:solidFill>
            <a:srgbClr val="A6F911"/>
          </a:solidFill>
          <a:ln w="9525">
            <a:noFill/>
            <a:round/>
            <a:headEnd/>
            <a:tailEnd/>
          </a:ln>
        </p:spPr>
        <p:txBody>
          <a:bodyPr vert="horz" wrap="square" lIns="91440" tIns="45720" rIns="91440" bIns="45720" numCol="1" anchor="t" anchorCtr="0" compatLnSpc="1">
            <a:prstTxWarp prst="textNoShape">
              <a:avLst/>
            </a:prstTxWarp>
            <a:noAutofit/>
          </a:bodyPr>
          <a:lstStyle/>
          <a:p>
            <a:pPr>
              <a:defRPr/>
            </a:pPr>
            <a:endParaRPr lang="en-US" kern="0">
              <a:solidFill>
                <a:prstClr val="black"/>
              </a:solidFill>
              <a:latin typeface="Calibri" panose="020F0502020204030204"/>
            </a:endParaRPr>
          </a:p>
        </p:txBody>
      </p:sp>
      <p:sp>
        <p:nvSpPr>
          <p:cNvPr id="10" name="Freeform 204">
            <a:extLst>
              <a:ext uri="{FF2B5EF4-FFF2-40B4-BE49-F238E27FC236}">
                <a16:creationId xmlns="" xmlns:a16="http://schemas.microsoft.com/office/drawing/2014/main" id="{BD953829-2642-4717-BAD9-CCC20447670A}"/>
              </a:ext>
            </a:extLst>
          </p:cNvPr>
          <p:cNvSpPr>
            <a:spLocks/>
          </p:cNvSpPr>
          <p:nvPr/>
        </p:nvSpPr>
        <p:spPr bwMode="auto">
          <a:xfrm>
            <a:off x="5880102" y="4355220"/>
            <a:ext cx="2703663" cy="1093081"/>
          </a:xfrm>
          <a:custGeom>
            <a:avLst/>
            <a:gdLst>
              <a:gd name="T0" fmla="*/ 4081 w 4107"/>
              <a:gd name="T1" fmla="*/ 660 h 1856"/>
              <a:gd name="T2" fmla="*/ 4022 w 4107"/>
              <a:gd name="T3" fmla="*/ 213 h 1856"/>
              <a:gd name="T4" fmla="*/ 3976 w 4107"/>
              <a:gd name="T5" fmla="*/ 73 h 1856"/>
              <a:gd name="T6" fmla="*/ 3939 w 4107"/>
              <a:gd name="T7" fmla="*/ 36 h 1856"/>
              <a:gd name="T8" fmla="*/ 3914 w 4107"/>
              <a:gd name="T9" fmla="*/ 23 h 1856"/>
              <a:gd name="T10" fmla="*/ 3875 w 4107"/>
              <a:gd name="T11" fmla="*/ 3 h 1856"/>
              <a:gd name="T12" fmla="*/ 3840 w 4107"/>
              <a:gd name="T13" fmla="*/ 8 h 1856"/>
              <a:gd name="T14" fmla="*/ 3839 w 4107"/>
              <a:gd name="T15" fmla="*/ 8 h 1856"/>
              <a:gd name="T16" fmla="*/ 3813 w 4107"/>
              <a:gd name="T17" fmla="*/ 0 h 1856"/>
              <a:gd name="T18" fmla="*/ 1934 w 4107"/>
              <a:gd name="T19" fmla="*/ 36 h 1856"/>
              <a:gd name="T20" fmla="*/ 758 w 4107"/>
              <a:gd name="T21" fmla="*/ 65 h 1856"/>
              <a:gd name="T22" fmla="*/ 54 w 4107"/>
              <a:gd name="T23" fmla="*/ 113 h 1856"/>
              <a:gd name="T24" fmla="*/ 31 w 4107"/>
              <a:gd name="T25" fmla="*/ 130 h 1856"/>
              <a:gd name="T26" fmla="*/ 42 w 4107"/>
              <a:gd name="T27" fmla="*/ 162 h 1856"/>
              <a:gd name="T28" fmla="*/ 289 w 4107"/>
              <a:gd name="T29" fmla="*/ 168 h 1856"/>
              <a:gd name="T30" fmla="*/ 1464 w 4107"/>
              <a:gd name="T31" fmla="*/ 136 h 1856"/>
              <a:gd name="T32" fmla="*/ 2869 w 4107"/>
              <a:gd name="T33" fmla="*/ 98 h 1856"/>
              <a:gd name="T34" fmla="*/ 3828 w 4107"/>
              <a:gd name="T35" fmla="*/ 268 h 1856"/>
              <a:gd name="T36" fmla="*/ 3873 w 4107"/>
              <a:gd name="T37" fmla="*/ 1195 h 1856"/>
              <a:gd name="T38" fmla="*/ 3403 w 4107"/>
              <a:gd name="T39" fmla="*/ 1585 h 1856"/>
              <a:gd name="T40" fmla="*/ 1989 w 4107"/>
              <a:gd name="T41" fmla="*/ 1608 h 1856"/>
              <a:gd name="T42" fmla="*/ 1043 w 4107"/>
              <a:gd name="T43" fmla="*/ 1607 h 1856"/>
              <a:gd name="T44" fmla="*/ 466 w 4107"/>
              <a:gd name="T45" fmla="*/ 1592 h 1856"/>
              <a:gd name="T46" fmla="*/ 123 w 4107"/>
              <a:gd name="T47" fmla="*/ 1603 h 1856"/>
              <a:gd name="T48" fmla="*/ 125 w 4107"/>
              <a:gd name="T49" fmla="*/ 1599 h 1856"/>
              <a:gd name="T50" fmla="*/ 125 w 4107"/>
              <a:gd name="T51" fmla="*/ 1568 h 1856"/>
              <a:gd name="T52" fmla="*/ 119 w 4107"/>
              <a:gd name="T53" fmla="*/ 1388 h 1856"/>
              <a:gd name="T54" fmla="*/ 94 w 4107"/>
              <a:gd name="T55" fmla="*/ 871 h 1856"/>
              <a:gd name="T56" fmla="*/ 80 w 4107"/>
              <a:gd name="T57" fmla="*/ 529 h 1856"/>
              <a:gd name="T58" fmla="*/ 74 w 4107"/>
              <a:gd name="T59" fmla="*/ 308 h 1856"/>
              <a:gd name="T60" fmla="*/ 46 w 4107"/>
              <a:gd name="T61" fmla="*/ 181 h 1856"/>
              <a:gd name="T62" fmla="*/ 24 w 4107"/>
              <a:gd name="T63" fmla="*/ 174 h 1856"/>
              <a:gd name="T64" fmla="*/ 9 w 4107"/>
              <a:gd name="T65" fmla="*/ 220 h 1856"/>
              <a:gd name="T66" fmla="*/ 2 w 4107"/>
              <a:gd name="T67" fmla="*/ 426 h 1856"/>
              <a:gd name="T68" fmla="*/ 10 w 4107"/>
              <a:gd name="T69" fmla="*/ 688 h 1856"/>
              <a:gd name="T70" fmla="*/ 18 w 4107"/>
              <a:gd name="T71" fmla="*/ 1052 h 1856"/>
              <a:gd name="T72" fmla="*/ 31 w 4107"/>
              <a:gd name="T73" fmla="*/ 1509 h 1856"/>
              <a:gd name="T74" fmla="*/ 41 w 4107"/>
              <a:gd name="T75" fmla="*/ 1614 h 1856"/>
              <a:gd name="T76" fmla="*/ 71 w 4107"/>
              <a:gd name="T77" fmla="*/ 1637 h 1856"/>
              <a:gd name="T78" fmla="*/ 72 w 4107"/>
              <a:gd name="T79" fmla="*/ 1643 h 1856"/>
              <a:gd name="T80" fmla="*/ 62 w 4107"/>
              <a:gd name="T81" fmla="*/ 1663 h 1856"/>
              <a:gd name="T82" fmla="*/ 72 w 4107"/>
              <a:gd name="T83" fmla="*/ 1694 h 1856"/>
              <a:gd name="T84" fmla="*/ 120 w 4107"/>
              <a:gd name="T85" fmla="*/ 1765 h 1856"/>
              <a:gd name="T86" fmla="*/ 206 w 4107"/>
              <a:gd name="T87" fmla="*/ 1822 h 1856"/>
              <a:gd name="T88" fmla="*/ 381 w 4107"/>
              <a:gd name="T89" fmla="*/ 1856 h 1856"/>
              <a:gd name="T90" fmla="*/ 610 w 4107"/>
              <a:gd name="T91" fmla="*/ 1844 h 1856"/>
              <a:gd name="T92" fmla="*/ 729 w 4107"/>
              <a:gd name="T93" fmla="*/ 1833 h 1856"/>
              <a:gd name="T94" fmla="*/ 794 w 4107"/>
              <a:gd name="T95" fmla="*/ 1833 h 1856"/>
              <a:gd name="T96" fmla="*/ 831 w 4107"/>
              <a:gd name="T97" fmla="*/ 1837 h 1856"/>
              <a:gd name="T98" fmla="*/ 867 w 4107"/>
              <a:gd name="T99" fmla="*/ 1822 h 1856"/>
              <a:gd name="T100" fmla="*/ 1221 w 4107"/>
              <a:gd name="T101" fmla="*/ 1805 h 1856"/>
              <a:gd name="T102" fmla="*/ 1812 w 4107"/>
              <a:gd name="T103" fmla="*/ 1805 h 1856"/>
              <a:gd name="T104" fmla="*/ 2658 w 4107"/>
              <a:gd name="T105" fmla="*/ 1831 h 1856"/>
              <a:gd name="T106" fmla="*/ 3075 w 4107"/>
              <a:gd name="T107" fmla="*/ 1834 h 1856"/>
              <a:gd name="T108" fmla="*/ 3481 w 4107"/>
              <a:gd name="T109" fmla="*/ 1820 h 1856"/>
              <a:gd name="T110" fmla="*/ 3770 w 4107"/>
              <a:gd name="T111" fmla="*/ 1794 h 1856"/>
              <a:gd name="T112" fmla="*/ 3939 w 4107"/>
              <a:gd name="T113" fmla="*/ 1776 h 1856"/>
              <a:gd name="T114" fmla="*/ 4035 w 4107"/>
              <a:gd name="T115" fmla="*/ 1748 h 1856"/>
              <a:gd name="T116" fmla="*/ 4071 w 4107"/>
              <a:gd name="T117" fmla="*/ 1719 h 1856"/>
              <a:gd name="T118" fmla="*/ 4076 w 4107"/>
              <a:gd name="T119" fmla="*/ 1664 h 1856"/>
              <a:gd name="T120" fmla="*/ 4086 w 4107"/>
              <a:gd name="T121" fmla="*/ 1554 h 1856"/>
              <a:gd name="T122" fmla="*/ 4107 w 4107"/>
              <a:gd name="T123" fmla="*/ 1157 h 1856"/>
              <a:gd name="T124" fmla="*/ 4092 w 4107"/>
              <a:gd name="T125" fmla="*/ 858 h 1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107" h="1856">
                <a:moveTo>
                  <a:pt x="4092" y="858"/>
                </a:moveTo>
                <a:lnTo>
                  <a:pt x="4081" y="660"/>
                </a:lnTo>
                <a:lnTo>
                  <a:pt x="4051" y="359"/>
                </a:lnTo>
                <a:lnTo>
                  <a:pt x="4022" y="213"/>
                </a:lnTo>
                <a:lnTo>
                  <a:pt x="3993" y="118"/>
                </a:lnTo>
                <a:lnTo>
                  <a:pt x="3976" y="73"/>
                </a:lnTo>
                <a:lnTo>
                  <a:pt x="3967" y="54"/>
                </a:lnTo>
                <a:lnTo>
                  <a:pt x="3939" y="36"/>
                </a:lnTo>
                <a:lnTo>
                  <a:pt x="3923" y="34"/>
                </a:lnTo>
                <a:lnTo>
                  <a:pt x="3914" y="23"/>
                </a:lnTo>
                <a:lnTo>
                  <a:pt x="3895" y="9"/>
                </a:lnTo>
                <a:lnTo>
                  <a:pt x="3875" y="3"/>
                </a:lnTo>
                <a:lnTo>
                  <a:pt x="3852" y="4"/>
                </a:lnTo>
                <a:lnTo>
                  <a:pt x="3840" y="8"/>
                </a:lnTo>
                <a:lnTo>
                  <a:pt x="3839" y="8"/>
                </a:lnTo>
                <a:lnTo>
                  <a:pt x="3839" y="8"/>
                </a:lnTo>
                <a:lnTo>
                  <a:pt x="3828" y="1"/>
                </a:lnTo>
                <a:lnTo>
                  <a:pt x="3813" y="0"/>
                </a:lnTo>
                <a:lnTo>
                  <a:pt x="2873" y="14"/>
                </a:lnTo>
                <a:lnTo>
                  <a:pt x="1934" y="36"/>
                </a:lnTo>
                <a:lnTo>
                  <a:pt x="1464" y="47"/>
                </a:lnTo>
                <a:lnTo>
                  <a:pt x="758" y="65"/>
                </a:lnTo>
                <a:lnTo>
                  <a:pt x="289" y="91"/>
                </a:lnTo>
                <a:lnTo>
                  <a:pt x="54" y="113"/>
                </a:lnTo>
                <a:lnTo>
                  <a:pt x="44" y="115"/>
                </a:lnTo>
                <a:lnTo>
                  <a:pt x="31" y="130"/>
                </a:lnTo>
                <a:lnTo>
                  <a:pt x="31" y="148"/>
                </a:lnTo>
                <a:lnTo>
                  <a:pt x="42" y="162"/>
                </a:lnTo>
                <a:lnTo>
                  <a:pt x="54" y="165"/>
                </a:lnTo>
                <a:lnTo>
                  <a:pt x="289" y="168"/>
                </a:lnTo>
                <a:lnTo>
                  <a:pt x="759" y="162"/>
                </a:lnTo>
                <a:lnTo>
                  <a:pt x="1464" y="136"/>
                </a:lnTo>
                <a:lnTo>
                  <a:pt x="1934" y="121"/>
                </a:lnTo>
                <a:lnTo>
                  <a:pt x="2869" y="98"/>
                </a:lnTo>
                <a:lnTo>
                  <a:pt x="3806" y="83"/>
                </a:lnTo>
                <a:lnTo>
                  <a:pt x="3828" y="268"/>
                </a:lnTo>
                <a:lnTo>
                  <a:pt x="3856" y="639"/>
                </a:lnTo>
                <a:lnTo>
                  <a:pt x="3873" y="1195"/>
                </a:lnTo>
                <a:lnTo>
                  <a:pt x="3874" y="1568"/>
                </a:lnTo>
                <a:lnTo>
                  <a:pt x="3403" y="1585"/>
                </a:lnTo>
                <a:lnTo>
                  <a:pt x="2461" y="1605"/>
                </a:lnTo>
                <a:lnTo>
                  <a:pt x="1989" y="1608"/>
                </a:lnTo>
                <a:lnTo>
                  <a:pt x="1516" y="1611"/>
                </a:lnTo>
                <a:lnTo>
                  <a:pt x="1043" y="1607"/>
                </a:lnTo>
                <a:lnTo>
                  <a:pt x="815" y="1602"/>
                </a:lnTo>
                <a:lnTo>
                  <a:pt x="466" y="1592"/>
                </a:lnTo>
                <a:lnTo>
                  <a:pt x="236" y="1596"/>
                </a:lnTo>
                <a:lnTo>
                  <a:pt x="123" y="1603"/>
                </a:lnTo>
                <a:lnTo>
                  <a:pt x="124" y="1602"/>
                </a:lnTo>
                <a:lnTo>
                  <a:pt x="125" y="1599"/>
                </a:lnTo>
                <a:lnTo>
                  <a:pt x="131" y="1589"/>
                </a:lnTo>
                <a:lnTo>
                  <a:pt x="125" y="1568"/>
                </a:lnTo>
                <a:lnTo>
                  <a:pt x="119" y="1561"/>
                </a:lnTo>
                <a:lnTo>
                  <a:pt x="119" y="1388"/>
                </a:lnTo>
                <a:lnTo>
                  <a:pt x="102" y="1043"/>
                </a:lnTo>
                <a:lnTo>
                  <a:pt x="94" y="871"/>
                </a:lnTo>
                <a:lnTo>
                  <a:pt x="88" y="700"/>
                </a:lnTo>
                <a:lnTo>
                  <a:pt x="80" y="529"/>
                </a:lnTo>
                <a:lnTo>
                  <a:pt x="79" y="442"/>
                </a:lnTo>
                <a:lnTo>
                  <a:pt x="74" y="308"/>
                </a:lnTo>
                <a:lnTo>
                  <a:pt x="59" y="222"/>
                </a:lnTo>
                <a:lnTo>
                  <a:pt x="46" y="181"/>
                </a:lnTo>
                <a:lnTo>
                  <a:pt x="41" y="174"/>
                </a:lnTo>
                <a:lnTo>
                  <a:pt x="24" y="174"/>
                </a:lnTo>
                <a:lnTo>
                  <a:pt x="19" y="181"/>
                </a:lnTo>
                <a:lnTo>
                  <a:pt x="9" y="220"/>
                </a:lnTo>
                <a:lnTo>
                  <a:pt x="0" y="301"/>
                </a:lnTo>
                <a:lnTo>
                  <a:pt x="2" y="426"/>
                </a:lnTo>
                <a:lnTo>
                  <a:pt x="6" y="507"/>
                </a:lnTo>
                <a:lnTo>
                  <a:pt x="10" y="688"/>
                </a:lnTo>
                <a:lnTo>
                  <a:pt x="15" y="871"/>
                </a:lnTo>
                <a:lnTo>
                  <a:pt x="18" y="1052"/>
                </a:lnTo>
                <a:lnTo>
                  <a:pt x="23" y="1326"/>
                </a:lnTo>
                <a:lnTo>
                  <a:pt x="31" y="1509"/>
                </a:lnTo>
                <a:lnTo>
                  <a:pt x="39" y="1599"/>
                </a:lnTo>
                <a:lnTo>
                  <a:pt x="41" y="1614"/>
                </a:lnTo>
                <a:lnTo>
                  <a:pt x="59" y="1633"/>
                </a:lnTo>
                <a:lnTo>
                  <a:pt x="71" y="1637"/>
                </a:lnTo>
                <a:lnTo>
                  <a:pt x="71" y="1641"/>
                </a:lnTo>
                <a:lnTo>
                  <a:pt x="72" y="1643"/>
                </a:lnTo>
                <a:lnTo>
                  <a:pt x="66" y="1649"/>
                </a:lnTo>
                <a:lnTo>
                  <a:pt x="62" y="1663"/>
                </a:lnTo>
                <a:lnTo>
                  <a:pt x="65" y="1672"/>
                </a:lnTo>
                <a:lnTo>
                  <a:pt x="72" y="1694"/>
                </a:lnTo>
                <a:lnTo>
                  <a:pt x="93" y="1733"/>
                </a:lnTo>
                <a:lnTo>
                  <a:pt x="120" y="1765"/>
                </a:lnTo>
                <a:lnTo>
                  <a:pt x="151" y="1791"/>
                </a:lnTo>
                <a:lnTo>
                  <a:pt x="206" y="1822"/>
                </a:lnTo>
                <a:lnTo>
                  <a:pt x="289" y="1846"/>
                </a:lnTo>
                <a:lnTo>
                  <a:pt x="381" y="1856"/>
                </a:lnTo>
                <a:lnTo>
                  <a:pt x="475" y="1856"/>
                </a:lnTo>
                <a:lnTo>
                  <a:pt x="610" y="1844"/>
                </a:lnTo>
                <a:lnTo>
                  <a:pt x="687" y="1837"/>
                </a:lnTo>
                <a:lnTo>
                  <a:pt x="729" y="1833"/>
                </a:lnTo>
                <a:lnTo>
                  <a:pt x="772" y="1829"/>
                </a:lnTo>
                <a:lnTo>
                  <a:pt x="794" y="1833"/>
                </a:lnTo>
                <a:lnTo>
                  <a:pt x="815" y="1835"/>
                </a:lnTo>
                <a:lnTo>
                  <a:pt x="831" y="1837"/>
                </a:lnTo>
                <a:lnTo>
                  <a:pt x="856" y="1830"/>
                </a:lnTo>
                <a:lnTo>
                  <a:pt x="867" y="1822"/>
                </a:lnTo>
                <a:lnTo>
                  <a:pt x="985" y="1815"/>
                </a:lnTo>
                <a:lnTo>
                  <a:pt x="1221" y="1805"/>
                </a:lnTo>
                <a:lnTo>
                  <a:pt x="1576" y="1802"/>
                </a:lnTo>
                <a:lnTo>
                  <a:pt x="1812" y="1805"/>
                </a:lnTo>
                <a:lnTo>
                  <a:pt x="2094" y="1813"/>
                </a:lnTo>
                <a:lnTo>
                  <a:pt x="2658" y="1831"/>
                </a:lnTo>
                <a:lnTo>
                  <a:pt x="2941" y="1834"/>
                </a:lnTo>
                <a:lnTo>
                  <a:pt x="3075" y="1834"/>
                </a:lnTo>
                <a:lnTo>
                  <a:pt x="3345" y="1826"/>
                </a:lnTo>
                <a:lnTo>
                  <a:pt x="3481" y="1820"/>
                </a:lnTo>
                <a:lnTo>
                  <a:pt x="3626" y="1809"/>
                </a:lnTo>
                <a:lnTo>
                  <a:pt x="3770" y="1794"/>
                </a:lnTo>
                <a:lnTo>
                  <a:pt x="3836" y="1789"/>
                </a:lnTo>
                <a:lnTo>
                  <a:pt x="3939" y="1776"/>
                </a:lnTo>
                <a:lnTo>
                  <a:pt x="4003" y="1760"/>
                </a:lnTo>
                <a:lnTo>
                  <a:pt x="4035" y="1748"/>
                </a:lnTo>
                <a:lnTo>
                  <a:pt x="4050" y="1741"/>
                </a:lnTo>
                <a:lnTo>
                  <a:pt x="4071" y="1719"/>
                </a:lnTo>
                <a:lnTo>
                  <a:pt x="4080" y="1691"/>
                </a:lnTo>
                <a:lnTo>
                  <a:pt x="4076" y="1664"/>
                </a:lnTo>
                <a:lnTo>
                  <a:pt x="4070" y="1653"/>
                </a:lnTo>
                <a:lnTo>
                  <a:pt x="4086" y="1554"/>
                </a:lnTo>
                <a:lnTo>
                  <a:pt x="4105" y="1356"/>
                </a:lnTo>
                <a:lnTo>
                  <a:pt x="4107" y="1157"/>
                </a:lnTo>
                <a:lnTo>
                  <a:pt x="4099" y="958"/>
                </a:lnTo>
                <a:lnTo>
                  <a:pt x="4092" y="858"/>
                </a:lnTo>
              </a:path>
            </a:pathLst>
          </a:cu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en-US" kern="0" dirty="0">
              <a:solidFill>
                <a:prstClr val="black"/>
              </a:solidFill>
              <a:latin typeface="Calibri" panose="020F0502020204030204"/>
            </a:endParaRPr>
          </a:p>
        </p:txBody>
      </p:sp>
      <p:sp>
        <p:nvSpPr>
          <p:cNvPr id="11" name="Freeform: Shape 40">
            <a:extLst>
              <a:ext uri="{FF2B5EF4-FFF2-40B4-BE49-F238E27FC236}">
                <a16:creationId xmlns="" xmlns:a16="http://schemas.microsoft.com/office/drawing/2014/main" id="{5D2D11A3-651C-44BA-ACA1-1CF5B5FAAF5E}"/>
              </a:ext>
            </a:extLst>
          </p:cNvPr>
          <p:cNvSpPr>
            <a:spLocks/>
          </p:cNvSpPr>
          <p:nvPr/>
        </p:nvSpPr>
        <p:spPr bwMode="auto">
          <a:xfrm>
            <a:off x="9498163" y="3836444"/>
            <a:ext cx="1786653" cy="1037555"/>
          </a:xfrm>
          <a:custGeom>
            <a:avLst/>
            <a:gdLst>
              <a:gd name="connsiteX0" fmla="*/ 74633 w 1268413"/>
              <a:gd name="connsiteY0" fmla="*/ 33338 h 736600"/>
              <a:gd name="connsiteX1" fmla="*/ 72251 w 1268413"/>
              <a:gd name="connsiteY1" fmla="*/ 110282 h 736600"/>
              <a:gd name="connsiteX2" fmla="*/ 64311 w 1268413"/>
              <a:gd name="connsiteY2" fmla="*/ 264964 h 736600"/>
              <a:gd name="connsiteX3" fmla="*/ 51606 w 1268413"/>
              <a:gd name="connsiteY3" fmla="*/ 419646 h 736600"/>
              <a:gd name="connsiteX4" fmla="*/ 31359 w 1268413"/>
              <a:gd name="connsiteY4" fmla="*/ 572741 h 736600"/>
              <a:gd name="connsiteX5" fmla="*/ 17463 w 1268413"/>
              <a:gd name="connsiteY5" fmla="*/ 648495 h 736600"/>
              <a:gd name="connsiteX6" fmla="*/ 20242 w 1268413"/>
              <a:gd name="connsiteY6" fmla="*/ 648892 h 736600"/>
              <a:gd name="connsiteX7" fmla="*/ 22624 w 1268413"/>
              <a:gd name="connsiteY7" fmla="*/ 649288 h 736600"/>
              <a:gd name="connsiteX8" fmla="*/ 37314 w 1268413"/>
              <a:gd name="connsiteY8" fmla="*/ 645719 h 736600"/>
              <a:gd name="connsiteX9" fmla="*/ 67487 w 1268413"/>
              <a:gd name="connsiteY9" fmla="*/ 643339 h 736600"/>
              <a:gd name="connsiteX10" fmla="*/ 113937 w 1268413"/>
              <a:gd name="connsiteY10" fmla="*/ 642546 h 736600"/>
              <a:gd name="connsiteX11" fmla="*/ 142522 w 1268413"/>
              <a:gd name="connsiteY11" fmla="*/ 642546 h 736600"/>
              <a:gd name="connsiteX12" fmla="*/ 219145 w 1268413"/>
              <a:gd name="connsiteY12" fmla="*/ 640563 h 736600"/>
              <a:gd name="connsiteX13" fmla="*/ 295372 w 1268413"/>
              <a:gd name="connsiteY13" fmla="*/ 638976 h 736600"/>
              <a:gd name="connsiteX14" fmla="*/ 439884 w 1268413"/>
              <a:gd name="connsiteY14" fmla="*/ 636993 h 736600"/>
              <a:gd name="connsiteX15" fmla="*/ 584000 w 1268413"/>
              <a:gd name="connsiteY15" fmla="*/ 636596 h 736600"/>
              <a:gd name="connsiteX16" fmla="*/ 732880 w 1268413"/>
              <a:gd name="connsiteY16" fmla="*/ 636596 h 736600"/>
              <a:gd name="connsiteX17" fmla="*/ 881362 w 1268413"/>
              <a:gd name="connsiteY17" fmla="*/ 637390 h 736600"/>
              <a:gd name="connsiteX18" fmla="*/ 951633 w 1268413"/>
              <a:gd name="connsiteY18" fmla="*/ 636993 h 736600"/>
              <a:gd name="connsiteX19" fmla="*/ 1059224 w 1268413"/>
              <a:gd name="connsiteY19" fmla="*/ 635803 h 736600"/>
              <a:gd name="connsiteX20" fmla="*/ 1129892 w 1268413"/>
              <a:gd name="connsiteY20" fmla="*/ 638579 h 736600"/>
              <a:gd name="connsiteX21" fmla="*/ 1165226 w 1268413"/>
              <a:gd name="connsiteY21" fmla="*/ 642149 h 736600"/>
              <a:gd name="connsiteX22" fmla="*/ 1162844 w 1268413"/>
              <a:gd name="connsiteY22" fmla="*/ 493020 h 736600"/>
              <a:gd name="connsiteX23" fmla="*/ 1155301 w 1268413"/>
              <a:gd name="connsiteY23" fmla="*/ 270517 h 736600"/>
              <a:gd name="connsiteX24" fmla="*/ 1147758 w 1268413"/>
              <a:gd name="connsiteY24" fmla="*/ 121784 h 736600"/>
              <a:gd name="connsiteX25" fmla="*/ 1142596 w 1268413"/>
              <a:gd name="connsiteY25" fmla="*/ 47220 h 736600"/>
              <a:gd name="connsiteX26" fmla="*/ 1082251 w 1268413"/>
              <a:gd name="connsiteY26" fmla="*/ 46823 h 736600"/>
              <a:gd name="connsiteX27" fmla="*/ 1021905 w 1268413"/>
              <a:gd name="connsiteY27" fmla="*/ 42857 h 736600"/>
              <a:gd name="connsiteX28" fmla="*/ 954016 w 1268413"/>
              <a:gd name="connsiteY28" fmla="*/ 40874 h 736600"/>
              <a:gd name="connsiteX29" fmla="*/ 885729 w 1268413"/>
              <a:gd name="connsiteY29" fmla="*/ 38494 h 736600"/>
              <a:gd name="connsiteX30" fmla="*/ 748760 w 1268413"/>
              <a:gd name="connsiteY30" fmla="*/ 36115 h 736600"/>
              <a:gd name="connsiteX31" fmla="*/ 611791 w 1268413"/>
              <a:gd name="connsiteY31" fmla="*/ 34528 h 736600"/>
              <a:gd name="connsiteX32" fmla="*/ 343410 w 1268413"/>
              <a:gd name="connsiteY32" fmla="*/ 34925 h 736600"/>
              <a:gd name="connsiteX33" fmla="*/ 479425 w 1268413"/>
              <a:gd name="connsiteY33" fmla="*/ 0 h 736600"/>
              <a:gd name="connsiteX34" fmla="*/ 620316 w 1268413"/>
              <a:gd name="connsiteY34" fmla="*/ 0 h 736600"/>
              <a:gd name="connsiteX35" fmla="*/ 761207 w 1268413"/>
              <a:gd name="connsiteY35" fmla="*/ 1588 h 736600"/>
              <a:gd name="connsiteX36" fmla="*/ 902494 w 1268413"/>
              <a:gd name="connsiteY36" fmla="*/ 4366 h 736600"/>
              <a:gd name="connsiteX37" fmla="*/ 974726 w 1268413"/>
              <a:gd name="connsiteY37" fmla="*/ 6747 h 736600"/>
              <a:gd name="connsiteX38" fmla="*/ 1047354 w 1268413"/>
              <a:gd name="connsiteY38" fmla="*/ 8731 h 736600"/>
              <a:gd name="connsiteX39" fmla="*/ 1078310 w 1268413"/>
              <a:gd name="connsiteY39" fmla="*/ 9525 h 736600"/>
              <a:gd name="connsiteX40" fmla="*/ 1125141 w 1268413"/>
              <a:gd name="connsiteY40" fmla="*/ 10716 h 736600"/>
              <a:gd name="connsiteX41" fmla="*/ 1155304 w 1268413"/>
              <a:gd name="connsiteY41" fmla="*/ 13891 h 736600"/>
              <a:gd name="connsiteX42" fmla="*/ 1170782 w 1268413"/>
              <a:gd name="connsiteY42" fmla="*/ 17066 h 736600"/>
              <a:gd name="connsiteX43" fmla="*/ 1175544 w 1268413"/>
              <a:gd name="connsiteY43" fmla="*/ 18256 h 736600"/>
              <a:gd name="connsiteX44" fmla="*/ 1177926 w 1268413"/>
              <a:gd name="connsiteY44" fmla="*/ 21035 h 736600"/>
              <a:gd name="connsiteX45" fmla="*/ 1181498 w 1268413"/>
              <a:gd name="connsiteY45" fmla="*/ 21431 h 736600"/>
              <a:gd name="connsiteX46" fmla="*/ 1187848 w 1268413"/>
              <a:gd name="connsiteY46" fmla="*/ 24606 h 736600"/>
              <a:gd name="connsiteX47" fmla="*/ 1190229 w 1268413"/>
              <a:gd name="connsiteY47" fmla="*/ 27781 h 736600"/>
              <a:gd name="connsiteX48" fmla="*/ 1214438 w 1268413"/>
              <a:gd name="connsiteY48" fmla="*/ 56356 h 736600"/>
              <a:gd name="connsiteX49" fmla="*/ 1245394 w 1268413"/>
              <a:gd name="connsiteY49" fmla="*/ 99616 h 736600"/>
              <a:gd name="connsiteX50" fmla="*/ 1260476 w 1268413"/>
              <a:gd name="connsiteY50" fmla="*/ 132160 h 736600"/>
              <a:gd name="connsiteX51" fmla="*/ 1264444 w 1268413"/>
              <a:gd name="connsiteY51" fmla="*/ 151210 h 736600"/>
              <a:gd name="connsiteX52" fmla="*/ 1267619 w 1268413"/>
              <a:gd name="connsiteY52" fmla="*/ 172244 h 736600"/>
              <a:gd name="connsiteX53" fmla="*/ 1268413 w 1268413"/>
              <a:gd name="connsiteY53" fmla="*/ 214313 h 736600"/>
              <a:gd name="connsiteX54" fmla="*/ 1264841 w 1268413"/>
              <a:gd name="connsiteY54" fmla="*/ 278210 h 736600"/>
              <a:gd name="connsiteX55" fmla="*/ 1262460 w 1268413"/>
              <a:gd name="connsiteY55" fmla="*/ 319881 h 736600"/>
              <a:gd name="connsiteX56" fmla="*/ 1256904 w 1268413"/>
              <a:gd name="connsiteY56" fmla="*/ 436563 h 736600"/>
              <a:gd name="connsiteX57" fmla="*/ 1250554 w 1268413"/>
              <a:gd name="connsiteY57" fmla="*/ 554038 h 736600"/>
              <a:gd name="connsiteX58" fmla="*/ 1250951 w 1268413"/>
              <a:gd name="connsiteY58" fmla="*/ 559594 h 736600"/>
              <a:gd name="connsiteX59" fmla="*/ 1251744 w 1268413"/>
              <a:gd name="connsiteY59" fmla="*/ 565150 h 736600"/>
              <a:gd name="connsiteX60" fmla="*/ 1252141 w 1268413"/>
              <a:gd name="connsiteY60" fmla="*/ 586978 h 736600"/>
              <a:gd name="connsiteX61" fmla="*/ 1250157 w 1268413"/>
              <a:gd name="connsiteY61" fmla="*/ 617538 h 736600"/>
              <a:gd name="connsiteX62" fmla="*/ 1245791 w 1268413"/>
              <a:gd name="connsiteY62" fmla="*/ 637778 h 736600"/>
              <a:gd name="connsiteX63" fmla="*/ 1243013 w 1268413"/>
              <a:gd name="connsiteY63" fmla="*/ 647700 h 736600"/>
              <a:gd name="connsiteX64" fmla="*/ 1239838 w 1268413"/>
              <a:gd name="connsiteY64" fmla="*/ 675481 h 736600"/>
              <a:gd name="connsiteX65" fmla="*/ 1236266 w 1268413"/>
              <a:gd name="connsiteY65" fmla="*/ 702469 h 736600"/>
              <a:gd name="connsiteX66" fmla="*/ 1237060 w 1268413"/>
              <a:gd name="connsiteY66" fmla="*/ 707231 h 736600"/>
              <a:gd name="connsiteX67" fmla="*/ 1235473 w 1268413"/>
              <a:gd name="connsiteY67" fmla="*/ 717153 h 736600"/>
              <a:gd name="connsiteX68" fmla="*/ 1233488 w 1268413"/>
              <a:gd name="connsiteY68" fmla="*/ 721519 h 736600"/>
              <a:gd name="connsiteX69" fmla="*/ 1231504 w 1268413"/>
              <a:gd name="connsiteY69" fmla="*/ 727869 h 736600"/>
              <a:gd name="connsiteX70" fmla="*/ 1223963 w 1268413"/>
              <a:gd name="connsiteY70" fmla="*/ 734616 h 736600"/>
              <a:gd name="connsiteX71" fmla="*/ 1218010 w 1268413"/>
              <a:gd name="connsiteY71" fmla="*/ 735013 h 736600"/>
              <a:gd name="connsiteX72" fmla="*/ 1212454 w 1268413"/>
              <a:gd name="connsiteY72" fmla="*/ 736600 h 736600"/>
              <a:gd name="connsiteX73" fmla="*/ 1205310 w 1268413"/>
              <a:gd name="connsiteY73" fmla="*/ 735410 h 736600"/>
              <a:gd name="connsiteX74" fmla="*/ 1171179 w 1268413"/>
              <a:gd name="connsiteY74" fmla="*/ 729456 h 736600"/>
              <a:gd name="connsiteX75" fmla="*/ 1102519 w 1268413"/>
              <a:gd name="connsiteY75" fmla="*/ 719931 h 736600"/>
              <a:gd name="connsiteX76" fmla="*/ 998935 w 1268413"/>
              <a:gd name="connsiteY76" fmla="*/ 711200 h 736600"/>
              <a:gd name="connsiteX77" fmla="*/ 860029 w 1268413"/>
              <a:gd name="connsiteY77" fmla="*/ 708819 h 736600"/>
              <a:gd name="connsiteX78" fmla="*/ 721916 w 1268413"/>
              <a:gd name="connsiteY78" fmla="*/ 712391 h 736600"/>
              <a:gd name="connsiteX79" fmla="*/ 652463 w 1268413"/>
              <a:gd name="connsiteY79" fmla="*/ 714772 h 736600"/>
              <a:gd name="connsiteX80" fmla="*/ 514350 w 1268413"/>
              <a:gd name="connsiteY80" fmla="*/ 720725 h 736600"/>
              <a:gd name="connsiteX81" fmla="*/ 307578 w 1268413"/>
              <a:gd name="connsiteY81" fmla="*/ 727075 h 736600"/>
              <a:gd name="connsiteX82" fmla="*/ 169863 w 1268413"/>
              <a:gd name="connsiteY82" fmla="*/ 728266 h 736600"/>
              <a:gd name="connsiteX83" fmla="*/ 100806 w 1268413"/>
              <a:gd name="connsiteY83" fmla="*/ 726678 h 736600"/>
              <a:gd name="connsiteX84" fmla="*/ 97235 w 1268413"/>
              <a:gd name="connsiteY84" fmla="*/ 726678 h 736600"/>
              <a:gd name="connsiteX85" fmla="*/ 92075 w 1268413"/>
              <a:gd name="connsiteY85" fmla="*/ 723503 h 736600"/>
              <a:gd name="connsiteX86" fmla="*/ 90091 w 1268413"/>
              <a:gd name="connsiteY86" fmla="*/ 721519 h 736600"/>
              <a:gd name="connsiteX87" fmla="*/ 73025 w 1268413"/>
              <a:gd name="connsiteY87" fmla="*/ 709613 h 736600"/>
              <a:gd name="connsiteX88" fmla="*/ 56753 w 1268413"/>
              <a:gd name="connsiteY88" fmla="*/ 696913 h 736600"/>
              <a:gd name="connsiteX89" fmla="*/ 32147 w 1268413"/>
              <a:gd name="connsiteY89" fmla="*/ 683022 h 736600"/>
              <a:gd name="connsiteX90" fmla="*/ 7938 w 1268413"/>
              <a:gd name="connsiteY90" fmla="*/ 669131 h 736600"/>
              <a:gd name="connsiteX91" fmla="*/ 3572 w 1268413"/>
              <a:gd name="connsiteY91" fmla="*/ 665163 h 736600"/>
              <a:gd name="connsiteX92" fmla="*/ 1985 w 1268413"/>
              <a:gd name="connsiteY92" fmla="*/ 660400 h 736600"/>
              <a:gd name="connsiteX93" fmla="*/ 1985 w 1268413"/>
              <a:gd name="connsiteY93" fmla="*/ 659210 h 736600"/>
              <a:gd name="connsiteX94" fmla="*/ 1985 w 1268413"/>
              <a:gd name="connsiteY94" fmla="*/ 658416 h 736600"/>
              <a:gd name="connsiteX95" fmla="*/ 2778 w 1268413"/>
              <a:gd name="connsiteY95" fmla="*/ 655241 h 736600"/>
              <a:gd name="connsiteX96" fmla="*/ 4366 w 1268413"/>
              <a:gd name="connsiteY96" fmla="*/ 652860 h 736600"/>
              <a:gd name="connsiteX97" fmla="*/ 1985 w 1268413"/>
              <a:gd name="connsiteY97" fmla="*/ 651272 h 736600"/>
              <a:gd name="connsiteX98" fmla="*/ 0 w 1268413"/>
              <a:gd name="connsiteY98" fmla="*/ 647700 h 736600"/>
              <a:gd name="connsiteX99" fmla="*/ 0 w 1268413"/>
              <a:gd name="connsiteY99" fmla="*/ 644922 h 736600"/>
              <a:gd name="connsiteX100" fmla="*/ 9922 w 1268413"/>
              <a:gd name="connsiteY100" fmla="*/ 491728 h 736600"/>
              <a:gd name="connsiteX101" fmla="*/ 29369 w 1268413"/>
              <a:gd name="connsiteY101" fmla="*/ 262335 h 736600"/>
              <a:gd name="connsiteX102" fmla="*/ 40085 w 1268413"/>
              <a:gd name="connsiteY102" fmla="*/ 109141 h 736600"/>
              <a:gd name="connsiteX103" fmla="*/ 43656 w 1268413"/>
              <a:gd name="connsiteY103" fmla="*/ 32147 h 736600"/>
              <a:gd name="connsiteX104" fmla="*/ 44450 w 1268413"/>
              <a:gd name="connsiteY104" fmla="*/ 28178 h 736600"/>
              <a:gd name="connsiteX105" fmla="*/ 48022 w 1268413"/>
              <a:gd name="connsiteY105" fmla="*/ 21828 h 736600"/>
              <a:gd name="connsiteX106" fmla="*/ 50403 w 1268413"/>
              <a:gd name="connsiteY106" fmla="*/ 19844 h 736600"/>
              <a:gd name="connsiteX107" fmla="*/ 52388 w 1268413"/>
              <a:gd name="connsiteY107" fmla="*/ 17463 h 736600"/>
              <a:gd name="connsiteX108" fmla="*/ 56753 w 1268413"/>
              <a:gd name="connsiteY108" fmla="*/ 16272 h 736600"/>
              <a:gd name="connsiteX109" fmla="*/ 127000 w 1268413"/>
              <a:gd name="connsiteY109" fmla="*/ 10716 h 736600"/>
              <a:gd name="connsiteX110" fmla="*/ 267891 w 1268413"/>
              <a:gd name="connsiteY110" fmla="*/ 3969 h 73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1268413" h="736600">
                <a:moveTo>
                  <a:pt x="74633" y="33338"/>
                </a:moveTo>
                <a:lnTo>
                  <a:pt x="72251" y="110282"/>
                </a:lnTo>
                <a:lnTo>
                  <a:pt x="64311" y="264964"/>
                </a:lnTo>
                <a:lnTo>
                  <a:pt x="51606" y="419646"/>
                </a:lnTo>
                <a:lnTo>
                  <a:pt x="31359" y="572741"/>
                </a:lnTo>
                <a:lnTo>
                  <a:pt x="17463" y="648495"/>
                </a:lnTo>
                <a:lnTo>
                  <a:pt x="20242" y="648892"/>
                </a:lnTo>
                <a:lnTo>
                  <a:pt x="22624" y="649288"/>
                </a:lnTo>
                <a:lnTo>
                  <a:pt x="37314" y="645719"/>
                </a:lnTo>
                <a:lnTo>
                  <a:pt x="67487" y="643339"/>
                </a:lnTo>
                <a:lnTo>
                  <a:pt x="113937" y="642546"/>
                </a:lnTo>
                <a:lnTo>
                  <a:pt x="142522" y="642546"/>
                </a:lnTo>
                <a:lnTo>
                  <a:pt x="219145" y="640563"/>
                </a:lnTo>
                <a:lnTo>
                  <a:pt x="295372" y="638976"/>
                </a:lnTo>
                <a:lnTo>
                  <a:pt x="439884" y="636993"/>
                </a:lnTo>
                <a:lnTo>
                  <a:pt x="584000" y="636596"/>
                </a:lnTo>
                <a:lnTo>
                  <a:pt x="732880" y="636596"/>
                </a:lnTo>
                <a:lnTo>
                  <a:pt x="881362" y="637390"/>
                </a:lnTo>
                <a:lnTo>
                  <a:pt x="951633" y="636993"/>
                </a:lnTo>
                <a:lnTo>
                  <a:pt x="1059224" y="635803"/>
                </a:lnTo>
                <a:lnTo>
                  <a:pt x="1129892" y="638579"/>
                </a:lnTo>
                <a:lnTo>
                  <a:pt x="1165226" y="642149"/>
                </a:lnTo>
                <a:lnTo>
                  <a:pt x="1162844" y="493020"/>
                </a:lnTo>
                <a:lnTo>
                  <a:pt x="1155301" y="270517"/>
                </a:lnTo>
                <a:lnTo>
                  <a:pt x="1147758" y="121784"/>
                </a:lnTo>
                <a:lnTo>
                  <a:pt x="1142596" y="47220"/>
                </a:lnTo>
                <a:lnTo>
                  <a:pt x="1082251" y="46823"/>
                </a:lnTo>
                <a:lnTo>
                  <a:pt x="1021905" y="42857"/>
                </a:lnTo>
                <a:lnTo>
                  <a:pt x="954016" y="40874"/>
                </a:lnTo>
                <a:lnTo>
                  <a:pt x="885729" y="38494"/>
                </a:lnTo>
                <a:lnTo>
                  <a:pt x="748760" y="36115"/>
                </a:lnTo>
                <a:lnTo>
                  <a:pt x="611791" y="34528"/>
                </a:lnTo>
                <a:lnTo>
                  <a:pt x="343410" y="34925"/>
                </a:lnTo>
                <a:close/>
                <a:moveTo>
                  <a:pt x="479425" y="0"/>
                </a:moveTo>
                <a:lnTo>
                  <a:pt x="620316" y="0"/>
                </a:lnTo>
                <a:lnTo>
                  <a:pt x="761207" y="1588"/>
                </a:lnTo>
                <a:lnTo>
                  <a:pt x="902494" y="4366"/>
                </a:lnTo>
                <a:lnTo>
                  <a:pt x="974726" y="6747"/>
                </a:lnTo>
                <a:lnTo>
                  <a:pt x="1047354" y="8731"/>
                </a:lnTo>
                <a:lnTo>
                  <a:pt x="1078310" y="9525"/>
                </a:lnTo>
                <a:lnTo>
                  <a:pt x="1125141" y="10716"/>
                </a:lnTo>
                <a:lnTo>
                  <a:pt x="1155304" y="13891"/>
                </a:lnTo>
                <a:lnTo>
                  <a:pt x="1170782" y="17066"/>
                </a:lnTo>
                <a:lnTo>
                  <a:pt x="1175544" y="18256"/>
                </a:lnTo>
                <a:lnTo>
                  <a:pt x="1177926" y="21035"/>
                </a:lnTo>
                <a:lnTo>
                  <a:pt x="1181498" y="21431"/>
                </a:lnTo>
                <a:lnTo>
                  <a:pt x="1187848" y="24606"/>
                </a:lnTo>
                <a:lnTo>
                  <a:pt x="1190229" y="27781"/>
                </a:lnTo>
                <a:lnTo>
                  <a:pt x="1214438" y="56356"/>
                </a:lnTo>
                <a:lnTo>
                  <a:pt x="1245394" y="99616"/>
                </a:lnTo>
                <a:lnTo>
                  <a:pt x="1260476" y="132160"/>
                </a:lnTo>
                <a:lnTo>
                  <a:pt x="1264444" y="151210"/>
                </a:lnTo>
                <a:lnTo>
                  <a:pt x="1267619" y="172244"/>
                </a:lnTo>
                <a:lnTo>
                  <a:pt x="1268413" y="214313"/>
                </a:lnTo>
                <a:lnTo>
                  <a:pt x="1264841" y="278210"/>
                </a:lnTo>
                <a:lnTo>
                  <a:pt x="1262460" y="319881"/>
                </a:lnTo>
                <a:lnTo>
                  <a:pt x="1256904" y="436563"/>
                </a:lnTo>
                <a:lnTo>
                  <a:pt x="1250554" y="554038"/>
                </a:lnTo>
                <a:lnTo>
                  <a:pt x="1250951" y="559594"/>
                </a:lnTo>
                <a:lnTo>
                  <a:pt x="1251744" y="565150"/>
                </a:lnTo>
                <a:lnTo>
                  <a:pt x="1252141" y="586978"/>
                </a:lnTo>
                <a:lnTo>
                  <a:pt x="1250157" y="617538"/>
                </a:lnTo>
                <a:lnTo>
                  <a:pt x="1245791" y="637778"/>
                </a:lnTo>
                <a:lnTo>
                  <a:pt x="1243013" y="647700"/>
                </a:lnTo>
                <a:lnTo>
                  <a:pt x="1239838" y="675481"/>
                </a:lnTo>
                <a:lnTo>
                  <a:pt x="1236266" y="702469"/>
                </a:lnTo>
                <a:lnTo>
                  <a:pt x="1237060" y="707231"/>
                </a:lnTo>
                <a:lnTo>
                  <a:pt x="1235473" y="717153"/>
                </a:lnTo>
                <a:lnTo>
                  <a:pt x="1233488" y="721519"/>
                </a:lnTo>
                <a:lnTo>
                  <a:pt x="1231504" y="727869"/>
                </a:lnTo>
                <a:lnTo>
                  <a:pt x="1223963" y="734616"/>
                </a:lnTo>
                <a:lnTo>
                  <a:pt x="1218010" y="735013"/>
                </a:lnTo>
                <a:lnTo>
                  <a:pt x="1212454" y="736600"/>
                </a:lnTo>
                <a:lnTo>
                  <a:pt x="1205310" y="735410"/>
                </a:lnTo>
                <a:lnTo>
                  <a:pt x="1171179" y="729456"/>
                </a:lnTo>
                <a:lnTo>
                  <a:pt x="1102519" y="719931"/>
                </a:lnTo>
                <a:lnTo>
                  <a:pt x="998935" y="711200"/>
                </a:lnTo>
                <a:lnTo>
                  <a:pt x="860029" y="708819"/>
                </a:lnTo>
                <a:lnTo>
                  <a:pt x="721916" y="712391"/>
                </a:lnTo>
                <a:lnTo>
                  <a:pt x="652463" y="714772"/>
                </a:lnTo>
                <a:lnTo>
                  <a:pt x="514350" y="720725"/>
                </a:lnTo>
                <a:lnTo>
                  <a:pt x="307578" y="727075"/>
                </a:lnTo>
                <a:lnTo>
                  <a:pt x="169863" y="728266"/>
                </a:lnTo>
                <a:lnTo>
                  <a:pt x="100806" y="726678"/>
                </a:lnTo>
                <a:lnTo>
                  <a:pt x="97235" y="726678"/>
                </a:lnTo>
                <a:lnTo>
                  <a:pt x="92075" y="723503"/>
                </a:lnTo>
                <a:lnTo>
                  <a:pt x="90091" y="721519"/>
                </a:lnTo>
                <a:lnTo>
                  <a:pt x="73025" y="709613"/>
                </a:lnTo>
                <a:lnTo>
                  <a:pt x="56753" y="696913"/>
                </a:lnTo>
                <a:lnTo>
                  <a:pt x="32147" y="683022"/>
                </a:lnTo>
                <a:lnTo>
                  <a:pt x="7938" y="669131"/>
                </a:lnTo>
                <a:lnTo>
                  <a:pt x="3572" y="665163"/>
                </a:lnTo>
                <a:lnTo>
                  <a:pt x="1985" y="660400"/>
                </a:lnTo>
                <a:lnTo>
                  <a:pt x="1985" y="659210"/>
                </a:lnTo>
                <a:lnTo>
                  <a:pt x="1985" y="658416"/>
                </a:lnTo>
                <a:lnTo>
                  <a:pt x="2778" y="655241"/>
                </a:lnTo>
                <a:lnTo>
                  <a:pt x="4366" y="652860"/>
                </a:lnTo>
                <a:lnTo>
                  <a:pt x="1985" y="651272"/>
                </a:lnTo>
                <a:lnTo>
                  <a:pt x="0" y="647700"/>
                </a:lnTo>
                <a:lnTo>
                  <a:pt x="0" y="644922"/>
                </a:lnTo>
                <a:lnTo>
                  <a:pt x="9922" y="491728"/>
                </a:lnTo>
                <a:lnTo>
                  <a:pt x="29369" y="262335"/>
                </a:lnTo>
                <a:lnTo>
                  <a:pt x="40085" y="109141"/>
                </a:lnTo>
                <a:lnTo>
                  <a:pt x="43656" y="32147"/>
                </a:lnTo>
                <a:lnTo>
                  <a:pt x="44450" y="28178"/>
                </a:lnTo>
                <a:lnTo>
                  <a:pt x="48022" y="21828"/>
                </a:lnTo>
                <a:lnTo>
                  <a:pt x="50403" y="19844"/>
                </a:lnTo>
                <a:lnTo>
                  <a:pt x="52388" y="17463"/>
                </a:lnTo>
                <a:lnTo>
                  <a:pt x="56753" y="16272"/>
                </a:lnTo>
                <a:lnTo>
                  <a:pt x="127000" y="10716"/>
                </a:lnTo>
                <a:lnTo>
                  <a:pt x="267891" y="3969"/>
                </a:lnTo>
                <a:close/>
              </a:path>
            </a:pathLst>
          </a:custGeom>
          <a:solidFill>
            <a:schemeClr val="tx2">
              <a:lumMod val="90000"/>
            </a:schemeClr>
          </a:solidFill>
          <a:ln w="9525">
            <a:noFill/>
            <a:round/>
            <a:headEnd/>
            <a:tailEnd/>
          </a:ln>
        </p:spPr>
        <p:txBody>
          <a:bodyPr vert="horz" wrap="square" lIns="91440" tIns="45720" rIns="91440" bIns="45720" numCol="1" anchor="t" anchorCtr="0" compatLnSpc="1">
            <a:prstTxWarp prst="textNoShape">
              <a:avLst/>
            </a:prstTxWarp>
            <a:noAutofit/>
          </a:bodyPr>
          <a:lstStyle/>
          <a:p>
            <a:pPr>
              <a:defRPr/>
            </a:pPr>
            <a:endParaRPr lang="en-US" kern="0">
              <a:solidFill>
                <a:prstClr val="black"/>
              </a:solidFill>
              <a:latin typeface="Calibri" panose="020F0502020204030204"/>
            </a:endParaRPr>
          </a:p>
        </p:txBody>
      </p:sp>
      <p:sp>
        <p:nvSpPr>
          <p:cNvPr id="12" name="TextBox 11">
            <a:extLst>
              <a:ext uri="{FF2B5EF4-FFF2-40B4-BE49-F238E27FC236}">
                <a16:creationId xmlns="" xmlns:a16="http://schemas.microsoft.com/office/drawing/2014/main" id="{C09F6494-E712-4751-AC01-39539F22823E}"/>
              </a:ext>
            </a:extLst>
          </p:cNvPr>
          <p:cNvSpPr txBox="1"/>
          <p:nvPr/>
        </p:nvSpPr>
        <p:spPr>
          <a:xfrm>
            <a:off x="1362838" y="4355218"/>
            <a:ext cx="980832" cy="523220"/>
          </a:xfrm>
          <a:prstGeom prst="rect">
            <a:avLst/>
          </a:prstGeom>
          <a:noFill/>
        </p:spPr>
        <p:txBody>
          <a:bodyPr wrap="none" rtlCol="0">
            <a:spAutoFit/>
          </a:bodyPr>
          <a:lstStyle/>
          <a:p>
            <a:r>
              <a:rPr lang="en-US" sz="2800" b="1" dirty="0"/>
              <a:t>UHC</a:t>
            </a:r>
          </a:p>
        </p:txBody>
      </p:sp>
      <p:sp>
        <p:nvSpPr>
          <p:cNvPr id="13" name="TextBox 12">
            <a:extLst>
              <a:ext uri="{FF2B5EF4-FFF2-40B4-BE49-F238E27FC236}">
                <a16:creationId xmlns="" xmlns:a16="http://schemas.microsoft.com/office/drawing/2014/main" id="{EEB158AB-F896-40F2-8B38-4F4D097018A1}"/>
              </a:ext>
            </a:extLst>
          </p:cNvPr>
          <p:cNvSpPr txBox="1"/>
          <p:nvPr/>
        </p:nvSpPr>
        <p:spPr>
          <a:xfrm>
            <a:off x="4141310" y="4105429"/>
            <a:ext cx="977326" cy="523220"/>
          </a:xfrm>
          <a:prstGeom prst="rect">
            <a:avLst/>
          </a:prstGeom>
          <a:noFill/>
        </p:spPr>
        <p:txBody>
          <a:bodyPr wrap="none" rtlCol="0">
            <a:spAutoFit/>
          </a:bodyPr>
          <a:lstStyle/>
          <a:p>
            <a:r>
              <a:rPr lang="en-US" sz="2800" b="1"/>
              <a:t>PHC</a:t>
            </a:r>
          </a:p>
        </p:txBody>
      </p:sp>
      <p:sp>
        <p:nvSpPr>
          <p:cNvPr id="14" name="TextBox 13">
            <a:extLst>
              <a:ext uri="{FF2B5EF4-FFF2-40B4-BE49-F238E27FC236}">
                <a16:creationId xmlns="" xmlns:a16="http://schemas.microsoft.com/office/drawing/2014/main" id="{6225DE1E-24C9-43FE-B1BB-ED712816DC74}"/>
              </a:ext>
            </a:extLst>
          </p:cNvPr>
          <p:cNvSpPr txBox="1"/>
          <p:nvPr/>
        </p:nvSpPr>
        <p:spPr>
          <a:xfrm>
            <a:off x="6272978" y="4628649"/>
            <a:ext cx="2073955" cy="400110"/>
          </a:xfrm>
          <a:prstGeom prst="rect">
            <a:avLst/>
          </a:prstGeom>
          <a:noFill/>
        </p:spPr>
        <p:txBody>
          <a:bodyPr wrap="none" rtlCol="0">
            <a:spAutoFit/>
          </a:bodyPr>
          <a:lstStyle/>
          <a:p>
            <a:r>
              <a:rPr lang="en-US" sz="2000" b="1" dirty="0"/>
              <a:t>PENCEGAHAN</a:t>
            </a:r>
          </a:p>
        </p:txBody>
      </p:sp>
      <p:sp>
        <p:nvSpPr>
          <p:cNvPr id="15" name="TextBox 14">
            <a:extLst>
              <a:ext uri="{FF2B5EF4-FFF2-40B4-BE49-F238E27FC236}">
                <a16:creationId xmlns="" xmlns:a16="http://schemas.microsoft.com/office/drawing/2014/main" id="{47B94D8C-9D76-4CC4-95C4-722C35707067}"/>
              </a:ext>
            </a:extLst>
          </p:cNvPr>
          <p:cNvSpPr txBox="1"/>
          <p:nvPr/>
        </p:nvSpPr>
        <p:spPr>
          <a:xfrm>
            <a:off x="9792722" y="4122183"/>
            <a:ext cx="1418204" cy="400110"/>
          </a:xfrm>
          <a:prstGeom prst="rect">
            <a:avLst/>
          </a:prstGeom>
          <a:noFill/>
        </p:spPr>
        <p:txBody>
          <a:bodyPr wrap="square" rtlCol="0">
            <a:spAutoFit/>
          </a:bodyPr>
          <a:lstStyle/>
          <a:p>
            <a:r>
              <a:rPr lang="en-US" sz="2000" b="1" cap="all" dirty="0" err="1"/>
              <a:t>Inovasi</a:t>
            </a:r>
            <a:endParaRPr lang="en-US" sz="2000" b="1" cap="all" dirty="0"/>
          </a:p>
        </p:txBody>
      </p:sp>
      <p:sp>
        <p:nvSpPr>
          <p:cNvPr id="2" name="TextBox 1"/>
          <p:cNvSpPr txBox="1"/>
          <p:nvPr/>
        </p:nvSpPr>
        <p:spPr>
          <a:xfrm>
            <a:off x="533400" y="6248400"/>
            <a:ext cx="2452264" cy="276999"/>
          </a:xfrm>
          <a:prstGeom prst="rect">
            <a:avLst/>
          </a:prstGeom>
          <a:noFill/>
        </p:spPr>
        <p:txBody>
          <a:bodyPr wrap="none" rtlCol="0">
            <a:spAutoFit/>
          </a:bodyPr>
          <a:lstStyle/>
          <a:p>
            <a:r>
              <a:rPr lang="en-US" sz="1200" dirty="0" err="1" smtClean="0"/>
              <a:t>Sumber</a:t>
            </a:r>
            <a:r>
              <a:rPr lang="en-US" sz="1200" dirty="0" smtClean="0"/>
              <a:t> : </a:t>
            </a:r>
            <a:r>
              <a:rPr lang="en-US" sz="1200" dirty="0" err="1" smtClean="0"/>
              <a:t>Sesjen</a:t>
            </a:r>
            <a:r>
              <a:rPr lang="en-US" sz="1200" dirty="0" smtClean="0"/>
              <a:t> </a:t>
            </a:r>
            <a:r>
              <a:rPr lang="en-US" sz="1200" dirty="0" err="1" smtClean="0"/>
              <a:t>Kemenkes</a:t>
            </a:r>
            <a:r>
              <a:rPr lang="en-US" sz="1200" dirty="0" smtClean="0"/>
              <a:t> 2019</a:t>
            </a:r>
            <a:endParaRPr lang="en-US" sz="1200" dirty="0"/>
          </a:p>
        </p:txBody>
      </p:sp>
    </p:spTree>
    <p:extLst>
      <p:ext uri="{BB962C8B-B14F-4D97-AF65-F5344CB8AC3E}">
        <p14:creationId xmlns:p14="http://schemas.microsoft.com/office/powerpoint/2010/main" val="2509867531"/>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2699" y="1392971"/>
            <a:ext cx="12204700" cy="2973387"/>
            <a:chOff x="-12699" y="1392971"/>
            <a:chExt cx="12204700" cy="2973387"/>
          </a:xfrm>
        </p:grpSpPr>
        <p:sp>
          <p:nvSpPr>
            <p:cNvPr id="5" name="Rectangle 4">
              <a:extLst>
                <a:ext uri="{FF2B5EF4-FFF2-40B4-BE49-F238E27FC236}">
                  <a16:creationId xmlns="" xmlns:a16="http://schemas.microsoft.com/office/drawing/2014/main" id="{2A186218-8327-4EA4-BEEC-411612ED93D1}"/>
                </a:ext>
              </a:extLst>
            </p:cNvPr>
            <p:cNvSpPr/>
            <p:nvPr/>
          </p:nvSpPr>
          <p:spPr>
            <a:xfrm>
              <a:off x="-12699" y="1392971"/>
              <a:ext cx="12204700" cy="2973387"/>
            </a:xfrm>
            <a:prstGeom prst="rect">
              <a:avLst/>
            </a:prstGeom>
            <a:solidFill>
              <a:schemeClr val="accent6">
                <a:lumMod val="40000"/>
                <a:lumOff val="60000"/>
              </a:schemeClr>
            </a:solidFill>
            <a:ln w="12700" cap="flat" cmpd="sng" algn="ctr">
              <a:noFill/>
              <a:prstDash val="solid"/>
              <a:miter lim="800000"/>
            </a:ln>
            <a:effectLst/>
          </p:spPr>
          <p:txBody>
            <a:bodyPr anchor="ctr"/>
            <a:lstStyle/>
            <a:p>
              <a:pPr algn="ctr" fontAlgn="auto">
                <a:spcBef>
                  <a:spcPts val="0"/>
                </a:spcBef>
                <a:spcAft>
                  <a:spcPts val="0"/>
                </a:spcAft>
                <a:defRPr/>
              </a:pPr>
              <a:endParaRPr lang="id-ID" sz="2800" b="1" spc="-100" noProof="1">
                <a:solidFill>
                  <a:prstClr val="black"/>
                </a:solidFill>
                <a:latin typeface="Segoe UI" panose="020B0502040204020203" pitchFamily="34" charset="0"/>
                <a:ea typeface="Segoe UI" panose="020B0502040204020203" pitchFamily="34" charset="0"/>
                <a:cs typeface="Segoe UI" panose="020B0502040204020203" pitchFamily="34" charset="0"/>
              </a:endParaRPr>
            </a:p>
          </p:txBody>
        </p:sp>
        <p:grpSp>
          <p:nvGrpSpPr>
            <p:cNvPr id="2" name="Group 40">
              <a:extLst>
                <a:ext uri="{FF2B5EF4-FFF2-40B4-BE49-F238E27FC236}">
                  <a16:creationId xmlns="" xmlns:a16="http://schemas.microsoft.com/office/drawing/2014/main" id="{DEBD1F72-1EF3-4FEA-BCD5-91676A2DE82B}"/>
                </a:ext>
              </a:extLst>
            </p:cNvPr>
            <p:cNvGrpSpPr>
              <a:grpSpLocks/>
            </p:cNvGrpSpPr>
            <p:nvPr/>
          </p:nvGrpSpPr>
          <p:grpSpPr bwMode="auto">
            <a:xfrm>
              <a:off x="1154114" y="1607286"/>
              <a:ext cx="1316037" cy="1393825"/>
              <a:chOff x="4241961" y="2144418"/>
              <a:chExt cx="1474692" cy="1659691"/>
            </a:xfrm>
          </p:grpSpPr>
          <p:sp>
            <p:nvSpPr>
              <p:cNvPr id="7" name="Hexagon 6">
                <a:extLst>
                  <a:ext uri="{FF2B5EF4-FFF2-40B4-BE49-F238E27FC236}">
                    <a16:creationId xmlns="" xmlns:a16="http://schemas.microsoft.com/office/drawing/2014/main" id="{B417699B-C3B1-4E02-9FAA-C46417C1176B}"/>
                  </a:ext>
                </a:extLst>
              </p:cNvPr>
              <p:cNvSpPr/>
              <p:nvPr/>
            </p:nvSpPr>
            <p:spPr>
              <a:xfrm rot="16200000">
                <a:off x="4149462" y="2236918"/>
                <a:ext cx="1659691" cy="1474692"/>
              </a:xfrm>
              <a:prstGeom prst="hexagon">
                <a:avLst>
                  <a:gd name="adj" fmla="val 24450"/>
                  <a:gd name="vf" fmla="val 115470"/>
                </a:avLst>
              </a:prstGeom>
              <a:solidFill>
                <a:srgbClr val="FFC000"/>
              </a:solidFill>
              <a:ln w="19050" cap="flat" cmpd="sng" algn="ctr">
                <a:noFill/>
                <a:prstDash val="solid"/>
                <a:miter lim="800000"/>
              </a:ln>
              <a:effectLst/>
            </p:spPr>
            <p:txBody>
              <a:bodyPr anchor="ct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893445" fontAlgn="auto">
                  <a:spcBef>
                    <a:spcPts val="0"/>
                  </a:spcBef>
                  <a:spcAft>
                    <a:spcPts val="0"/>
                  </a:spcAft>
                  <a:defRPr/>
                </a:pPr>
                <a:endParaRPr lang="id-ID" sz="1760" kern="0" noProof="1">
                  <a:solidFill>
                    <a:sysClr val="window" lastClr="FFFFFF"/>
                  </a:solidFill>
                </a:endParaRPr>
              </a:p>
            </p:txBody>
          </p:sp>
          <p:pic>
            <p:nvPicPr>
              <p:cNvPr id="8" name="Picture 42">
                <a:extLst>
                  <a:ext uri="{FF2B5EF4-FFF2-40B4-BE49-F238E27FC236}">
                    <a16:creationId xmlns="" xmlns:a16="http://schemas.microsoft.com/office/drawing/2014/main" id="{6C09F1EE-85BB-44C5-BDE4-A8E6C18DD64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82125" y="2415688"/>
                <a:ext cx="679814" cy="513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 xmlns:a16="http://schemas.microsoft.com/office/drawing/2014/main" id="{762D2967-16E9-4F02-9542-E7492BC3C9D2}"/>
                  </a:ext>
                </a:extLst>
              </p:cNvPr>
              <p:cNvPicPr>
                <a:picLocks noChangeAspect="1"/>
              </p:cNvPicPr>
              <p:nvPr/>
            </p:nvPicPr>
            <p:blipFill>
              <a:blip r:embed="rId3"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4924926" y="2778245"/>
                <a:ext cx="633509" cy="645620"/>
              </a:xfrm>
              <a:prstGeom prst="rect">
                <a:avLst/>
              </a:prstGeom>
            </p:spPr>
          </p:pic>
        </p:grpSp>
        <p:sp>
          <p:nvSpPr>
            <p:cNvPr id="10" name="Rectangle 44">
              <a:extLst>
                <a:ext uri="{FF2B5EF4-FFF2-40B4-BE49-F238E27FC236}">
                  <a16:creationId xmlns="" xmlns:a16="http://schemas.microsoft.com/office/drawing/2014/main" id="{7B0EFCC1-AB2D-4DE2-BB7C-9FDD4AB7BD0C}"/>
                </a:ext>
              </a:extLst>
            </p:cNvPr>
            <p:cNvSpPr>
              <a:spLocks noChangeArrowheads="1"/>
            </p:cNvSpPr>
            <p:nvPr/>
          </p:nvSpPr>
          <p:spPr bwMode="auto">
            <a:xfrm>
              <a:off x="304800" y="3093184"/>
              <a:ext cx="273208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892175"/>
              <a:r>
                <a:rPr lang="id-ID" sz="1800" b="1" dirty="0">
                  <a:solidFill>
                    <a:schemeClr val="bg1"/>
                  </a:solidFill>
                </a:rPr>
                <a:t>Peningkatan kesehatan ibu, anak, </a:t>
              </a:r>
              <a:r>
                <a:rPr lang="en-US" sz="1800" b="1" dirty="0">
                  <a:solidFill>
                    <a:schemeClr val="bg1"/>
                  </a:solidFill>
                </a:rPr>
                <a:t>KB, </a:t>
              </a:r>
              <a:r>
                <a:rPr lang="id-ID" sz="1800" b="1" dirty="0">
                  <a:solidFill>
                    <a:schemeClr val="bg1"/>
                  </a:solidFill>
                </a:rPr>
                <a:t>dan kesehatan reproduksi</a:t>
              </a:r>
              <a:endParaRPr lang="id-ID" altLang="id-ID" sz="1800" noProof="1">
                <a:solidFill>
                  <a:schemeClr val="bg1"/>
                </a:solidFill>
              </a:endParaRPr>
            </a:p>
          </p:txBody>
        </p:sp>
        <p:grpSp>
          <p:nvGrpSpPr>
            <p:cNvPr id="3" name="Group 47">
              <a:extLst>
                <a:ext uri="{FF2B5EF4-FFF2-40B4-BE49-F238E27FC236}">
                  <a16:creationId xmlns="" xmlns:a16="http://schemas.microsoft.com/office/drawing/2014/main" id="{3AD8FC6D-DDA7-46F5-8FA5-1B613BFDA4E4}"/>
                </a:ext>
              </a:extLst>
            </p:cNvPr>
            <p:cNvGrpSpPr>
              <a:grpSpLocks/>
            </p:cNvGrpSpPr>
            <p:nvPr/>
          </p:nvGrpSpPr>
          <p:grpSpPr bwMode="auto">
            <a:xfrm>
              <a:off x="3233739" y="1610459"/>
              <a:ext cx="1295400" cy="1395412"/>
              <a:chOff x="3349545" y="3454904"/>
              <a:chExt cx="1474692" cy="1465128"/>
            </a:xfrm>
          </p:grpSpPr>
          <p:sp>
            <p:nvSpPr>
              <p:cNvPr id="12" name="Hexagon 11">
                <a:extLst>
                  <a:ext uri="{FF2B5EF4-FFF2-40B4-BE49-F238E27FC236}">
                    <a16:creationId xmlns="" xmlns:a16="http://schemas.microsoft.com/office/drawing/2014/main" id="{4A89F63E-5211-4C1C-9702-824039858170}"/>
                  </a:ext>
                </a:extLst>
              </p:cNvPr>
              <p:cNvSpPr/>
              <p:nvPr/>
            </p:nvSpPr>
            <p:spPr>
              <a:xfrm rot="16200000">
                <a:off x="3354327" y="3450122"/>
                <a:ext cx="1465128" cy="1474692"/>
              </a:xfrm>
              <a:prstGeom prst="hexagon">
                <a:avLst>
                  <a:gd name="adj" fmla="val 24450"/>
                  <a:gd name="vf" fmla="val 115470"/>
                </a:avLst>
              </a:prstGeom>
              <a:solidFill>
                <a:srgbClr val="5B9BD5">
                  <a:lumMod val="60000"/>
                  <a:lumOff val="40000"/>
                </a:srgbClr>
              </a:solidFill>
              <a:ln w="19050" cap="flat" cmpd="sng" algn="ctr">
                <a:noFill/>
                <a:prstDash val="solid"/>
                <a:miter lim="800000"/>
              </a:ln>
              <a:effectLst/>
            </p:spPr>
            <p:txBody>
              <a:bodyPr anchor="ct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893445" fontAlgn="auto">
                  <a:spcBef>
                    <a:spcPts val="0"/>
                  </a:spcBef>
                  <a:spcAft>
                    <a:spcPts val="0"/>
                  </a:spcAft>
                  <a:defRPr/>
                </a:pPr>
                <a:endParaRPr lang="id-ID" sz="1760" kern="0" noProof="1">
                  <a:solidFill>
                    <a:sysClr val="window" lastClr="FFFFFF"/>
                  </a:solidFill>
                  <a:ea typeface="Segoe UI" panose="020B0502040204020203" pitchFamily="34" charset="0"/>
                  <a:cs typeface="Segoe UI" panose="020B0502040204020203" pitchFamily="34" charset="0"/>
                </a:endParaRPr>
              </a:p>
            </p:txBody>
          </p:sp>
          <p:pic>
            <p:nvPicPr>
              <p:cNvPr id="13" name="Picture 46" descr="Hasil gambar untuk stunting icon">
                <a:extLst>
                  <a:ext uri="{FF2B5EF4-FFF2-40B4-BE49-F238E27FC236}">
                    <a16:creationId xmlns="" xmlns:a16="http://schemas.microsoft.com/office/drawing/2014/main" id="{182CB4C4-ACE8-412A-9E98-18DF2BE4410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02815" y="3728658"/>
                <a:ext cx="568149" cy="795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 name="Text Placeholder 14">
              <a:extLst>
                <a:ext uri="{FF2B5EF4-FFF2-40B4-BE49-F238E27FC236}">
                  <a16:creationId xmlns="" xmlns:a16="http://schemas.microsoft.com/office/drawing/2014/main" id="{24A8DBFB-145F-4451-A440-A3B78761C873}"/>
                </a:ext>
              </a:extLst>
            </p:cNvPr>
            <p:cNvSpPr txBox="1">
              <a:spLocks noChangeArrowheads="1"/>
            </p:cNvSpPr>
            <p:nvPr/>
          </p:nvSpPr>
          <p:spPr bwMode="auto">
            <a:xfrm>
              <a:off x="3095626" y="3153510"/>
              <a:ext cx="170815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892175" eaLnBrk="0" hangingPunct="0">
                <a:defRPr>
                  <a:solidFill>
                    <a:schemeClr val="tx1"/>
                  </a:solidFill>
                  <a:latin typeface="Calibri" pitchFamily="34" charset="0"/>
                  <a:cs typeface="Arial" pitchFamily="34" charset="0"/>
                </a:defRPr>
              </a:lvl1pPr>
              <a:lvl2pPr marL="742950" indent="-285750" defTabSz="892175" eaLnBrk="0" hangingPunct="0">
                <a:defRPr>
                  <a:solidFill>
                    <a:schemeClr val="tx1"/>
                  </a:solidFill>
                  <a:latin typeface="Calibri" pitchFamily="34" charset="0"/>
                  <a:cs typeface="Arial" pitchFamily="34" charset="0"/>
                </a:defRPr>
              </a:lvl2pPr>
              <a:lvl3pPr marL="1143000" indent="-228600" defTabSz="892175" eaLnBrk="0" hangingPunct="0">
                <a:defRPr>
                  <a:solidFill>
                    <a:schemeClr val="tx1"/>
                  </a:solidFill>
                  <a:latin typeface="Calibri" pitchFamily="34" charset="0"/>
                  <a:cs typeface="Arial" pitchFamily="34" charset="0"/>
                </a:defRPr>
              </a:lvl3pPr>
              <a:lvl4pPr marL="1600200" indent="-228600" defTabSz="892175" eaLnBrk="0" hangingPunct="0">
                <a:defRPr>
                  <a:solidFill>
                    <a:schemeClr val="tx1"/>
                  </a:solidFill>
                  <a:latin typeface="Calibri" pitchFamily="34" charset="0"/>
                  <a:cs typeface="Arial" pitchFamily="34" charset="0"/>
                </a:defRPr>
              </a:lvl4pPr>
              <a:lvl5pPr marL="2057400" indent="-228600" defTabSz="892175" eaLnBrk="0" hangingPunct="0">
                <a:defRPr>
                  <a:solidFill>
                    <a:schemeClr val="tx1"/>
                  </a:solidFill>
                  <a:latin typeface="Calibri" pitchFamily="34" charset="0"/>
                  <a:cs typeface="Arial" pitchFamily="34" charset="0"/>
                </a:defRPr>
              </a:lvl5pPr>
              <a:lvl6pPr marL="2514600" indent="-228600" defTabSz="892175"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892175"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892175"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892175"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id-ID" sz="2000" b="1" dirty="0">
                  <a:solidFill>
                    <a:schemeClr val="bg1"/>
                  </a:solidFill>
                </a:rPr>
                <a:t>Percepatan perbaikan gizi masyarakat </a:t>
              </a:r>
              <a:endParaRPr lang="id-ID" altLang="id-ID" sz="2000" noProof="1">
                <a:solidFill>
                  <a:schemeClr val="bg1"/>
                </a:solidFill>
                <a:ea typeface="Lato Light"/>
                <a:cs typeface="Lato Light"/>
              </a:endParaRPr>
            </a:p>
          </p:txBody>
        </p:sp>
        <p:grpSp>
          <p:nvGrpSpPr>
            <p:cNvPr id="6" name="Group 49">
              <a:extLst>
                <a:ext uri="{FF2B5EF4-FFF2-40B4-BE49-F238E27FC236}">
                  <a16:creationId xmlns="" xmlns:a16="http://schemas.microsoft.com/office/drawing/2014/main" id="{4640543A-1EA4-4AC3-87ED-BFA7513A49AD}"/>
                </a:ext>
              </a:extLst>
            </p:cNvPr>
            <p:cNvGrpSpPr>
              <a:grpSpLocks/>
            </p:cNvGrpSpPr>
            <p:nvPr/>
          </p:nvGrpSpPr>
          <p:grpSpPr bwMode="auto">
            <a:xfrm>
              <a:off x="5083177" y="1629509"/>
              <a:ext cx="1281113" cy="1404937"/>
              <a:chOff x="6633176" y="3542806"/>
              <a:chExt cx="1474692" cy="1659691"/>
            </a:xfrm>
          </p:grpSpPr>
          <p:sp>
            <p:nvSpPr>
              <p:cNvPr id="16" name="Hexagon 15">
                <a:extLst>
                  <a:ext uri="{FF2B5EF4-FFF2-40B4-BE49-F238E27FC236}">
                    <a16:creationId xmlns="" xmlns:a16="http://schemas.microsoft.com/office/drawing/2014/main" id="{94E46328-21CB-4A76-A371-87789F3A7A31}"/>
                  </a:ext>
                </a:extLst>
              </p:cNvPr>
              <p:cNvSpPr/>
              <p:nvPr/>
            </p:nvSpPr>
            <p:spPr>
              <a:xfrm rot="16200000">
                <a:off x="6540677" y="3635306"/>
                <a:ext cx="1659691" cy="1474692"/>
              </a:xfrm>
              <a:prstGeom prst="hexagon">
                <a:avLst>
                  <a:gd name="adj" fmla="val 24450"/>
                  <a:gd name="vf" fmla="val 115470"/>
                </a:avLst>
              </a:prstGeom>
              <a:solidFill>
                <a:srgbClr val="ED7D31">
                  <a:lumMod val="40000"/>
                  <a:lumOff val="60000"/>
                </a:srgbClr>
              </a:solidFill>
              <a:ln w="19050" cap="flat" cmpd="sng" algn="ctr">
                <a:noFill/>
                <a:prstDash val="solid"/>
                <a:miter lim="800000"/>
              </a:ln>
              <a:effectLst/>
            </p:spPr>
            <p:txBody>
              <a:bodyPr anchor="ct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893445" fontAlgn="auto">
                  <a:spcBef>
                    <a:spcPts val="0"/>
                  </a:spcBef>
                  <a:spcAft>
                    <a:spcPts val="0"/>
                  </a:spcAft>
                  <a:defRPr/>
                </a:pPr>
                <a:endParaRPr lang="id-ID" sz="1760" kern="0" noProof="1">
                  <a:solidFill>
                    <a:sysClr val="window" lastClr="FFFFFF"/>
                  </a:solidFill>
                  <a:ea typeface="Segoe UI" panose="020B0502040204020203" pitchFamily="34" charset="0"/>
                  <a:cs typeface="Segoe UI" panose="020B0502040204020203" pitchFamily="34" charset="0"/>
                </a:endParaRPr>
              </a:p>
            </p:txBody>
          </p:sp>
          <p:pic>
            <p:nvPicPr>
              <p:cNvPr id="17" name="Picture 16">
                <a:extLst>
                  <a:ext uri="{FF2B5EF4-FFF2-40B4-BE49-F238E27FC236}">
                    <a16:creationId xmlns="" xmlns:a16="http://schemas.microsoft.com/office/drawing/2014/main" id="{53904308-5D4B-4750-9977-928C885A9979}"/>
                  </a:ext>
                </a:extLst>
              </p:cNvPr>
              <p:cNvPicPr>
                <a:picLocks noChangeAspect="1"/>
              </p:cNvPicPr>
              <p:nvPr/>
            </p:nvPicPr>
            <p:blipFill>
              <a:blip r:embed="rId5" cstate="print">
                <a:duotone>
                  <a:prstClr val="black"/>
                  <a:srgbClr val="4472C4">
                    <a:tint val="45000"/>
                    <a:satMod val="400000"/>
                  </a:srgbClr>
                </a:duotone>
                <a:extLst>
                  <a:ext uri="{28A0092B-C50C-407E-A947-70E740481C1C}">
                    <a14:useLocalDpi xmlns:a14="http://schemas.microsoft.com/office/drawing/2010/main" val="0"/>
                  </a:ext>
                </a:extLst>
              </a:blip>
              <a:stretch>
                <a:fillRect/>
              </a:stretch>
            </p:blipFill>
            <p:spPr>
              <a:xfrm>
                <a:off x="6796191" y="3978653"/>
                <a:ext cx="577585" cy="697401"/>
              </a:xfrm>
              <a:prstGeom prst="rect">
                <a:avLst/>
              </a:prstGeom>
            </p:spPr>
          </p:pic>
          <p:pic>
            <p:nvPicPr>
              <p:cNvPr id="18" name="Picture 52">
                <a:extLst>
                  <a:ext uri="{FF2B5EF4-FFF2-40B4-BE49-F238E27FC236}">
                    <a16:creationId xmlns="" xmlns:a16="http://schemas.microsoft.com/office/drawing/2014/main" id="{36A844A0-BB5C-4D5F-9AC3-F2F7FC95ABC2}"/>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436669" y="4010737"/>
                <a:ext cx="515661" cy="595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9" name="Text Placeholder 14">
              <a:extLst>
                <a:ext uri="{FF2B5EF4-FFF2-40B4-BE49-F238E27FC236}">
                  <a16:creationId xmlns="" xmlns:a16="http://schemas.microsoft.com/office/drawing/2014/main" id="{4C21DA05-3D7B-4D23-83A2-4E8CF01F51D7}"/>
                </a:ext>
              </a:extLst>
            </p:cNvPr>
            <p:cNvSpPr txBox="1">
              <a:spLocks noChangeArrowheads="1"/>
            </p:cNvSpPr>
            <p:nvPr/>
          </p:nvSpPr>
          <p:spPr bwMode="auto">
            <a:xfrm>
              <a:off x="4597401" y="3126523"/>
              <a:ext cx="23844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892175" eaLnBrk="0" hangingPunct="0">
                <a:defRPr>
                  <a:solidFill>
                    <a:schemeClr val="tx1"/>
                  </a:solidFill>
                  <a:latin typeface="Calibri" pitchFamily="34" charset="0"/>
                  <a:cs typeface="Arial" pitchFamily="34" charset="0"/>
                </a:defRPr>
              </a:lvl1pPr>
              <a:lvl2pPr marL="742950" indent="-285750" defTabSz="892175" eaLnBrk="0" hangingPunct="0">
                <a:defRPr>
                  <a:solidFill>
                    <a:schemeClr val="tx1"/>
                  </a:solidFill>
                  <a:latin typeface="Calibri" pitchFamily="34" charset="0"/>
                  <a:cs typeface="Arial" pitchFamily="34" charset="0"/>
                </a:defRPr>
              </a:lvl2pPr>
              <a:lvl3pPr marL="1143000" indent="-228600" defTabSz="892175" eaLnBrk="0" hangingPunct="0">
                <a:defRPr>
                  <a:solidFill>
                    <a:schemeClr val="tx1"/>
                  </a:solidFill>
                  <a:latin typeface="Calibri" pitchFamily="34" charset="0"/>
                  <a:cs typeface="Arial" pitchFamily="34" charset="0"/>
                </a:defRPr>
              </a:lvl3pPr>
              <a:lvl4pPr marL="1600200" indent="-228600" defTabSz="892175" eaLnBrk="0" hangingPunct="0">
                <a:defRPr>
                  <a:solidFill>
                    <a:schemeClr val="tx1"/>
                  </a:solidFill>
                  <a:latin typeface="Calibri" pitchFamily="34" charset="0"/>
                  <a:cs typeface="Arial" pitchFamily="34" charset="0"/>
                </a:defRPr>
              </a:lvl4pPr>
              <a:lvl5pPr marL="2057400" indent="-228600" defTabSz="892175" eaLnBrk="0" hangingPunct="0">
                <a:defRPr>
                  <a:solidFill>
                    <a:schemeClr val="tx1"/>
                  </a:solidFill>
                  <a:latin typeface="Calibri" pitchFamily="34" charset="0"/>
                  <a:cs typeface="Arial" pitchFamily="34" charset="0"/>
                </a:defRPr>
              </a:lvl5pPr>
              <a:lvl6pPr marL="2514600" indent="-228600" defTabSz="892175"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892175"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892175"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892175"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id-ID" sz="2000" b="1">
                  <a:solidFill>
                    <a:schemeClr val="bg1"/>
                  </a:solidFill>
                </a:rPr>
                <a:t>Peningkatan pengendalian </a:t>
              </a:r>
              <a:endParaRPr lang="en-US" sz="2000" b="1">
                <a:solidFill>
                  <a:schemeClr val="bg1"/>
                </a:solidFill>
              </a:endParaRPr>
            </a:p>
            <a:p>
              <a:pPr algn="ctr" eaLnBrk="1" hangingPunct="1"/>
              <a:r>
                <a:rPr lang="id-ID" sz="2000" b="1">
                  <a:solidFill>
                    <a:schemeClr val="bg1"/>
                  </a:solidFill>
                </a:rPr>
                <a:t>penyakit</a:t>
              </a:r>
              <a:endParaRPr lang="id-ID" altLang="id-ID" sz="2000" noProof="1">
                <a:solidFill>
                  <a:schemeClr val="bg1"/>
                </a:solidFill>
              </a:endParaRPr>
            </a:p>
          </p:txBody>
        </p:sp>
        <p:grpSp>
          <p:nvGrpSpPr>
            <p:cNvPr id="11" name="Group 54">
              <a:extLst>
                <a:ext uri="{FF2B5EF4-FFF2-40B4-BE49-F238E27FC236}">
                  <a16:creationId xmlns="" xmlns:a16="http://schemas.microsoft.com/office/drawing/2014/main" id="{F7031F78-6B64-45AE-B172-65E1C824AD50}"/>
                </a:ext>
              </a:extLst>
            </p:cNvPr>
            <p:cNvGrpSpPr>
              <a:grpSpLocks/>
            </p:cNvGrpSpPr>
            <p:nvPr/>
          </p:nvGrpSpPr>
          <p:grpSpPr bwMode="auto">
            <a:xfrm>
              <a:off x="7285040" y="1632685"/>
              <a:ext cx="1328737" cy="1406525"/>
              <a:chOff x="5843020" y="2144418"/>
              <a:chExt cx="1474692" cy="1659691"/>
            </a:xfrm>
          </p:grpSpPr>
          <p:sp>
            <p:nvSpPr>
              <p:cNvPr id="21" name="Hexagon 20">
                <a:extLst>
                  <a:ext uri="{FF2B5EF4-FFF2-40B4-BE49-F238E27FC236}">
                    <a16:creationId xmlns="" xmlns:a16="http://schemas.microsoft.com/office/drawing/2014/main" id="{3D7436DA-32AD-4979-AE3D-7CD992B26A66}"/>
                  </a:ext>
                </a:extLst>
              </p:cNvPr>
              <p:cNvSpPr/>
              <p:nvPr/>
            </p:nvSpPr>
            <p:spPr>
              <a:xfrm rot="16200000">
                <a:off x="5750520" y="2236918"/>
                <a:ext cx="1659691" cy="1474692"/>
              </a:xfrm>
              <a:prstGeom prst="hexagon">
                <a:avLst>
                  <a:gd name="adj" fmla="val 24450"/>
                  <a:gd name="vf" fmla="val 115470"/>
                </a:avLst>
              </a:prstGeom>
              <a:solidFill>
                <a:srgbClr val="0070C0"/>
              </a:solidFill>
              <a:ln w="19050" cap="flat" cmpd="sng" algn="ctr">
                <a:noFill/>
                <a:prstDash val="solid"/>
                <a:miter lim="800000"/>
              </a:ln>
              <a:effectLst/>
            </p:spPr>
            <p:txBody>
              <a:bodyPr anchor="ct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893445" fontAlgn="auto">
                  <a:spcBef>
                    <a:spcPts val="0"/>
                  </a:spcBef>
                  <a:spcAft>
                    <a:spcPts val="0"/>
                  </a:spcAft>
                  <a:defRPr/>
                </a:pPr>
                <a:endParaRPr lang="id-ID" sz="1760" kern="0" noProof="1">
                  <a:solidFill>
                    <a:sysClr val="window" lastClr="FFFFFF"/>
                  </a:solidFill>
                </a:endParaRPr>
              </a:p>
            </p:txBody>
          </p:sp>
          <p:pic>
            <p:nvPicPr>
              <p:cNvPr id="22" name="Picture 56">
                <a:extLst>
                  <a:ext uri="{FF2B5EF4-FFF2-40B4-BE49-F238E27FC236}">
                    <a16:creationId xmlns="" xmlns:a16="http://schemas.microsoft.com/office/drawing/2014/main" id="{E0B6E141-88B5-440E-9476-F3C92C2FBA72}"/>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138959" y="2452662"/>
                <a:ext cx="946024" cy="958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3" name="Text Placeholder 14">
              <a:extLst>
                <a:ext uri="{FF2B5EF4-FFF2-40B4-BE49-F238E27FC236}">
                  <a16:creationId xmlns="" xmlns:a16="http://schemas.microsoft.com/office/drawing/2014/main" id="{90DBAEE5-139B-43A9-9962-B7C85649CB3A}"/>
                </a:ext>
              </a:extLst>
            </p:cNvPr>
            <p:cNvSpPr txBox="1">
              <a:spLocks noChangeArrowheads="1"/>
            </p:cNvSpPr>
            <p:nvPr/>
          </p:nvSpPr>
          <p:spPr bwMode="auto">
            <a:xfrm>
              <a:off x="6781800" y="3297971"/>
              <a:ext cx="243681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892175" eaLnBrk="0" hangingPunct="0">
                <a:defRPr>
                  <a:solidFill>
                    <a:schemeClr val="tx1"/>
                  </a:solidFill>
                  <a:latin typeface="Calibri" pitchFamily="34" charset="0"/>
                  <a:cs typeface="Arial" pitchFamily="34" charset="0"/>
                </a:defRPr>
              </a:lvl1pPr>
              <a:lvl2pPr marL="742950" indent="-285750" defTabSz="892175" eaLnBrk="0" hangingPunct="0">
                <a:defRPr>
                  <a:solidFill>
                    <a:schemeClr val="tx1"/>
                  </a:solidFill>
                  <a:latin typeface="Calibri" pitchFamily="34" charset="0"/>
                  <a:cs typeface="Arial" pitchFamily="34" charset="0"/>
                </a:defRPr>
              </a:lvl2pPr>
              <a:lvl3pPr marL="1143000" indent="-228600" defTabSz="892175" eaLnBrk="0" hangingPunct="0">
                <a:defRPr>
                  <a:solidFill>
                    <a:schemeClr val="tx1"/>
                  </a:solidFill>
                  <a:latin typeface="Calibri" pitchFamily="34" charset="0"/>
                  <a:cs typeface="Arial" pitchFamily="34" charset="0"/>
                </a:defRPr>
              </a:lvl3pPr>
              <a:lvl4pPr marL="1600200" indent="-228600" defTabSz="892175" eaLnBrk="0" hangingPunct="0">
                <a:defRPr>
                  <a:solidFill>
                    <a:schemeClr val="tx1"/>
                  </a:solidFill>
                  <a:latin typeface="Calibri" pitchFamily="34" charset="0"/>
                  <a:cs typeface="Arial" pitchFamily="34" charset="0"/>
                </a:defRPr>
              </a:lvl4pPr>
              <a:lvl5pPr marL="2057400" indent="-228600" defTabSz="892175" eaLnBrk="0" hangingPunct="0">
                <a:defRPr>
                  <a:solidFill>
                    <a:schemeClr val="tx1"/>
                  </a:solidFill>
                  <a:latin typeface="Calibri" pitchFamily="34" charset="0"/>
                  <a:cs typeface="Arial" pitchFamily="34" charset="0"/>
                </a:defRPr>
              </a:lvl5pPr>
              <a:lvl6pPr marL="2514600" indent="-228600" defTabSz="892175"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892175"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892175"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892175"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sz="2000" b="1" dirty="0" err="1" smtClean="0">
                  <a:solidFill>
                    <a:schemeClr val="bg1"/>
                  </a:solidFill>
                </a:rPr>
                <a:t>Pembudayaan</a:t>
              </a:r>
              <a:r>
                <a:rPr lang="en-US" sz="2000" b="1" dirty="0" smtClean="0">
                  <a:solidFill>
                    <a:schemeClr val="bg1"/>
                  </a:solidFill>
                </a:rPr>
                <a:t> </a:t>
              </a:r>
              <a:r>
                <a:rPr lang="en-US" sz="2000" b="1" dirty="0">
                  <a:solidFill>
                    <a:schemeClr val="bg1"/>
                  </a:solidFill>
                </a:rPr>
                <a:t>Ger</a:t>
              </a:r>
              <a:r>
                <a:rPr lang="id-ID" sz="2000" b="1" dirty="0">
                  <a:solidFill>
                    <a:schemeClr val="bg1"/>
                  </a:solidFill>
                </a:rPr>
                <a:t>akan Masyarakat Hidup Sehat (Germas)</a:t>
              </a:r>
              <a:endParaRPr lang="id-ID" altLang="id-ID" sz="2000" noProof="1">
                <a:solidFill>
                  <a:schemeClr val="bg1"/>
                </a:solidFill>
              </a:endParaRPr>
            </a:p>
          </p:txBody>
        </p:sp>
        <p:grpSp>
          <p:nvGrpSpPr>
            <p:cNvPr id="15" name="Group 60">
              <a:extLst>
                <a:ext uri="{FF2B5EF4-FFF2-40B4-BE49-F238E27FC236}">
                  <a16:creationId xmlns="" xmlns:a16="http://schemas.microsoft.com/office/drawing/2014/main" id="{029D9F37-5BBF-4C96-AEEA-35424FE63D0F}"/>
                </a:ext>
              </a:extLst>
            </p:cNvPr>
            <p:cNvGrpSpPr>
              <a:grpSpLocks/>
            </p:cNvGrpSpPr>
            <p:nvPr/>
          </p:nvGrpSpPr>
          <p:grpSpPr bwMode="auto">
            <a:xfrm>
              <a:off x="9820277" y="1567597"/>
              <a:ext cx="1241425" cy="1406525"/>
              <a:chOff x="9379703" y="3870846"/>
              <a:chExt cx="1474692" cy="1659691"/>
            </a:xfrm>
          </p:grpSpPr>
          <p:sp>
            <p:nvSpPr>
              <p:cNvPr id="25" name="Hexagon 24">
                <a:extLst>
                  <a:ext uri="{FF2B5EF4-FFF2-40B4-BE49-F238E27FC236}">
                    <a16:creationId xmlns="" xmlns:a16="http://schemas.microsoft.com/office/drawing/2014/main" id="{FE1367AE-F6E3-4CB5-900A-7AC345BB59C4}"/>
                  </a:ext>
                </a:extLst>
              </p:cNvPr>
              <p:cNvSpPr/>
              <p:nvPr/>
            </p:nvSpPr>
            <p:spPr>
              <a:xfrm rot="16200000">
                <a:off x="9287204" y="3963346"/>
                <a:ext cx="1659691" cy="1474692"/>
              </a:xfrm>
              <a:prstGeom prst="hexagon">
                <a:avLst>
                  <a:gd name="adj" fmla="val 24450"/>
                  <a:gd name="vf" fmla="val 115470"/>
                </a:avLst>
              </a:prstGeom>
              <a:solidFill>
                <a:schemeClr val="accent2"/>
              </a:solidFill>
              <a:ln w="19050" cap="flat" cmpd="sng" algn="ctr">
                <a:noFill/>
                <a:prstDash val="solid"/>
                <a:miter lim="800000"/>
              </a:ln>
              <a:effectLst/>
            </p:spPr>
            <p:txBody>
              <a:bodyPr anchor="ct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893445" fontAlgn="auto">
                  <a:spcBef>
                    <a:spcPts val="0"/>
                  </a:spcBef>
                  <a:spcAft>
                    <a:spcPts val="0"/>
                  </a:spcAft>
                  <a:defRPr/>
                </a:pPr>
                <a:endParaRPr lang="id-ID" sz="1760" kern="0" noProof="1">
                  <a:solidFill>
                    <a:sysClr val="window" lastClr="FFFFFF"/>
                  </a:solidFill>
                  <a:ea typeface="Segoe UI" panose="020B0502040204020203" pitchFamily="34" charset="0"/>
                  <a:cs typeface="Segoe UI" panose="020B0502040204020203" pitchFamily="34" charset="0"/>
                </a:endParaRPr>
              </a:p>
            </p:txBody>
          </p:sp>
          <p:pic>
            <p:nvPicPr>
              <p:cNvPr id="26" name="Picture 59">
                <a:extLst>
                  <a:ext uri="{FF2B5EF4-FFF2-40B4-BE49-F238E27FC236}">
                    <a16:creationId xmlns="" xmlns:a16="http://schemas.microsoft.com/office/drawing/2014/main" id="{8667E7D3-E63F-4679-8D7E-96BE6EF8EF49}"/>
                  </a:ext>
                </a:extLst>
              </p:cNvPr>
              <p:cNvPicPr>
                <a:picLocks noChangeAspect="1"/>
              </p:cNvPicPr>
              <p:nvPr/>
            </p:nvPicPr>
            <p:blipFill>
              <a:blip r:embed="rId8" cstate="hqprint">
                <a:extLst>
                  <a:ext uri="{28A0092B-C50C-407E-A947-70E740481C1C}">
                    <a14:useLocalDpi xmlns:a14="http://schemas.microsoft.com/office/drawing/2010/main" val="0"/>
                  </a:ext>
                </a:extLst>
              </a:blip>
              <a:srcRect/>
              <a:stretch>
                <a:fillRect/>
              </a:stretch>
            </p:blipFill>
            <p:spPr bwMode="auto">
              <a:xfrm>
                <a:off x="9491038" y="4142876"/>
                <a:ext cx="1332493" cy="1076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7" name="Text Placeholder 14">
              <a:extLst>
                <a:ext uri="{FF2B5EF4-FFF2-40B4-BE49-F238E27FC236}">
                  <a16:creationId xmlns="" xmlns:a16="http://schemas.microsoft.com/office/drawing/2014/main" id="{A96B5A02-1F7C-48A6-BE3F-88193E6F08F6}"/>
                </a:ext>
              </a:extLst>
            </p:cNvPr>
            <p:cNvSpPr txBox="1">
              <a:spLocks noChangeArrowheads="1"/>
            </p:cNvSpPr>
            <p:nvPr/>
          </p:nvSpPr>
          <p:spPr bwMode="auto">
            <a:xfrm>
              <a:off x="9145670" y="3115972"/>
              <a:ext cx="2589845"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892175">
                <a:defRPr>
                  <a:solidFill>
                    <a:schemeClr val="tx1"/>
                  </a:solidFill>
                  <a:latin typeface="Calibri" panose="020F0502020204030204" pitchFamily="34" charset="0"/>
                  <a:cs typeface="Arial" panose="020B0604020202020204" pitchFamily="34" charset="0"/>
                </a:defRPr>
              </a:lvl1pPr>
              <a:lvl2pPr marL="742950" indent="-285750" defTabSz="892175">
                <a:defRPr>
                  <a:solidFill>
                    <a:schemeClr val="tx1"/>
                  </a:solidFill>
                  <a:latin typeface="Calibri" panose="020F0502020204030204" pitchFamily="34" charset="0"/>
                  <a:cs typeface="Arial" panose="020B0604020202020204" pitchFamily="34" charset="0"/>
                </a:defRPr>
              </a:lvl2pPr>
              <a:lvl3pPr marL="1143000" indent="-228600" defTabSz="892175">
                <a:defRPr>
                  <a:solidFill>
                    <a:schemeClr val="tx1"/>
                  </a:solidFill>
                  <a:latin typeface="Calibri" panose="020F0502020204030204" pitchFamily="34" charset="0"/>
                  <a:cs typeface="Arial" panose="020B0604020202020204" pitchFamily="34" charset="0"/>
                </a:defRPr>
              </a:lvl3pPr>
              <a:lvl4pPr marL="1600200" indent="-228600" defTabSz="892175">
                <a:defRPr>
                  <a:solidFill>
                    <a:schemeClr val="tx1"/>
                  </a:solidFill>
                  <a:latin typeface="Calibri" panose="020F0502020204030204" pitchFamily="34" charset="0"/>
                  <a:cs typeface="Arial" panose="020B0604020202020204" pitchFamily="34" charset="0"/>
                </a:defRPr>
              </a:lvl4pPr>
              <a:lvl5pPr marL="2057400" indent="-228600" defTabSz="892175">
                <a:defRPr>
                  <a:solidFill>
                    <a:schemeClr val="tx1"/>
                  </a:solidFill>
                  <a:latin typeface="Calibri" panose="020F0502020204030204" pitchFamily="34" charset="0"/>
                  <a:cs typeface="Arial" panose="020B0604020202020204" pitchFamily="34" charset="0"/>
                </a:defRPr>
              </a:lvl5pPr>
              <a:lvl6pPr marL="2514600" indent="-228600" defTabSz="8921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8921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8921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8921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spcBef>
                  <a:spcPts val="0"/>
                </a:spcBef>
                <a:spcAft>
                  <a:spcPts val="0"/>
                </a:spcAft>
                <a:defRPr/>
              </a:pPr>
              <a:r>
                <a:rPr lang="id-ID" sz="2000" b="1" dirty="0">
                  <a:solidFill>
                    <a:schemeClr val="bg1"/>
                  </a:solidFill>
                </a:rPr>
                <a:t>Peningkatan </a:t>
              </a:r>
              <a:endParaRPr lang="en-US" sz="2000" b="1" dirty="0">
                <a:solidFill>
                  <a:schemeClr val="bg1"/>
                </a:solidFill>
              </a:endParaRPr>
            </a:p>
            <a:p>
              <a:pPr algn="ctr">
                <a:spcBef>
                  <a:spcPts val="0"/>
                </a:spcBef>
                <a:spcAft>
                  <a:spcPts val="0"/>
                </a:spcAft>
                <a:defRPr/>
              </a:pPr>
              <a:r>
                <a:rPr lang="id-ID" sz="2000" b="1" dirty="0">
                  <a:solidFill>
                    <a:schemeClr val="bg1"/>
                  </a:solidFill>
                </a:rPr>
                <a:t>sistem kesehatan </a:t>
              </a:r>
              <a:endParaRPr lang="en-US" sz="2000" b="1" dirty="0">
                <a:solidFill>
                  <a:schemeClr val="bg1"/>
                </a:solidFill>
              </a:endParaRPr>
            </a:p>
            <a:p>
              <a:pPr algn="ctr">
                <a:spcBef>
                  <a:spcPts val="0"/>
                </a:spcBef>
                <a:spcAft>
                  <a:spcPts val="0"/>
                </a:spcAft>
                <a:defRPr/>
              </a:pPr>
              <a:r>
                <a:rPr lang="id-ID" sz="2000" b="1" dirty="0">
                  <a:solidFill>
                    <a:schemeClr val="bg1"/>
                  </a:solidFill>
                </a:rPr>
                <a:t>dan pengawasan </a:t>
              </a:r>
              <a:endParaRPr lang="en-US" sz="2000" b="1" dirty="0">
                <a:solidFill>
                  <a:schemeClr val="bg1"/>
                </a:solidFill>
              </a:endParaRPr>
            </a:p>
            <a:p>
              <a:pPr algn="ctr">
                <a:spcBef>
                  <a:spcPts val="0"/>
                </a:spcBef>
                <a:spcAft>
                  <a:spcPts val="0"/>
                </a:spcAft>
                <a:defRPr/>
              </a:pPr>
              <a:r>
                <a:rPr lang="id-ID" sz="2000" b="1" dirty="0">
                  <a:solidFill>
                    <a:schemeClr val="bg1"/>
                  </a:solidFill>
                </a:rPr>
                <a:t>obat dan makanan</a:t>
              </a:r>
              <a:endParaRPr lang="id-ID" altLang="id-ID" sz="2000" b="1" strike="sngStrike" noProof="1">
                <a:solidFill>
                  <a:schemeClr val="bg1"/>
                </a:solidFill>
                <a:latin typeface="Calibri"/>
              </a:endParaRPr>
            </a:p>
          </p:txBody>
        </p:sp>
      </p:grpSp>
      <p:sp>
        <p:nvSpPr>
          <p:cNvPr id="28" name="Freeform 204">
            <a:extLst>
              <a:ext uri="{FF2B5EF4-FFF2-40B4-BE49-F238E27FC236}">
                <a16:creationId xmlns="" xmlns:a16="http://schemas.microsoft.com/office/drawing/2014/main" id="{2A4D47EF-7D2F-440B-9095-6037A22E097E}"/>
              </a:ext>
            </a:extLst>
          </p:cNvPr>
          <p:cNvSpPr>
            <a:spLocks/>
          </p:cNvSpPr>
          <p:nvPr/>
        </p:nvSpPr>
        <p:spPr bwMode="auto">
          <a:xfrm>
            <a:off x="2503667" y="4953000"/>
            <a:ext cx="2703663" cy="1093081"/>
          </a:xfrm>
          <a:custGeom>
            <a:avLst/>
            <a:gdLst>
              <a:gd name="T0" fmla="*/ 4081 w 4107"/>
              <a:gd name="T1" fmla="*/ 660 h 1856"/>
              <a:gd name="T2" fmla="*/ 4022 w 4107"/>
              <a:gd name="T3" fmla="*/ 213 h 1856"/>
              <a:gd name="T4" fmla="*/ 3976 w 4107"/>
              <a:gd name="T5" fmla="*/ 73 h 1856"/>
              <a:gd name="T6" fmla="*/ 3939 w 4107"/>
              <a:gd name="T7" fmla="*/ 36 h 1856"/>
              <a:gd name="T8" fmla="*/ 3914 w 4107"/>
              <a:gd name="T9" fmla="*/ 23 h 1856"/>
              <a:gd name="T10" fmla="*/ 3875 w 4107"/>
              <a:gd name="T11" fmla="*/ 3 h 1856"/>
              <a:gd name="T12" fmla="*/ 3840 w 4107"/>
              <a:gd name="T13" fmla="*/ 8 h 1856"/>
              <a:gd name="T14" fmla="*/ 3839 w 4107"/>
              <a:gd name="T15" fmla="*/ 8 h 1856"/>
              <a:gd name="T16" fmla="*/ 3813 w 4107"/>
              <a:gd name="T17" fmla="*/ 0 h 1856"/>
              <a:gd name="T18" fmla="*/ 1934 w 4107"/>
              <a:gd name="T19" fmla="*/ 36 h 1856"/>
              <a:gd name="T20" fmla="*/ 758 w 4107"/>
              <a:gd name="T21" fmla="*/ 65 h 1856"/>
              <a:gd name="T22" fmla="*/ 54 w 4107"/>
              <a:gd name="T23" fmla="*/ 113 h 1856"/>
              <a:gd name="T24" fmla="*/ 31 w 4107"/>
              <a:gd name="T25" fmla="*/ 130 h 1856"/>
              <a:gd name="T26" fmla="*/ 42 w 4107"/>
              <a:gd name="T27" fmla="*/ 162 h 1856"/>
              <a:gd name="T28" fmla="*/ 289 w 4107"/>
              <a:gd name="T29" fmla="*/ 168 h 1856"/>
              <a:gd name="T30" fmla="*/ 1464 w 4107"/>
              <a:gd name="T31" fmla="*/ 136 h 1856"/>
              <a:gd name="T32" fmla="*/ 2869 w 4107"/>
              <a:gd name="T33" fmla="*/ 98 h 1856"/>
              <a:gd name="T34" fmla="*/ 3828 w 4107"/>
              <a:gd name="T35" fmla="*/ 268 h 1856"/>
              <a:gd name="T36" fmla="*/ 3873 w 4107"/>
              <a:gd name="T37" fmla="*/ 1195 h 1856"/>
              <a:gd name="T38" fmla="*/ 3403 w 4107"/>
              <a:gd name="T39" fmla="*/ 1585 h 1856"/>
              <a:gd name="T40" fmla="*/ 1989 w 4107"/>
              <a:gd name="T41" fmla="*/ 1608 h 1856"/>
              <a:gd name="T42" fmla="*/ 1043 w 4107"/>
              <a:gd name="T43" fmla="*/ 1607 h 1856"/>
              <a:gd name="T44" fmla="*/ 466 w 4107"/>
              <a:gd name="T45" fmla="*/ 1592 h 1856"/>
              <a:gd name="T46" fmla="*/ 123 w 4107"/>
              <a:gd name="T47" fmla="*/ 1603 h 1856"/>
              <a:gd name="T48" fmla="*/ 125 w 4107"/>
              <a:gd name="T49" fmla="*/ 1599 h 1856"/>
              <a:gd name="T50" fmla="*/ 125 w 4107"/>
              <a:gd name="T51" fmla="*/ 1568 h 1856"/>
              <a:gd name="T52" fmla="*/ 119 w 4107"/>
              <a:gd name="T53" fmla="*/ 1388 h 1856"/>
              <a:gd name="T54" fmla="*/ 94 w 4107"/>
              <a:gd name="T55" fmla="*/ 871 h 1856"/>
              <a:gd name="T56" fmla="*/ 80 w 4107"/>
              <a:gd name="T57" fmla="*/ 529 h 1856"/>
              <a:gd name="T58" fmla="*/ 74 w 4107"/>
              <a:gd name="T59" fmla="*/ 308 h 1856"/>
              <a:gd name="T60" fmla="*/ 46 w 4107"/>
              <a:gd name="T61" fmla="*/ 181 h 1856"/>
              <a:gd name="T62" fmla="*/ 24 w 4107"/>
              <a:gd name="T63" fmla="*/ 174 h 1856"/>
              <a:gd name="T64" fmla="*/ 9 w 4107"/>
              <a:gd name="T65" fmla="*/ 220 h 1856"/>
              <a:gd name="T66" fmla="*/ 2 w 4107"/>
              <a:gd name="T67" fmla="*/ 426 h 1856"/>
              <a:gd name="T68" fmla="*/ 10 w 4107"/>
              <a:gd name="T69" fmla="*/ 688 h 1856"/>
              <a:gd name="T70" fmla="*/ 18 w 4107"/>
              <a:gd name="T71" fmla="*/ 1052 h 1856"/>
              <a:gd name="T72" fmla="*/ 31 w 4107"/>
              <a:gd name="T73" fmla="*/ 1509 h 1856"/>
              <a:gd name="T74" fmla="*/ 41 w 4107"/>
              <a:gd name="T75" fmla="*/ 1614 h 1856"/>
              <a:gd name="T76" fmla="*/ 71 w 4107"/>
              <a:gd name="T77" fmla="*/ 1637 h 1856"/>
              <a:gd name="T78" fmla="*/ 72 w 4107"/>
              <a:gd name="T79" fmla="*/ 1643 h 1856"/>
              <a:gd name="T80" fmla="*/ 62 w 4107"/>
              <a:gd name="T81" fmla="*/ 1663 h 1856"/>
              <a:gd name="T82" fmla="*/ 72 w 4107"/>
              <a:gd name="T83" fmla="*/ 1694 h 1856"/>
              <a:gd name="T84" fmla="*/ 120 w 4107"/>
              <a:gd name="T85" fmla="*/ 1765 h 1856"/>
              <a:gd name="T86" fmla="*/ 206 w 4107"/>
              <a:gd name="T87" fmla="*/ 1822 h 1856"/>
              <a:gd name="T88" fmla="*/ 381 w 4107"/>
              <a:gd name="T89" fmla="*/ 1856 h 1856"/>
              <a:gd name="T90" fmla="*/ 610 w 4107"/>
              <a:gd name="T91" fmla="*/ 1844 h 1856"/>
              <a:gd name="T92" fmla="*/ 729 w 4107"/>
              <a:gd name="T93" fmla="*/ 1833 h 1856"/>
              <a:gd name="T94" fmla="*/ 794 w 4107"/>
              <a:gd name="T95" fmla="*/ 1833 h 1856"/>
              <a:gd name="T96" fmla="*/ 831 w 4107"/>
              <a:gd name="T97" fmla="*/ 1837 h 1856"/>
              <a:gd name="T98" fmla="*/ 867 w 4107"/>
              <a:gd name="T99" fmla="*/ 1822 h 1856"/>
              <a:gd name="T100" fmla="*/ 1221 w 4107"/>
              <a:gd name="T101" fmla="*/ 1805 h 1856"/>
              <a:gd name="T102" fmla="*/ 1812 w 4107"/>
              <a:gd name="T103" fmla="*/ 1805 h 1856"/>
              <a:gd name="T104" fmla="*/ 2658 w 4107"/>
              <a:gd name="T105" fmla="*/ 1831 h 1856"/>
              <a:gd name="T106" fmla="*/ 3075 w 4107"/>
              <a:gd name="T107" fmla="*/ 1834 h 1856"/>
              <a:gd name="T108" fmla="*/ 3481 w 4107"/>
              <a:gd name="T109" fmla="*/ 1820 h 1856"/>
              <a:gd name="T110" fmla="*/ 3770 w 4107"/>
              <a:gd name="T111" fmla="*/ 1794 h 1856"/>
              <a:gd name="T112" fmla="*/ 3939 w 4107"/>
              <a:gd name="T113" fmla="*/ 1776 h 1856"/>
              <a:gd name="T114" fmla="*/ 4035 w 4107"/>
              <a:gd name="T115" fmla="*/ 1748 h 1856"/>
              <a:gd name="T116" fmla="*/ 4071 w 4107"/>
              <a:gd name="T117" fmla="*/ 1719 h 1856"/>
              <a:gd name="T118" fmla="*/ 4076 w 4107"/>
              <a:gd name="T119" fmla="*/ 1664 h 1856"/>
              <a:gd name="T120" fmla="*/ 4086 w 4107"/>
              <a:gd name="T121" fmla="*/ 1554 h 1856"/>
              <a:gd name="T122" fmla="*/ 4107 w 4107"/>
              <a:gd name="T123" fmla="*/ 1157 h 1856"/>
              <a:gd name="T124" fmla="*/ 4092 w 4107"/>
              <a:gd name="T125" fmla="*/ 858 h 1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107" h="1856">
                <a:moveTo>
                  <a:pt x="4092" y="858"/>
                </a:moveTo>
                <a:lnTo>
                  <a:pt x="4081" y="660"/>
                </a:lnTo>
                <a:lnTo>
                  <a:pt x="4051" y="359"/>
                </a:lnTo>
                <a:lnTo>
                  <a:pt x="4022" y="213"/>
                </a:lnTo>
                <a:lnTo>
                  <a:pt x="3993" y="118"/>
                </a:lnTo>
                <a:lnTo>
                  <a:pt x="3976" y="73"/>
                </a:lnTo>
                <a:lnTo>
                  <a:pt x="3967" y="54"/>
                </a:lnTo>
                <a:lnTo>
                  <a:pt x="3939" y="36"/>
                </a:lnTo>
                <a:lnTo>
                  <a:pt x="3923" y="34"/>
                </a:lnTo>
                <a:lnTo>
                  <a:pt x="3914" y="23"/>
                </a:lnTo>
                <a:lnTo>
                  <a:pt x="3895" y="9"/>
                </a:lnTo>
                <a:lnTo>
                  <a:pt x="3875" y="3"/>
                </a:lnTo>
                <a:lnTo>
                  <a:pt x="3852" y="4"/>
                </a:lnTo>
                <a:lnTo>
                  <a:pt x="3840" y="8"/>
                </a:lnTo>
                <a:lnTo>
                  <a:pt x="3839" y="8"/>
                </a:lnTo>
                <a:lnTo>
                  <a:pt x="3839" y="8"/>
                </a:lnTo>
                <a:lnTo>
                  <a:pt x="3828" y="1"/>
                </a:lnTo>
                <a:lnTo>
                  <a:pt x="3813" y="0"/>
                </a:lnTo>
                <a:lnTo>
                  <a:pt x="2873" y="14"/>
                </a:lnTo>
                <a:lnTo>
                  <a:pt x="1934" y="36"/>
                </a:lnTo>
                <a:lnTo>
                  <a:pt x="1464" y="47"/>
                </a:lnTo>
                <a:lnTo>
                  <a:pt x="758" y="65"/>
                </a:lnTo>
                <a:lnTo>
                  <a:pt x="289" y="91"/>
                </a:lnTo>
                <a:lnTo>
                  <a:pt x="54" y="113"/>
                </a:lnTo>
                <a:lnTo>
                  <a:pt x="44" y="115"/>
                </a:lnTo>
                <a:lnTo>
                  <a:pt x="31" y="130"/>
                </a:lnTo>
                <a:lnTo>
                  <a:pt x="31" y="148"/>
                </a:lnTo>
                <a:lnTo>
                  <a:pt x="42" y="162"/>
                </a:lnTo>
                <a:lnTo>
                  <a:pt x="54" y="165"/>
                </a:lnTo>
                <a:lnTo>
                  <a:pt x="289" y="168"/>
                </a:lnTo>
                <a:lnTo>
                  <a:pt x="759" y="162"/>
                </a:lnTo>
                <a:lnTo>
                  <a:pt x="1464" y="136"/>
                </a:lnTo>
                <a:lnTo>
                  <a:pt x="1934" y="121"/>
                </a:lnTo>
                <a:lnTo>
                  <a:pt x="2869" y="98"/>
                </a:lnTo>
                <a:lnTo>
                  <a:pt x="3806" y="83"/>
                </a:lnTo>
                <a:lnTo>
                  <a:pt x="3828" y="268"/>
                </a:lnTo>
                <a:lnTo>
                  <a:pt x="3856" y="639"/>
                </a:lnTo>
                <a:lnTo>
                  <a:pt x="3873" y="1195"/>
                </a:lnTo>
                <a:lnTo>
                  <a:pt x="3874" y="1568"/>
                </a:lnTo>
                <a:lnTo>
                  <a:pt x="3403" y="1585"/>
                </a:lnTo>
                <a:lnTo>
                  <a:pt x="2461" y="1605"/>
                </a:lnTo>
                <a:lnTo>
                  <a:pt x="1989" y="1608"/>
                </a:lnTo>
                <a:lnTo>
                  <a:pt x="1516" y="1611"/>
                </a:lnTo>
                <a:lnTo>
                  <a:pt x="1043" y="1607"/>
                </a:lnTo>
                <a:lnTo>
                  <a:pt x="815" y="1602"/>
                </a:lnTo>
                <a:lnTo>
                  <a:pt x="466" y="1592"/>
                </a:lnTo>
                <a:lnTo>
                  <a:pt x="236" y="1596"/>
                </a:lnTo>
                <a:lnTo>
                  <a:pt x="123" y="1603"/>
                </a:lnTo>
                <a:lnTo>
                  <a:pt x="124" y="1602"/>
                </a:lnTo>
                <a:lnTo>
                  <a:pt x="125" y="1599"/>
                </a:lnTo>
                <a:lnTo>
                  <a:pt x="131" y="1589"/>
                </a:lnTo>
                <a:lnTo>
                  <a:pt x="125" y="1568"/>
                </a:lnTo>
                <a:lnTo>
                  <a:pt x="119" y="1561"/>
                </a:lnTo>
                <a:lnTo>
                  <a:pt x="119" y="1388"/>
                </a:lnTo>
                <a:lnTo>
                  <a:pt x="102" y="1043"/>
                </a:lnTo>
                <a:lnTo>
                  <a:pt x="94" y="871"/>
                </a:lnTo>
                <a:lnTo>
                  <a:pt x="88" y="700"/>
                </a:lnTo>
                <a:lnTo>
                  <a:pt x="80" y="529"/>
                </a:lnTo>
                <a:lnTo>
                  <a:pt x="79" y="442"/>
                </a:lnTo>
                <a:lnTo>
                  <a:pt x="74" y="308"/>
                </a:lnTo>
                <a:lnTo>
                  <a:pt x="59" y="222"/>
                </a:lnTo>
                <a:lnTo>
                  <a:pt x="46" y="181"/>
                </a:lnTo>
                <a:lnTo>
                  <a:pt x="41" y="174"/>
                </a:lnTo>
                <a:lnTo>
                  <a:pt x="24" y="174"/>
                </a:lnTo>
                <a:lnTo>
                  <a:pt x="19" y="181"/>
                </a:lnTo>
                <a:lnTo>
                  <a:pt x="9" y="220"/>
                </a:lnTo>
                <a:lnTo>
                  <a:pt x="0" y="301"/>
                </a:lnTo>
                <a:lnTo>
                  <a:pt x="2" y="426"/>
                </a:lnTo>
                <a:lnTo>
                  <a:pt x="6" y="507"/>
                </a:lnTo>
                <a:lnTo>
                  <a:pt x="10" y="688"/>
                </a:lnTo>
                <a:lnTo>
                  <a:pt x="15" y="871"/>
                </a:lnTo>
                <a:lnTo>
                  <a:pt x="18" y="1052"/>
                </a:lnTo>
                <a:lnTo>
                  <a:pt x="23" y="1326"/>
                </a:lnTo>
                <a:lnTo>
                  <a:pt x="31" y="1509"/>
                </a:lnTo>
                <a:lnTo>
                  <a:pt x="39" y="1599"/>
                </a:lnTo>
                <a:lnTo>
                  <a:pt x="41" y="1614"/>
                </a:lnTo>
                <a:lnTo>
                  <a:pt x="59" y="1633"/>
                </a:lnTo>
                <a:lnTo>
                  <a:pt x="71" y="1637"/>
                </a:lnTo>
                <a:lnTo>
                  <a:pt x="71" y="1641"/>
                </a:lnTo>
                <a:lnTo>
                  <a:pt x="72" y="1643"/>
                </a:lnTo>
                <a:lnTo>
                  <a:pt x="66" y="1649"/>
                </a:lnTo>
                <a:lnTo>
                  <a:pt x="62" y="1663"/>
                </a:lnTo>
                <a:lnTo>
                  <a:pt x="65" y="1672"/>
                </a:lnTo>
                <a:lnTo>
                  <a:pt x="72" y="1694"/>
                </a:lnTo>
                <a:lnTo>
                  <a:pt x="93" y="1733"/>
                </a:lnTo>
                <a:lnTo>
                  <a:pt x="120" y="1765"/>
                </a:lnTo>
                <a:lnTo>
                  <a:pt x="151" y="1791"/>
                </a:lnTo>
                <a:lnTo>
                  <a:pt x="206" y="1822"/>
                </a:lnTo>
                <a:lnTo>
                  <a:pt x="289" y="1846"/>
                </a:lnTo>
                <a:lnTo>
                  <a:pt x="381" y="1856"/>
                </a:lnTo>
                <a:lnTo>
                  <a:pt x="475" y="1856"/>
                </a:lnTo>
                <a:lnTo>
                  <a:pt x="610" y="1844"/>
                </a:lnTo>
                <a:lnTo>
                  <a:pt x="687" y="1837"/>
                </a:lnTo>
                <a:lnTo>
                  <a:pt x="729" y="1833"/>
                </a:lnTo>
                <a:lnTo>
                  <a:pt x="772" y="1829"/>
                </a:lnTo>
                <a:lnTo>
                  <a:pt x="794" y="1833"/>
                </a:lnTo>
                <a:lnTo>
                  <a:pt x="815" y="1835"/>
                </a:lnTo>
                <a:lnTo>
                  <a:pt x="831" y="1837"/>
                </a:lnTo>
                <a:lnTo>
                  <a:pt x="856" y="1830"/>
                </a:lnTo>
                <a:lnTo>
                  <a:pt x="867" y="1822"/>
                </a:lnTo>
                <a:lnTo>
                  <a:pt x="985" y="1815"/>
                </a:lnTo>
                <a:lnTo>
                  <a:pt x="1221" y="1805"/>
                </a:lnTo>
                <a:lnTo>
                  <a:pt x="1576" y="1802"/>
                </a:lnTo>
                <a:lnTo>
                  <a:pt x="1812" y="1805"/>
                </a:lnTo>
                <a:lnTo>
                  <a:pt x="2094" y="1813"/>
                </a:lnTo>
                <a:lnTo>
                  <a:pt x="2658" y="1831"/>
                </a:lnTo>
                <a:lnTo>
                  <a:pt x="2941" y="1834"/>
                </a:lnTo>
                <a:lnTo>
                  <a:pt x="3075" y="1834"/>
                </a:lnTo>
                <a:lnTo>
                  <a:pt x="3345" y="1826"/>
                </a:lnTo>
                <a:lnTo>
                  <a:pt x="3481" y="1820"/>
                </a:lnTo>
                <a:lnTo>
                  <a:pt x="3626" y="1809"/>
                </a:lnTo>
                <a:lnTo>
                  <a:pt x="3770" y="1794"/>
                </a:lnTo>
                <a:lnTo>
                  <a:pt x="3836" y="1789"/>
                </a:lnTo>
                <a:lnTo>
                  <a:pt x="3939" y="1776"/>
                </a:lnTo>
                <a:lnTo>
                  <a:pt x="4003" y="1760"/>
                </a:lnTo>
                <a:lnTo>
                  <a:pt x="4035" y="1748"/>
                </a:lnTo>
                <a:lnTo>
                  <a:pt x="4050" y="1741"/>
                </a:lnTo>
                <a:lnTo>
                  <a:pt x="4071" y="1719"/>
                </a:lnTo>
                <a:lnTo>
                  <a:pt x="4080" y="1691"/>
                </a:lnTo>
                <a:lnTo>
                  <a:pt x="4076" y="1664"/>
                </a:lnTo>
                <a:lnTo>
                  <a:pt x="4070" y="1653"/>
                </a:lnTo>
                <a:lnTo>
                  <a:pt x="4086" y="1554"/>
                </a:lnTo>
                <a:lnTo>
                  <a:pt x="4105" y="1356"/>
                </a:lnTo>
                <a:lnTo>
                  <a:pt x="4107" y="1157"/>
                </a:lnTo>
                <a:lnTo>
                  <a:pt x="4099" y="958"/>
                </a:lnTo>
                <a:lnTo>
                  <a:pt x="4092" y="858"/>
                </a:lnTo>
              </a:path>
            </a:pathLst>
          </a:custGeom>
          <a:solidFill>
            <a:srgbClr val="FFCC4C"/>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en-US" kern="0" dirty="0">
              <a:solidFill>
                <a:prstClr val="black"/>
              </a:solidFill>
              <a:latin typeface="Calibri" panose="020F0502020204030204"/>
            </a:endParaRPr>
          </a:p>
        </p:txBody>
      </p:sp>
      <p:sp>
        <p:nvSpPr>
          <p:cNvPr id="29" name="TextBox 28">
            <a:extLst>
              <a:ext uri="{FF2B5EF4-FFF2-40B4-BE49-F238E27FC236}">
                <a16:creationId xmlns="" xmlns:a16="http://schemas.microsoft.com/office/drawing/2014/main" id="{DB192905-C8A2-45DE-9969-133984D843E9}"/>
              </a:ext>
            </a:extLst>
          </p:cNvPr>
          <p:cNvSpPr txBox="1"/>
          <p:nvPr/>
        </p:nvSpPr>
        <p:spPr>
          <a:xfrm>
            <a:off x="2662490" y="5181600"/>
            <a:ext cx="2273078" cy="707886"/>
          </a:xfrm>
          <a:prstGeom prst="rect">
            <a:avLst/>
          </a:prstGeom>
          <a:noFill/>
        </p:spPr>
        <p:txBody>
          <a:bodyPr wrap="none" rtlCol="0">
            <a:spAutoFit/>
          </a:bodyPr>
          <a:lstStyle/>
          <a:p>
            <a:pPr algn="ctr"/>
            <a:r>
              <a:rPr lang="en-US" sz="2000" b="1" dirty="0"/>
              <a:t>PELAYANAN </a:t>
            </a:r>
          </a:p>
          <a:p>
            <a:pPr algn="ctr"/>
            <a:r>
              <a:rPr lang="en-US" sz="2000" b="1" dirty="0"/>
              <a:t>(</a:t>
            </a:r>
            <a:r>
              <a:rPr lang="en-US" sz="2000" b="1" i="1" dirty="0"/>
              <a:t>Health Delivery</a:t>
            </a:r>
            <a:r>
              <a:rPr lang="en-US" sz="2000" b="1" dirty="0"/>
              <a:t>) </a:t>
            </a:r>
          </a:p>
        </p:txBody>
      </p:sp>
      <p:sp>
        <p:nvSpPr>
          <p:cNvPr id="31" name="Freeform: Shape 40">
            <a:extLst>
              <a:ext uri="{FF2B5EF4-FFF2-40B4-BE49-F238E27FC236}">
                <a16:creationId xmlns="" xmlns:a16="http://schemas.microsoft.com/office/drawing/2014/main" id="{5DE8C6E1-06BF-4D44-92A6-51F02701320C}"/>
              </a:ext>
            </a:extLst>
          </p:cNvPr>
          <p:cNvSpPr>
            <a:spLocks/>
          </p:cNvSpPr>
          <p:nvPr/>
        </p:nvSpPr>
        <p:spPr bwMode="auto">
          <a:xfrm>
            <a:off x="8331201" y="5110716"/>
            <a:ext cx="2244116" cy="1061484"/>
          </a:xfrm>
          <a:custGeom>
            <a:avLst/>
            <a:gdLst>
              <a:gd name="connsiteX0" fmla="*/ 74633 w 1268413"/>
              <a:gd name="connsiteY0" fmla="*/ 33338 h 736600"/>
              <a:gd name="connsiteX1" fmla="*/ 72251 w 1268413"/>
              <a:gd name="connsiteY1" fmla="*/ 110282 h 736600"/>
              <a:gd name="connsiteX2" fmla="*/ 64311 w 1268413"/>
              <a:gd name="connsiteY2" fmla="*/ 264964 h 736600"/>
              <a:gd name="connsiteX3" fmla="*/ 51606 w 1268413"/>
              <a:gd name="connsiteY3" fmla="*/ 419646 h 736600"/>
              <a:gd name="connsiteX4" fmla="*/ 31359 w 1268413"/>
              <a:gd name="connsiteY4" fmla="*/ 572741 h 736600"/>
              <a:gd name="connsiteX5" fmla="*/ 17463 w 1268413"/>
              <a:gd name="connsiteY5" fmla="*/ 648495 h 736600"/>
              <a:gd name="connsiteX6" fmla="*/ 20242 w 1268413"/>
              <a:gd name="connsiteY6" fmla="*/ 648892 h 736600"/>
              <a:gd name="connsiteX7" fmla="*/ 22624 w 1268413"/>
              <a:gd name="connsiteY7" fmla="*/ 649288 h 736600"/>
              <a:gd name="connsiteX8" fmla="*/ 37314 w 1268413"/>
              <a:gd name="connsiteY8" fmla="*/ 645719 h 736600"/>
              <a:gd name="connsiteX9" fmla="*/ 67487 w 1268413"/>
              <a:gd name="connsiteY9" fmla="*/ 643339 h 736600"/>
              <a:gd name="connsiteX10" fmla="*/ 113937 w 1268413"/>
              <a:gd name="connsiteY10" fmla="*/ 642546 h 736600"/>
              <a:gd name="connsiteX11" fmla="*/ 142522 w 1268413"/>
              <a:gd name="connsiteY11" fmla="*/ 642546 h 736600"/>
              <a:gd name="connsiteX12" fmla="*/ 219145 w 1268413"/>
              <a:gd name="connsiteY12" fmla="*/ 640563 h 736600"/>
              <a:gd name="connsiteX13" fmla="*/ 295372 w 1268413"/>
              <a:gd name="connsiteY13" fmla="*/ 638976 h 736600"/>
              <a:gd name="connsiteX14" fmla="*/ 439884 w 1268413"/>
              <a:gd name="connsiteY14" fmla="*/ 636993 h 736600"/>
              <a:gd name="connsiteX15" fmla="*/ 584000 w 1268413"/>
              <a:gd name="connsiteY15" fmla="*/ 636596 h 736600"/>
              <a:gd name="connsiteX16" fmla="*/ 732880 w 1268413"/>
              <a:gd name="connsiteY16" fmla="*/ 636596 h 736600"/>
              <a:gd name="connsiteX17" fmla="*/ 881362 w 1268413"/>
              <a:gd name="connsiteY17" fmla="*/ 637390 h 736600"/>
              <a:gd name="connsiteX18" fmla="*/ 951633 w 1268413"/>
              <a:gd name="connsiteY18" fmla="*/ 636993 h 736600"/>
              <a:gd name="connsiteX19" fmla="*/ 1059224 w 1268413"/>
              <a:gd name="connsiteY19" fmla="*/ 635803 h 736600"/>
              <a:gd name="connsiteX20" fmla="*/ 1129892 w 1268413"/>
              <a:gd name="connsiteY20" fmla="*/ 638579 h 736600"/>
              <a:gd name="connsiteX21" fmla="*/ 1165226 w 1268413"/>
              <a:gd name="connsiteY21" fmla="*/ 642149 h 736600"/>
              <a:gd name="connsiteX22" fmla="*/ 1162844 w 1268413"/>
              <a:gd name="connsiteY22" fmla="*/ 493020 h 736600"/>
              <a:gd name="connsiteX23" fmla="*/ 1155301 w 1268413"/>
              <a:gd name="connsiteY23" fmla="*/ 270517 h 736600"/>
              <a:gd name="connsiteX24" fmla="*/ 1147758 w 1268413"/>
              <a:gd name="connsiteY24" fmla="*/ 121784 h 736600"/>
              <a:gd name="connsiteX25" fmla="*/ 1142596 w 1268413"/>
              <a:gd name="connsiteY25" fmla="*/ 47220 h 736600"/>
              <a:gd name="connsiteX26" fmla="*/ 1082251 w 1268413"/>
              <a:gd name="connsiteY26" fmla="*/ 46823 h 736600"/>
              <a:gd name="connsiteX27" fmla="*/ 1021905 w 1268413"/>
              <a:gd name="connsiteY27" fmla="*/ 42857 h 736600"/>
              <a:gd name="connsiteX28" fmla="*/ 954016 w 1268413"/>
              <a:gd name="connsiteY28" fmla="*/ 40874 h 736600"/>
              <a:gd name="connsiteX29" fmla="*/ 885729 w 1268413"/>
              <a:gd name="connsiteY29" fmla="*/ 38494 h 736600"/>
              <a:gd name="connsiteX30" fmla="*/ 748760 w 1268413"/>
              <a:gd name="connsiteY30" fmla="*/ 36115 h 736600"/>
              <a:gd name="connsiteX31" fmla="*/ 611791 w 1268413"/>
              <a:gd name="connsiteY31" fmla="*/ 34528 h 736600"/>
              <a:gd name="connsiteX32" fmla="*/ 343410 w 1268413"/>
              <a:gd name="connsiteY32" fmla="*/ 34925 h 736600"/>
              <a:gd name="connsiteX33" fmla="*/ 479425 w 1268413"/>
              <a:gd name="connsiteY33" fmla="*/ 0 h 736600"/>
              <a:gd name="connsiteX34" fmla="*/ 620316 w 1268413"/>
              <a:gd name="connsiteY34" fmla="*/ 0 h 736600"/>
              <a:gd name="connsiteX35" fmla="*/ 761207 w 1268413"/>
              <a:gd name="connsiteY35" fmla="*/ 1588 h 736600"/>
              <a:gd name="connsiteX36" fmla="*/ 902494 w 1268413"/>
              <a:gd name="connsiteY36" fmla="*/ 4366 h 736600"/>
              <a:gd name="connsiteX37" fmla="*/ 974726 w 1268413"/>
              <a:gd name="connsiteY37" fmla="*/ 6747 h 736600"/>
              <a:gd name="connsiteX38" fmla="*/ 1047354 w 1268413"/>
              <a:gd name="connsiteY38" fmla="*/ 8731 h 736600"/>
              <a:gd name="connsiteX39" fmla="*/ 1078310 w 1268413"/>
              <a:gd name="connsiteY39" fmla="*/ 9525 h 736600"/>
              <a:gd name="connsiteX40" fmla="*/ 1125141 w 1268413"/>
              <a:gd name="connsiteY40" fmla="*/ 10716 h 736600"/>
              <a:gd name="connsiteX41" fmla="*/ 1155304 w 1268413"/>
              <a:gd name="connsiteY41" fmla="*/ 13891 h 736600"/>
              <a:gd name="connsiteX42" fmla="*/ 1170782 w 1268413"/>
              <a:gd name="connsiteY42" fmla="*/ 17066 h 736600"/>
              <a:gd name="connsiteX43" fmla="*/ 1175544 w 1268413"/>
              <a:gd name="connsiteY43" fmla="*/ 18256 h 736600"/>
              <a:gd name="connsiteX44" fmla="*/ 1177926 w 1268413"/>
              <a:gd name="connsiteY44" fmla="*/ 21035 h 736600"/>
              <a:gd name="connsiteX45" fmla="*/ 1181498 w 1268413"/>
              <a:gd name="connsiteY45" fmla="*/ 21431 h 736600"/>
              <a:gd name="connsiteX46" fmla="*/ 1187848 w 1268413"/>
              <a:gd name="connsiteY46" fmla="*/ 24606 h 736600"/>
              <a:gd name="connsiteX47" fmla="*/ 1190229 w 1268413"/>
              <a:gd name="connsiteY47" fmla="*/ 27781 h 736600"/>
              <a:gd name="connsiteX48" fmla="*/ 1214438 w 1268413"/>
              <a:gd name="connsiteY48" fmla="*/ 56356 h 736600"/>
              <a:gd name="connsiteX49" fmla="*/ 1245394 w 1268413"/>
              <a:gd name="connsiteY49" fmla="*/ 99616 h 736600"/>
              <a:gd name="connsiteX50" fmla="*/ 1260476 w 1268413"/>
              <a:gd name="connsiteY50" fmla="*/ 132160 h 736600"/>
              <a:gd name="connsiteX51" fmla="*/ 1264444 w 1268413"/>
              <a:gd name="connsiteY51" fmla="*/ 151210 h 736600"/>
              <a:gd name="connsiteX52" fmla="*/ 1267619 w 1268413"/>
              <a:gd name="connsiteY52" fmla="*/ 172244 h 736600"/>
              <a:gd name="connsiteX53" fmla="*/ 1268413 w 1268413"/>
              <a:gd name="connsiteY53" fmla="*/ 214313 h 736600"/>
              <a:gd name="connsiteX54" fmla="*/ 1264841 w 1268413"/>
              <a:gd name="connsiteY54" fmla="*/ 278210 h 736600"/>
              <a:gd name="connsiteX55" fmla="*/ 1262460 w 1268413"/>
              <a:gd name="connsiteY55" fmla="*/ 319881 h 736600"/>
              <a:gd name="connsiteX56" fmla="*/ 1256904 w 1268413"/>
              <a:gd name="connsiteY56" fmla="*/ 436563 h 736600"/>
              <a:gd name="connsiteX57" fmla="*/ 1250554 w 1268413"/>
              <a:gd name="connsiteY57" fmla="*/ 554038 h 736600"/>
              <a:gd name="connsiteX58" fmla="*/ 1250951 w 1268413"/>
              <a:gd name="connsiteY58" fmla="*/ 559594 h 736600"/>
              <a:gd name="connsiteX59" fmla="*/ 1251744 w 1268413"/>
              <a:gd name="connsiteY59" fmla="*/ 565150 h 736600"/>
              <a:gd name="connsiteX60" fmla="*/ 1252141 w 1268413"/>
              <a:gd name="connsiteY60" fmla="*/ 586978 h 736600"/>
              <a:gd name="connsiteX61" fmla="*/ 1250157 w 1268413"/>
              <a:gd name="connsiteY61" fmla="*/ 617538 h 736600"/>
              <a:gd name="connsiteX62" fmla="*/ 1245791 w 1268413"/>
              <a:gd name="connsiteY62" fmla="*/ 637778 h 736600"/>
              <a:gd name="connsiteX63" fmla="*/ 1243013 w 1268413"/>
              <a:gd name="connsiteY63" fmla="*/ 647700 h 736600"/>
              <a:gd name="connsiteX64" fmla="*/ 1239838 w 1268413"/>
              <a:gd name="connsiteY64" fmla="*/ 675481 h 736600"/>
              <a:gd name="connsiteX65" fmla="*/ 1236266 w 1268413"/>
              <a:gd name="connsiteY65" fmla="*/ 702469 h 736600"/>
              <a:gd name="connsiteX66" fmla="*/ 1237060 w 1268413"/>
              <a:gd name="connsiteY66" fmla="*/ 707231 h 736600"/>
              <a:gd name="connsiteX67" fmla="*/ 1235473 w 1268413"/>
              <a:gd name="connsiteY67" fmla="*/ 717153 h 736600"/>
              <a:gd name="connsiteX68" fmla="*/ 1233488 w 1268413"/>
              <a:gd name="connsiteY68" fmla="*/ 721519 h 736600"/>
              <a:gd name="connsiteX69" fmla="*/ 1231504 w 1268413"/>
              <a:gd name="connsiteY69" fmla="*/ 727869 h 736600"/>
              <a:gd name="connsiteX70" fmla="*/ 1223963 w 1268413"/>
              <a:gd name="connsiteY70" fmla="*/ 734616 h 736600"/>
              <a:gd name="connsiteX71" fmla="*/ 1218010 w 1268413"/>
              <a:gd name="connsiteY71" fmla="*/ 735013 h 736600"/>
              <a:gd name="connsiteX72" fmla="*/ 1212454 w 1268413"/>
              <a:gd name="connsiteY72" fmla="*/ 736600 h 736600"/>
              <a:gd name="connsiteX73" fmla="*/ 1205310 w 1268413"/>
              <a:gd name="connsiteY73" fmla="*/ 735410 h 736600"/>
              <a:gd name="connsiteX74" fmla="*/ 1171179 w 1268413"/>
              <a:gd name="connsiteY74" fmla="*/ 729456 h 736600"/>
              <a:gd name="connsiteX75" fmla="*/ 1102519 w 1268413"/>
              <a:gd name="connsiteY75" fmla="*/ 719931 h 736600"/>
              <a:gd name="connsiteX76" fmla="*/ 998935 w 1268413"/>
              <a:gd name="connsiteY76" fmla="*/ 711200 h 736600"/>
              <a:gd name="connsiteX77" fmla="*/ 860029 w 1268413"/>
              <a:gd name="connsiteY77" fmla="*/ 708819 h 736600"/>
              <a:gd name="connsiteX78" fmla="*/ 721916 w 1268413"/>
              <a:gd name="connsiteY78" fmla="*/ 712391 h 736600"/>
              <a:gd name="connsiteX79" fmla="*/ 652463 w 1268413"/>
              <a:gd name="connsiteY79" fmla="*/ 714772 h 736600"/>
              <a:gd name="connsiteX80" fmla="*/ 514350 w 1268413"/>
              <a:gd name="connsiteY80" fmla="*/ 720725 h 736600"/>
              <a:gd name="connsiteX81" fmla="*/ 307578 w 1268413"/>
              <a:gd name="connsiteY81" fmla="*/ 727075 h 736600"/>
              <a:gd name="connsiteX82" fmla="*/ 169863 w 1268413"/>
              <a:gd name="connsiteY82" fmla="*/ 728266 h 736600"/>
              <a:gd name="connsiteX83" fmla="*/ 100806 w 1268413"/>
              <a:gd name="connsiteY83" fmla="*/ 726678 h 736600"/>
              <a:gd name="connsiteX84" fmla="*/ 97235 w 1268413"/>
              <a:gd name="connsiteY84" fmla="*/ 726678 h 736600"/>
              <a:gd name="connsiteX85" fmla="*/ 92075 w 1268413"/>
              <a:gd name="connsiteY85" fmla="*/ 723503 h 736600"/>
              <a:gd name="connsiteX86" fmla="*/ 90091 w 1268413"/>
              <a:gd name="connsiteY86" fmla="*/ 721519 h 736600"/>
              <a:gd name="connsiteX87" fmla="*/ 73025 w 1268413"/>
              <a:gd name="connsiteY87" fmla="*/ 709613 h 736600"/>
              <a:gd name="connsiteX88" fmla="*/ 56753 w 1268413"/>
              <a:gd name="connsiteY88" fmla="*/ 696913 h 736600"/>
              <a:gd name="connsiteX89" fmla="*/ 32147 w 1268413"/>
              <a:gd name="connsiteY89" fmla="*/ 683022 h 736600"/>
              <a:gd name="connsiteX90" fmla="*/ 7938 w 1268413"/>
              <a:gd name="connsiteY90" fmla="*/ 669131 h 736600"/>
              <a:gd name="connsiteX91" fmla="*/ 3572 w 1268413"/>
              <a:gd name="connsiteY91" fmla="*/ 665163 h 736600"/>
              <a:gd name="connsiteX92" fmla="*/ 1985 w 1268413"/>
              <a:gd name="connsiteY92" fmla="*/ 660400 h 736600"/>
              <a:gd name="connsiteX93" fmla="*/ 1985 w 1268413"/>
              <a:gd name="connsiteY93" fmla="*/ 659210 h 736600"/>
              <a:gd name="connsiteX94" fmla="*/ 1985 w 1268413"/>
              <a:gd name="connsiteY94" fmla="*/ 658416 h 736600"/>
              <a:gd name="connsiteX95" fmla="*/ 2778 w 1268413"/>
              <a:gd name="connsiteY95" fmla="*/ 655241 h 736600"/>
              <a:gd name="connsiteX96" fmla="*/ 4366 w 1268413"/>
              <a:gd name="connsiteY96" fmla="*/ 652860 h 736600"/>
              <a:gd name="connsiteX97" fmla="*/ 1985 w 1268413"/>
              <a:gd name="connsiteY97" fmla="*/ 651272 h 736600"/>
              <a:gd name="connsiteX98" fmla="*/ 0 w 1268413"/>
              <a:gd name="connsiteY98" fmla="*/ 647700 h 736600"/>
              <a:gd name="connsiteX99" fmla="*/ 0 w 1268413"/>
              <a:gd name="connsiteY99" fmla="*/ 644922 h 736600"/>
              <a:gd name="connsiteX100" fmla="*/ 9922 w 1268413"/>
              <a:gd name="connsiteY100" fmla="*/ 491728 h 736600"/>
              <a:gd name="connsiteX101" fmla="*/ 29369 w 1268413"/>
              <a:gd name="connsiteY101" fmla="*/ 262335 h 736600"/>
              <a:gd name="connsiteX102" fmla="*/ 40085 w 1268413"/>
              <a:gd name="connsiteY102" fmla="*/ 109141 h 736600"/>
              <a:gd name="connsiteX103" fmla="*/ 43656 w 1268413"/>
              <a:gd name="connsiteY103" fmla="*/ 32147 h 736600"/>
              <a:gd name="connsiteX104" fmla="*/ 44450 w 1268413"/>
              <a:gd name="connsiteY104" fmla="*/ 28178 h 736600"/>
              <a:gd name="connsiteX105" fmla="*/ 48022 w 1268413"/>
              <a:gd name="connsiteY105" fmla="*/ 21828 h 736600"/>
              <a:gd name="connsiteX106" fmla="*/ 50403 w 1268413"/>
              <a:gd name="connsiteY106" fmla="*/ 19844 h 736600"/>
              <a:gd name="connsiteX107" fmla="*/ 52388 w 1268413"/>
              <a:gd name="connsiteY107" fmla="*/ 17463 h 736600"/>
              <a:gd name="connsiteX108" fmla="*/ 56753 w 1268413"/>
              <a:gd name="connsiteY108" fmla="*/ 16272 h 736600"/>
              <a:gd name="connsiteX109" fmla="*/ 127000 w 1268413"/>
              <a:gd name="connsiteY109" fmla="*/ 10716 h 736600"/>
              <a:gd name="connsiteX110" fmla="*/ 267891 w 1268413"/>
              <a:gd name="connsiteY110" fmla="*/ 3969 h 73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1268413" h="736600">
                <a:moveTo>
                  <a:pt x="74633" y="33338"/>
                </a:moveTo>
                <a:lnTo>
                  <a:pt x="72251" y="110282"/>
                </a:lnTo>
                <a:lnTo>
                  <a:pt x="64311" y="264964"/>
                </a:lnTo>
                <a:lnTo>
                  <a:pt x="51606" y="419646"/>
                </a:lnTo>
                <a:lnTo>
                  <a:pt x="31359" y="572741"/>
                </a:lnTo>
                <a:lnTo>
                  <a:pt x="17463" y="648495"/>
                </a:lnTo>
                <a:lnTo>
                  <a:pt x="20242" y="648892"/>
                </a:lnTo>
                <a:lnTo>
                  <a:pt x="22624" y="649288"/>
                </a:lnTo>
                <a:lnTo>
                  <a:pt x="37314" y="645719"/>
                </a:lnTo>
                <a:lnTo>
                  <a:pt x="67487" y="643339"/>
                </a:lnTo>
                <a:lnTo>
                  <a:pt x="113937" y="642546"/>
                </a:lnTo>
                <a:lnTo>
                  <a:pt x="142522" y="642546"/>
                </a:lnTo>
                <a:lnTo>
                  <a:pt x="219145" y="640563"/>
                </a:lnTo>
                <a:lnTo>
                  <a:pt x="295372" y="638976"/>
                </a:lnTo>
                <a:lnTo>
                  <a:pt x="439884" y="636993"/>
                </a:lnTo>
                <a:lnTo>
                  <a:pt x="584000" y="636596"/>
                </a:lnTo>
                <a:lnTo>
                  <a:pt x="732880" y="636596"/>
                </a:lnTo>
                <a:lnTo>
                  <a:pt x="881362" y="637390"/>
                </a:lnTo>
                <a:lnTo>
                  <a:pt x="951633" y="636993"/>
                </a:lnTo>
                <a:lnTo>
                  <a:pt x="1059224" y="635803"/>
                </a:lnTo>
                <a:lnTo>
                  <a:pt x="1129892" y="638579"/>
                </a:lnTo>
                <a:lnTo>
                  <a:pt x="1165226" y="642149"/>
                </a:lnTo>
                <a:lnTo>
                  <a:pt x="1162844" y="493020"/>
                </a:lnTo>
                <a:lnTo>
                  <a:pt x="1155301" y="270517"/>
                </a:lnTo>
                <a:lnTo>
                  <a:pt x="1147758" y="121784"/>
                </a:lnTo>
                <a:lnTo>
                  <a:pt x="1142596" y="47220"/>
                </a:lnTo>
                <a:lnTo>
                  <a:pt x="1082251" y="46823"/>
                </a:lnTo>
                <a:lnTo>
                  <a:pt x="1021905" y="42857"/>
                </a:lnTo>
                <a:lnTo>
                  <a:pt x="954016" y="40874"/>
                </a:lnTo>
                <a:lnTo>
                  <a:pt x="885729" y="38494"/>
                </a:lnTo>
                <a:lnTo>
                  <a:pt x="748760" y="36115"/>
                </a:lnTo>
                <a:lnTo>
                  <a:pt x="611791" y="34528"/>
                </a:lnTo>
                <a:lnTo>
                  <a:pt x="343410" y="34925"/>
                </a:lnTo>
                <a:close/>
                <a:moveTo>
                  <a:pt x="479425" y="0"/>
                </a:moveTo>
                <a:lnTo>
                  <a:pt x="620316" y="0"/>
                </a:lnTo>
                <a:lnTo>
                  <a:pt x="761207" y="1588"/>
                </a:lnTo>
                <a:lnTo>
                  <a:pt x="902494" y="4366"/>
                </a:lnTo>
                <a:lnTo>
                  <a:pt x="974726" y="6747"/>
                </a:lnTo>
                <a:lnTo>
                  <a:pt x="1047354" y="8731"/>
                </a:lnTo>
                <a:lnTo>
                  <a:pt x="1078310" y="9525"/>
                </a:lnTo>
                <a:lnTo>
                  <a:pt x="1125141" y="10716"/>
                </a:lnTo>
                <a:lnTo>
                  <a:pt x="1155304" y="13891"/>
                </a:lnTo>
                <a:lnTo>
                  <a:pt x="1170782" y="17066"/>
                </a:lnTo>
                <a:lnTo>
                  <a:pt x="1175544" y="18256"/>
                </a:lnTo>
                <a:lnTo>
                  <a:pt x="1177926" y="21035"/>
                </a:lnTo>
                <a:lnTo>
                  <a:pt x="1181498" y="21431"/>
                </a:lnTo>
                <a:lnTo>
                  <a:pt x="1187848" y="24606"/>
                </a:lnTo>
                <a:lnTo>
                  <a:pt x="1190229" y="27781"/>
                </a:lnTo>
                <a:lnTo>
                  <a:pt x="1214438" y="56356"/>
                </a:lnTo>
                <a:lnTo>
                  <a:pt x="1245394" y="99616"/>
                </a:lnTo>
                <a:lnTo>
                  <a:pt x="1260476" y="132160"/>
                </a:lnTo>
                <a:lnTo>
                  <a:pt x="1264444" y="151210"/>
                </a:lnTo>
                <a:lnTo>
                  <a:pt x="1267619" y="172244"/>
                </a:lnTo>
                <a:lnTo>
                  <a:pt x="1268413" y="214313"/>
                </a:lnTo>
                <a:lnTo>
                  <a:pt x="1264841" y="278210"/>
                </a:lnTo>
                <a:lnTo>
                  <a:pt x="1262460" y="319881"/>
                </a:lnTo>
                <a:lnTo>
                  <a:pt x="1256904" y="436563"/>
                </a:lnTo>
                <a:lnTo>
                  <a:pt x="1250554" y="554038"/>
                </a:lnTo>
                <a:lnTo>
                  <a:pt x="1250951" y="559594"/>
                </a:lnTo>
                <a:lnTo>
                  <a:pt x="1251744" y="565150"/>
                </a:lnTo>
                <a:lnTo>
                  <a:pt x="1252141" y="586978"/>
                </a:lnTo>
                <a:lnTo>
                  <a:pt x="1250157" y="617538"/>
                </a:lnTo>
                <a:lnTo>
                  <a:pt x="1245791" y="637778"/>
                </a:lnTo>
                <a:lnTo>
                  <a:pt x="1243013" y="647700"/>
                </a:lnTo>
                <a:lnTo>
                  <a:pt x="1239838" y="675481"/>
                </a:lnTo>
                <a:lnTo>
                  <a:pt x="1236266" y="702469"/>
                </a:lnTo>
                <a:lnTo>
                  <a:pt x="1237060" y="707231"/>
                </a:lnTo>
                <a:lnTo>
                  <a:pt x="1235473" y="717153"/>
                </a:lnTo>
                <a:lnTo>
                  <a:pt x="1233488" y="721519"/>
                </a:lnTo>
                <a:lnTo>
                  <a:pt x="1231504" y="727869"/>
                </a:lnTo>
                <a:lnTo>
                  <a:pt x="1223963" y="734616"/>
                </a:lnTo>
                <a:lnTo>
                  <a:pt x="1218010" y="735013"/>
                </a:lnTo>
                <a:lnTo>
                  <a:pt x="1212454" y="736600"/>
                </a:lnTo>
                <a:lnTo>
                  <a:pt x="1205310" y="735410"/>
                </a:lnTo>
                <a:lnTo>
                  <a:pt x="1171179" y="729456"/>
                </a:lnTo>
                <a:lnTo>
                  <a:pt x="1102519" y="719931"/>
                </a:lnTo>
                <a:lnTo>
                  <a:pt x="998935" y="711200"/>
                </a:lnTo>
                <a:lnTo>
                  <a:pt x="860029" y="708819"/>
                </a:lnTo>
                <a:lnTo>
                  <a:pt x="721916" y="712391"/>
                </a:lnTo>
                <a:lnTo>
                  <a:pt x="652463" y="714772"/>
                </a:lnTo>
                <a:lnTo>
                  <a:pt x="514350" y="720725"/>
                </a:lnTo>
                <a:lnTo>
                  <a:pt x="307578" y="727075"/>
                </a:lnTo>
                <a:lnTo>
                  <a:pt x="169863" y="728266"/>
                </a:lnTo>
                <a:lnTo>
                  <a:pt x="100806" y="726678"/>
                </a:lnTo>
                <a:lnTo>
                  <a:pt x="97235" y="726678"/>
                </a:lnTo>
                <a:lnTo>
                  <a:pt x="92075" y="723503"/>
                </a:lnTo>
                <a:lnTo>
                  <a:pt x="90091" y="721519"/>
                </a:lnTo>
                <a:lnTo>
                  <a:pt x="73025" y="709613"/>
                </a:lnTo>
                <a:lnTo>
                  <a:pt x="56753" y="696913"/>
                </a:lnTo>
                <a:lnTo>
                  <a:pt x="32147" y="683022"/>
                </a:lnTo>
                <a:lnTo>
                  <a:pt x="7938" y="669131"/>
                </a:lnTo>
                <a:lnTo>
                  <a:pt x="3572" y="665163"/>
                </a:lnTo>
                <a:lnTo>
                  <a:pt x="1985" y="660400"/>
                </a:lnTo>
                <a:lnTo>
                  <a:pt x="1985" y="659210"/>
                </a:lnTo>
                <a:lnTo>
                  <a:pt x="1985" y="658416"/>
                </a:lnTo>
                <a:lnTo>
                  <a:pt x="2778" y="655241"/>
                </a:lnTo>
                <a:lnTo>
                  <a:pt x="4366" y="652860"/>
                </a:lnTo>
                <a:lnTo>
                  <a:pt x="1985" y="651272"/>
                </a:lnTo>
                <a:lnTo>
                  <a:pt x="0" y="647700"/>
                </a:lnTo>
                <a:lnTo>
                  <a:pt x="0" y="644922"/>
                </a:lnTo>
                <a:lnTo>
                  <a:pt x="9922" y="491728"/>
                </a:lnTo>
                <a:lnTo>
                  <a:pt x="29369" y="262335"/>
                </a:lnTo>
                <a:lnTo>
                  <a:pt x="40085" y="109141"/>
                </a:lnTo>
                <a:lnTo>
                  <a:pt x="43656" y="32147"/>
                </a:lnTo>
                <a:lnTo>
                  <a:pt x="44450" y="28178"/>
                </a:lnTo>
                <a:lnTo>
                  <a:pt x="48022" y="21828"/>
                </a:lnTo>
                <a:lnTo>
                  <a:pt x="50403" y="19844"/>
                </a:lnTo>
                <a:lnTo>
                  <a:pt x="52388" y="17463"/>
                </a:lnTo>
                <a:lnTo>
                  <a:pt x="56753" y="16272"/>
                </a:lnTo>
                <a:lnTo>
                  <a:pt x="127000" y="10716"/>
                </a:lnTo>
                <a:lnTo>
                  <a:pt x="267891" y="3969"/>
                </a:lnTo>
                <a:close/>
              </a:path>
            </a:pathLst>
          </a:custGeom>
          <a:solidFill>
            <a:srgbClr val="3A5C84"/>
          </a:solidFill>
          <a:ln w="9525">
            <a:noFill/>
            <a:round/>
            <a:headEnd/>
            <a:tailEnd/>
          </a:ln>
        </p:spPr>
        <p:txBody>
          <a:bodyPr vert="horz" wrap="square" lIns="91440" tIns="45720" rIns="91440" bIns="45720" numCol="1" anchor="t" anchorCtr="0" compatLnSpc="1">
            <a:prstTxWarp prst="textNoShape">
              <a:avLst/>
            </a:prstTxWarp>
            <a:noAutofit/>
          </a:bodyPr>
          <a:lstStyle/>
          <a:p>
            <a:pPr>
              <a:defRPr/>
            </a:pPr>
            <a:endParaRPr lang="en-US" kern="0">
              <a:solidFill>
                <a:prstClr val="black"/>
              </a:solidFill>
              <a:latin typeface="Calibri" panose="020F0502020204030204"/>
            </a:endParaRPr>
          </a:p>
        </p:txBody>
      </p:sp>
      <p:sp>
        <p:nvSpPr>
          <p:cNvPr id="32" name="TextBox 31">
            <a:extLst>
              <a:ext uri="{FF2B5EF4-FFF2-40B4-BE49-F238E27FC236}">
                <a16:creationId xmlns="" xmlns:a16="http://schemas.microsoft.com/office/drawing/2014/main" id="{8215685F-2DF6-4CA1-B688-E7C4A53C53D6}"/>
              </a:ext>
            </a:extLst>
          </p:cNvPr>
          <p:cNvSpPr txBox="1"/>
          <p:nvPr/>
        </p:nvSpPr>
        <p:spPr>
          <a:xfrm>
            <a:off x="8556886" y="5275549"/>
            <a:ext cx="1833254" cy="707886"/>
          </a:xfrm>
          <a:prstGeom prst="rect">
            <a:avLst/>
          </a:prstGeom>
          <a:noFill/>
        </p:spPr>
        <p:txBody>
          <a:bodyPr wrap="none" rtlCol="0">
            <a:spAutoFit/>
          </a:bodyPr>
          <a:lstStyle/>
          <a:p>
            <a:pPr algn="ctr"/>
            <a:r>
              <a:rPr lang="en-US" sz="2000" b="1" dirty="0"/>
              <a:t>PENGUATAN </a:t>
            </a:r>
          </a:p>
          <a:p>
            <a:pPr algn="ctr"/>
            <a:r>
              <a:rPr lang="en-US" sz="2000" b="1" dirty="0"/>
              <a:t>SISTEM</a:t>
            </a:r>
          </a:p>
        </p:txBody>
      </p:sp>
      <p:sp>
        <p:nvSpPr>
          <p:cNvPr id="35" name="Title 1">
            <a:extLst>
              <a:ext uri="{FF2B5EF4-FFF2-40B4-BE49-F238E27FC236}">
                <a16:creationId xmlns="" xmlns:a16="http://schemas.microsoft.com/office/drawing/2014/main" id="{351FFA97-B798-4B3A-A331-3C9334FE7C63}"/>
              </a:ext>
            </a:extLst>
          </p:cNvPr>
          <p:cNvSpPr txBox="1"/>
          <p:nvPr/>
        </p:nvSpPr>
        <p:spPr>
          <a:xfrm>
            <a:off x="2374900" y="428627"/>
            <a:ext cx="7832725" cy="436563"/>
          </a:xfrm>
          <a:prstGeom prst="rect">
            <a:avLst/>
          </a:prstGeom>
        </p:spPr>
        <p:txBody>
          <a:bodyPr anchor="ct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lgn="ctr" defTabSz="893445" fontAlgn="auto">
              <a:spcAft>
                <a:spcPts val="0"/>
              </a:spcAft>
              <a:defRPr/>
            </a:pPr>
            <a:r>
              <a:rPr lang="en-US" sz="3600" b="1" spc="-98" dirty="0">
                <a:solidFill>
                  <a:srgbClr val="FFFF00"/>
                </a:solidFill>
                <a:latin typeface="Segoe UI" panose="020B0502040204020203" pitchFamily="34" charset="0"/>
                <a:ea typeface="Segoe UI" panose="020B0502040204020203" pitchFamily="34" charset="0"/>
                <a:cs typeface="Segoe UI" panose="020B0502040204020203" pitchFamily="34" charset="0"/>
              </a:rPr>
              <a:t>STRATEGI RPJMN 2020-2024</a:t>
            </a:r>
          </a:p>
        </p:txBody>
      </p:sp>
      <p:sp>
        <p:nvSpPr>
          <p:cNvPr id="38" name="TextBox 37"/>
          <p:cNvSpPr txBox="1"/>
          <p:nvPr/>
        </p:nvSpPr>
        <p:spPr>
          <a:xfrm>
            <a:off x="533400" y="6248400"/>
            <a:ext cx="2452264" cy="276999"/>
          </a:xfrm>
          <a:prstGeom prst="rect">
            <a:avLst/>
          </a:prstGeom>
          <a:noFill/>
        </p:spPr>
        <p:txBody>
          <a:bodyPr wrap="none" rtlCol="0">
            <a:spAutoFit/>
          </a:bodyPr>
          <a:lstStyle/>
          <a:p>
            <a:r>
              <a:rPr lang="en-US" sz="1200" dirty="0" err="1" smtClean="0"/>
              <a:t>Sumber</a:t>
            </a:r>
            <a:r>
              <a:rPr lang="en-US" sz="1200" dirty="0" smtClean="0"/>
              <a:t> : </a:t>
            </a:r>
            <a:r>
              <a:rPr lang="en-US" sz="1200" dirty="0" err="1" smtClean="0"/>
              <a:t>Sesjen</a:t>
            </a:r>
            <a:r>
              <a:rPr lang="en-US" sz="1200" dirty="0" smtClean="0"/>
              <a:t> </a:t>
            </a:r>
            <a:r>
              <a:rPr lang="en-US" sz="1200" dirty="0" err="1" smtClean="0"/>
              <a:t>Kemenkes</a:t>
            </a:r>
            <a:r>
              <a:rPr lang="en-US" sz="1200" dirty="0" smtClean="0"/>
              <a:t> 2019</a:t>
            </a:r>
            <a:endParaRPr lang="en-US" sz="1200" dirty="0"/>
          </a:p>
        </p:txBody>
      </p:sp>
    </p:spTree>
    <p:extLst>
      <p:ext uri="{BB962C8B-B14F-4D97-AF65-F5344CB8AC3E}">
        <p14:creationId xmlns:p14="http://schemas.microsoft.com/office/powerpoint/2010/main" val="1471712367"/>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xmlns="" name="Damask" id="{F9A299A0-33D0-4E0F-9F3F-7163E3744208}" vid="{746EEEEA-FB6A-406B-B510-531588D548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Control xmlns="http://schemas.microsoft.com/VisualStudio/2011/storyboarding/control">
  <Id Name="4235ec8a-4b20-4d3e-98e9-5ea4f9f1b10f" Revision="1" Stencil="2b41b527-c132-41ef-a947-0d88576372e8" StencilVersion="1.0"/>
</Control>
</file>

<file path=customXml/itemProps1.xml><?xml version="1.0" encoding="utf-8"?>
<ds:datastoreItem xmlns:ds="http://schemas.openxmlformats.org/officeDocument/2006/customXml" ds:itemID="{685D482A-94E9-4C06-A86A-C83B686FB003}">
  <ds:schemaRefs>
    <ds:schemaRef ds:uri="http://schemas.microsoft.com/VisualStudio/2011/storyboarding/control"/>
  </ds:schemaRefs>
</ds:datastoreItem>
</file>

<file path=docProps/app.xml><?xml version="1.0" encoding="utf-8"?>
<Properties xmlns="http://schemas.openxmlformats.org/officeDocument/2006/extended-properties" xmlns:vt="http://schemas.openxmlformats.org/officeDocument/2006/docPropsVTypes">
  <Template>TM04033921[[fn=Damask]]</Template>
  <TotalTime>2603</TotalTime>
  <Words>1868</Words>
  <Application>Microsoft Macintosh PowerPoint</Application>
  <PresentationFormat>Custom</PresentationFormat>
  <Paragraphs>278</Paragraphs>
  <Slides>17</Slides>
  <Notes>12</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Damask</vt:lpstr>
      <vt:lpstr>PowerPoint Presentation</vt:lpstr>
      <vt:lpstr>PowerPoint Presentation</vt:lpstr>
      <vt:lpstr>ARAHAN PRESIDEN TERPILIH*</vt:lpstr>
      <vt:lpstr>PowerPoint Presentation</vt:lpstr>
      <vt:lpstr>Faktor RISIKO PENYAKIT pada USIA PRODUKTIF  </vt:lpstr>
      <vt:lpstr>PowerPoint Presentation</vt:lpstr>
      <vt:lpstr>PowerPoint Presentation</vt:lpstr>
      <vt:lpstr>PowerPoint Presentation</vt:lpstr>
      <vt:lpstr>PowerPoint Presentation</vt:lpstr>
      <vt:lpstr>CAKUPAN KESEHATAN SEMESTA (UNIVERSAL HEALTH COVERAGE)</vt:lpstr>
      <vt:lpstr>PowerPoint Presentation</vt:lpstr>
      <vt:lpstr>IMPLEMENTASI REVOLUSI INDUSTRI 4.0 BIDANG KESEHATAN</vt:lpstr>
      <vt:lpstr>PERUBAHAN MEDICAL RECORD DI LAYANAN PRIMER</vt:lpstr>
      <vt:lpstr>PowerPoint Presentation</vt:lpstr>
      <vt:lpstr>PENUTUP</vt:lpstr>
      <vt:lpstr>Contact Us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Dwiputra Ahmad Ramdani</dc:creator>
  <cp:lastModifiedBy>Kartini Rustandi</cp:lastModifiedBy>
  <cp:revision>193</cp:revision>
  <cp:lastPrinted>2019-07-01T04:44:47Z</cp:lastPrinted>
  <dcterms:created xsi:type="dcterms:W3CDTF">2018-10-24T02:31:25Z</dcterms:created>
  <dcterms:modified xsi:type="dcterms:W3CDTF">2019-07-27T14:51:16Z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2017-09-26T00:00:00Z</vt:filetime>
  </property>
  <property fmtid="{D5CDD505-2E9C-101B-9397-08002B2CF9AE}" pid="3" name="Creator">
    <vt:lpwstr>Acrobat PDFMaker 15 for PowerPoint</vt:lpwstr>
  </property>
  <property fmtid="{D5CDD505-2E9C-101B-9397-08002B2CF9AE}" pid="4" name="LastSaved">
    <vt:filetime>2018-10-24T00:00:00Z</vt:filetime>
  </property>
</Properties>
</file>